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1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12/11/2020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12/11/2020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4392488"/>
          </a:xfrm>
        </p:spPr>
        <p:txBody>
          <a:bodyPr>
            <a:normAutofit fontScale="90000"/>
          </a:bodyPr>
          <a:lstStyle/>
          <a:p>
            <a:r>
              <a:rPr lang="fr-FR" sz="1800" b="0" i="0" dirty="0">
                <a:solidFill>
                  <a:srgbClr val="000000"/>
                </a:solidFill>
                <a:effectLst/>
                <a:latin typeface="Crimson Text"/>
              </a:rPr>
              <a:t>Didier Desvignes, vigneron dans l’âme, continue l’œuvre entreprise depuis plus d’un siècle par sa famille.</a:t>
            </a:r>
            <a:br>
              <a:rPr lang="fr-FR" sz="1800" b="0" i="0" dirty="0">
                <a:solidFill>
                  <a:srgbClr val="000000"/>
                </a:solidFill>
                <a:effectLst/>
                <a:latin typeface="Crimson Text"/>
              </a:rPr>
            </a:br>
            <a:r>
              <a:rPr lang="fr-FR" sz="1800" b="0" i="0" dirty="0">
                <a:solidFill>
                  <a:srgbClr val="000000"/>
                </a:solidFill>
                <a:effectLst/>
                <a:latin typeface="Crimson Text"/>
              </a:rPr>
              <a:t>E</a:t>
            </a:r>
            <a:r>
              <a:rPr lang="fr-FR" sz="1800" dirty="0">
                <a:solidFill>
                  <a:srgbClr val="000000"/>
                </a:solidFill>
                <a:latin typeface="Crimson Text"/>
              </a:rPr>
              <a:t>n 1981, il achète ses premières terres en Morgon, sous le nom de Domaine du Calvaire de Roche-Grès. Un nom qui interpelle et s’explique par la présence au milieu des vignes de treize monumentales stations en forme de menhirs, érigées au début du siècle dernier.</a:t>
            </a:r>
            <a:br>
              <a:rPr lang="fr-FR" sz="1800" dirty="0">
                <a:solidFill>
                  <a:srgbClr val="000000"/>
                </a:solidFill>
                <a:latin typeface="Crimson Text"/>
              </a:rPr>
            </a:br>
            <a:r>
              <a:rPr lang="fr-FR" sz="1800" dirty="0">
                <a:solidFill>
                  <a:srgbClr val="000000"/>
                </a:solidFill>
                <a:latin typeface="Crimson Text"/>
              </a:rPr>
              <a:t>Didier Desvignes cherche, aime innover, et trouver des solutions pour réussir des vins sans soufre.</a:t>
            </a:r>
            <a:br>
              <a:rPr lang="fr-FR" sz="1800" dirty="0">
                <a:solidFill>
                  <a:srgbClr val="000000"/>
                </a:solidFill>
                <a:latin typeface="Crimson Text"/>
              </a:rPr>
            </a:br>
            <a:r>
              <a:rPr lang="fr-FR" sz="1800" dirty="0">
                <a:solidFill>
                  <a:srgbClr val="000000"/>
                </a:solidFill>
                <a:latin typeface="Crimson Text"/>
              </a:rPr>
              <a:t>Des vins sans ajout de soufre lors de la fermentation et de la mise en bouteille , ce  sont donc  des vins plus vivants, des vins aux arômes de fruits avec beaucoup de pureté et de terroirs.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lumMod val="95000"/>
              <a:lumOff val="5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11845" y="715930"/>
            <a:ext cx="3702003" cy="5549741"/>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100% Gamay</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700" y="534723"/>
            <a:ext cx="3924300" cy="1088380"/>
          </a:xfrm>
          <a:prstGeom prst="rect">
            <a:avLst/>
          </a:prstGeom>
          <a:solidFill>
            <a:schemeClr val="tx1"/>
          </a:solidFill>
        </p:spPr>
      </p:pic>
      <p:sp>
        <p:nvSpPr>
          <p:cNvPr id="4" name="ZoneTexte 3">
            <a:extLst>
              <a:ext uri="{FF2B5EF4-FFF2-40B4-BE49-F238E27FC236}">
                <a16:creationId xmlns:a16="http://schemas.microsoft.com/office/drawing/2014/main" id="{7636DA74-1E6C-4ACE-8C3F-5938F8BCAB3C}"/>
              </a:ext>
            </a:extLst>
          </p:cNvPr>
          <p:cNvSpPr txBox="1"/>
          <p:nvPr/>
        </p:nvSpPr>
        <p:spPr>
          <a:xfrm>
            <a:off x="341598" y="3201903"/>
            <a:ext cx="4536504" cy="2308324"/>
          </a:xfrm>
          <a:prstGeom prst="rect">
            <a:avLst/>
          </a:prstGeom>
          <a:noFill/>
        </p:spPr>
        <p:txBody>
          <a:bodyPr wrap="square" rtlCol="0">
            <a:spAutoFit/>
          </a:bodyPr>
          <a:lstStyle/>
          <a:p>
            <a:pPr algn="l"/>
            <a:r>
              <a:rPr lang="fr-FR" sz="1600" b="1" i="0" dirty="0">
                <a:solidFill>
                  <a:srgbClr val="000000"/>
                </a:solidFill>
                <a:effectLst/>
                <a:latin typeface="Crimson Text"/>
              </a:rPr>
              <a:t>Elevage</a:t>
            </a:r>
            <a:br>
              <a:rPr lang="fr-FR" sz="1600" b="1" i="0" dirty="0">
                <a:solidFill>
                  <a:srgbClr val="000000"/>
                </a:solidFill>
                <a:effectLst/>
                <a:latin typeface="Crimson Text"/>
              </a:rPr>
            </a:br>
            <a:r>
              <a:rPr lang="fr-FR" sz="1600" i="0" dirty="0" err="1">
                <a:solidFill>
                  <a:srgbClr val="000000"/>
                </a:solidFill>
                <a:effectLst/>
                <a:latin typeface="Crimson Text"/>
              </a:rPr>
              <a:t>Elevage</a:t>
            </a:r>
            <a:r>
              <a:rPr lang="fr-FR" sz="1600" i="0" dirty="0">
                <a:solidFill>
                  <a:srgbClr val="000000"/>
                </a:solidFill>
                <a:effectLst/>
                <a:latin typeface="Crimson Text"/>
              </a:rPr>
              <a:t> en fût de chêne pour une durée de 6 à 8 mois et clarifié à l’ancienne.</a:t>
            </a:r>
          </a:p>
          <a:p>
            <a:pPr algn="l"/>
            <a:r>
              <a:rPr lang="fr-FR" sz="1600" b="1" i="0" dirty="0">
                <a:solidFill>
                  <a:srgbClr val="000000"/>
                </a:solidFill>
                <a:effectLst/>
                <a:latin typeface="Crimson Text"/>
              </a:rPr>
              <a:t>Caractéristiques</a:t>
            </a:r>
            <a:br>
              <a:rPr lang="fr-FR" sz="1600" b="1" i="0" dirty="0">
                <a:solidFill>
                  <a:srgbClr val="000000"/>
                </a:solidFill>
                <a:effectLst/>
                <a:latin typeface="Crimson Text"/>
              </a:rPr>
            </a:br>
            <a:r>
              <a:rPr lang="fr-FR" sz="1600" dirty="0">
                <a:solidFill>
                  <a:srgbClr val="000000"/>
                </a:solidFill>
                <a:latin typeface="Crimson Text"/>
              </a:rPr>
              <a:t>A</a:t>
            </a:r>
            <a:r>
              <a:rPr lang="fr-FR" sz="1600" i="0" dirty="0">
                <a:solidFill>
                  <a:srgbClr val="000000"/>
                </a:solidFill>
                <a:effectLst/>
                <a:latin typeface="Crimson Text"/>
              </a:rPr>
              <a:t>mple et charnu, tanins denses et puissants, arômes concentrés, boisé, agréablement fondu.</a:t>
            </a:r>
          </a:p>
          <a:p>
            <a:pPr algn="l"/>
            <a:endParaRPr lang="fr-FR" sz="1600" i="0" dirty="0">
              <a:solidFill>
                <a:srgbClr val="000000"/>
              </a:solidFill>
              <a:effectLst/>
              <a:latin typeface="Crimson Text"/>
            </a:endParaRPr>
          </a:p>
          <a:p>
            <a:pPr algn="l"/>
            <a:r>
              <a:rPr lang="fr-FR" sz="1600" i="1" dirty="0">
                <a:solidFill>
                  <a:srgbClr val="000000"/>
                </a:solidFill>
                <a:effectLst/>
                <a:latin typeface="Crimson Text"/>
              </a:rPr>
              <a:t>Il accompagne les viandes en sauce, les gibiers, les fromages régionaux.</a:t>
            </a:r>
            <a:endParaRPr lang="fr-FR" sz="1600" i="1" dirty="0">
              <a:solidFill>
                <a:srgbClr val="000000"/>
              </a:solidFill>
              <a:latin typeface="Crimson Text"/>
            </a:endParaRPr>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Les Charmes Rouge 2018</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Morgon</a:t>
            </a:r>
            <a:endParaRPr lang="fr-FR" b="1" i="0" dirty="0">
              <a:solidFill>
                <a:srgbClr val="000000"/>
              </a:solidFill>
              <a:effectLst/>
              <a:latin typeface="Crimson Text"/>
            </a:endParaRP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85</TotalTime>
  <Words>196</Words>
  <Application>Microsoft Office PowerPoint</Application>
  <PresentationFormat>Affichage à l'écran (4:3)</PresentationFormat>
  <Paragraphs>8</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Didier Desvignes, vigneron dans l’âme, continue l’œuvre entreprise depuis plus d’un siècle par sa famille. En 1981, il achète ses premières terres en Morgon, sous le nom de Domaine du Calvaire de Roche-Grès. Un nom qui interpelle et s’explique par la présence au milieu des vignes de treize monumentales stations en forme de menhirs, érigées au début du siècle dernier. Didier Desvignes cherche, aime innover, et trouver des solutions pour réussir des vins sans soufre. Des vins sans ajout de soufre lors de la fermentation et de la mise en bouteille , ce  sont donc  des vins plus vivants, des vins aux arômes de fruits avec beaucoup de pureté et de terroirs.</vt:lpstr>
      <vt:lpstr>100% Gamay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16</cp:revision>
  <dcterms:created xsi:type="dcterms:W3CDTF">2020-11-05T23:22:39Z</dcterms:created>
  <dcterms:modified xsi:type="dcterms:W3CDTF">2020-11-12T21:17:27Z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