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28688" y="2060848"/>
            <a:ext cx="4560304" cy="4392488"/>
          </a:xfrm>
        </p:spPr>
        <p:txBody>
          <a:bodyPr>
            <a:normAutofit fontScale="90000"/>
          </a:bodyPr>
          <a:lstStyle/>
          <a:p>
            <a:r>
              <a:rPr lang="fr-FR" sz="1800" b="0" i="0" dirty="0">
                <a:solidFill>
                  <a:srgbClr val="000000"/>
                </a:solidFill>
                <a:effectLst/>
                <a:latin typeface="Crimson Text"/>
              </a:rPr>
              <a:t>Didier Desvignes, vigneron dans l’âme, continue l’œuvre entreprise depuis plus d’un siècle par sa famille.</a:t>
            </a:r>
            <a:br>
              <a:rPr lang="fr-FR" sz="1800" b="0" i="0" dirty="0">
                <a:solidFill>
                  <a:srgbClr val="000000"/>
                </a:solidFill>
                <a:effectLst/>
                <a:latin typeface="Crimson Text"/>
              </a:rPr>
            </a:br>
            <a:r>
              <a:rPr lang="fr-FR" sz="1800" b="0" i="0" dirty="0">
                <a:solidFill>
                  <a:srgbClr val="000000"/>
                </a:solidFill>
                <a:effectLst/>
                <a:latin typeface="Crimson Text"/>
              </a:rPr>
              <a:t>E</a:t>
            </a:r>
            <a:r>
              <a:rPr lang="fr-FR" sz="1800" dirty="0">
                <a:solidFill>
                  <a:srgbClr val="000000"/>
                </a:solidFill>
                <a:latin typeface="Crimson Text"/>
              </a:rPr>
              <a:t>n 1981, il achète ses premières terres en Morgon, sous le nom de Domaine du Calvaire de Roche-Grès. Un nom qui interpelle et s’explique par la présence au milieu des vignes de treize monumentales stations en forme de menhirs, érigées au début du siècle dernier.</a:t>
            </a:r>
            <a:br>
              <a:rPr lang="fr-FR" sz="1800" dirty="0">
                <a:solidFill>
                  <a:srgbClr val="000000"/>
                </a:solidFill>
                <a:latin typeface="Crimson Text"/>
              </a:rPr>
            </a:br>
            <a:r>
              <a:rPr lang="fr-FR" sz="1800" dirty="0">
                <a:solidFill>
                  <a:srgbClr val="000000"/>
                </a:solidFill>
                <a:latin typeface="Crimson Text"/>
              </a:rPr>
              <a:t>Didier Desvignes cherche, aime innover, et trouver des solutions pour réussir des vins sans soufre.</a:t>
            </a:r>
            <a:br>
              <a:rPr lang="fr-FR" sz="1800" dirty="0">
                <a:solidFill>
                  <a:srgbClr val="000000"/>
                </a:solidFill>
                <a:latin typeface="Crimson Text"/>
              </a:rPr>
            </a:br>
            <a:r>
              <a:rPr lang="fr-FR" sz="1800" dirty="0">
                <a:solidFill>
                  <a:srgbClr val="000000"/>
                </a:solidFill>
                <a:latin typeface="Crimson Text"/>
              </a:rPr>
              <a:t>Des vins sans ajout de soufre lors de la fermentation et de la mise en bouteille , ce  sont donc  des vins plus vivants, des vins aux arômes de fruits avec beaucoup de pureté et de terroirs.</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7700" y="534723"/>
            <a:ext cx="3924300" cy="1088380"/>
          </a:xfrm>
          <a:prstGeom prst="rect">
            <a:avLst/>
          </a:prstGeom>
          <a:solidFill>
            <a:schemeClr val="tx1">
              <a:lumMod val="95000"/>
              <a:lumOff val="5000"/>
            </a:schemeClr>
          </a:soli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11845" y="715930"/>
            <a:ext cx="3702003" cy="5549741"/>
          </a:xfrm>
          <a:prstGeom prst="rect">
            <a:avLst/>
          </a:prstGeom>
          <a:noFill/>
        </p:spPr>
      </p:pic>
      <p:sp>
        <p:nvSpPr>
          <p:cNvPr id="448" name="Titre 447"/>
          <p:cNvSpPr>
            <a:spLocks noGrp="1"/>
          </p:cNvSpPr>
          <p:nvPr>
            <p:ph type="ctrTitle"/>
          </p:nvPr>
        </p:nvSpPr>
        <p:spPr>
          <a:xfrm>
            <a:off x="-22354" y="2459118"/>
            <a:ext cx="5004048" cy="742785"/>
          </a:xfrm>
        </p:spPr>
        <p:txBody>
          <a:bodyPr>
            <a:normAutofit/>
          </a:bodyPr>
          <a:lstStyle/>
          <a:p>
            <a:r>
              <a:rPr lang="fr-FR" sz="1600" b="0" i="0" dirty="0">
                <a:solidFill>
                  <a:srgbClr val="000000"/>
                </a:solidFill>
                <a:effectLst/>
                <a:latin typeface="Crimson Text"/>
              </a:rPr>
              <a:t>100% Gamay</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7700" y="534723"/>
            <a:ext cx="3924300" cy="1088380"/>
          </a:xfrm>
          <a:prstGeom prst="rect">
            <a:avLst/>
          </a:prstGeom>
          <a:solidFill>
            <a:schemeClr val="tx1"/>
          </a:solidFill>
        </p:spPr>
      </p:pic>
      <p:sp>
        <p:nvSpPr>
          <p:cNvPr id="4" name="ZoneTexte 3">
            <a:extLst>
              <a:ext uri="{FF2B5EF4-FFF2-40B4-BE49-F238E27FC236}">
                <a16:creationId xmlns:a16="http://schemas.microsoft.com/office/drawing/2014/main" id="{7636DA74-1E6C-4ACE-8C3F-5938F8BCAB3C}"/>
              </a:ext>
            </a:extLst>
          </p:cNvPr>
          <p:cNvSpPr txBox="1"/>
          <p:nvPr/>
        </p:nvSpPr>
        <p:spPr>
          <a:xfrm>
            <a:off x="341598" y="3201903"/>
            <a:ext cx="4536504" cy="2800767"/>
          </a:xfrm>
          <a:prstGeom prst="rect">
            <a:avLst/>
          </a:prstGeom>
          <a:noFill/>
        </p:spPr>
        <p:txBody>
          <a:bodyPr wrap="square" rtlCol="0">
            <a:spAutoFit/>
          </a:bodyPr>
          <a:lstStyle/>
          <a:p>
            <a:pPr algn="l"/>
            <a:r>
              <a:rPr lang="fr-FR" sz="1600" b="1" i="0" dirty="0">
                <a:solidFill>
                  <a:srgbClr val="000000"/>
                </a:solidFill>
                <a:effectLst/>
                <a:latin typeface="Crimson Text"/>
              </a:rPr>
              <a:t>Elevage</a:t>
            </a:r>
            <a:br>
              <a:rPr lang="fr-FR" sz="1600" b="1" i="0" dirty="0">
                <a:solidFill>
                  <a:srgbClr val="000000"/>
                </a:solidFill>
                <a:effectLst/>
                <a:latin typeface="Crimson Text"/>
              </a:rPr>
            </a:br>
            <a:r>
              <a:rPr lang="fr-FR" sz="1600" i="0" dirty="0">
                <a:solidFill>
                  <a:srgbClr val="000000"/>
                </a:solidFill>
                <a:effectLst/>
                <a:latin typeface="Crimson Text"/>
              </a:rPr>
              <a:t>Cuve inox et ciment , </a:t>
            </a:r>
            <a:r>
              <a:rPr lang="fr-FR" sz="1600" i="0" dirty="0" err="1">
                <a:solidFill>
                  <a:srgbClr val="000000"/>
                </a:solidFill>
                <a:effectLst/>
                <a:latin typeface="Crimson Text"/>
              </a:rPr>
              <a:t>malo-lactique</a:t>
            </a:r>
            <a:r>
              <a:rPr lang="fr-FR" sz="1600" i="0" dirty="0">
                <a:solidFill>
                  <a:srgbClr val="000000"/>
                </a:solidFill>
                <a:effectLst/>
                <a:latin typeface="Crimson Text"/>
              </a:rPr>
              <a:t> en foudre , correspondant à une période  d’élevage d’environ 10 mois.</a:t>
            </a:r>
          </a:p>
          <a:p>
            <a:pPr algn="l"/>
            <a:r>
              <a:rPr lang="fr-FR" sz="1600" b="1" i="0" dirty="0">
                <a:solidFill>
                  <a:srgbClr val="000000"/>
                </a:solidFill>
                <a:effectLst/>
                <a:latin typeface="Crimson Text"/>
              </a:rPr>
              <a:t>Caractéristiques</a:t>
            </a:r>
            <a:br>
              <a:rPr lang="fr-FR" sz="1600" b="1" i="0" dirty="0">
                <a:solidFill>
                  <a:srgbClr val="000000"/>
                </a:solidFill>
                <a:effectLst/>
                <a:latin typeface="Crimson Text"/>
              </a:rPr>
            </a:br>
            <a:r>
              <a:rPr lang="fr-FR" sz="1600" dirty="0">
                <a:solidFill>
                  <a:srgbClr val="000000"/>
                </a:solidFill>
                <a:latin typeface="Crimson Text"/>
              </a:rPr>
              <a:t>Robe rubis foncé, aux arômes de fruits mûrs aux goûts d’épices. Bouche persistante, équilibrée, laissant place à une belle harmonie. </a:t>
            </a:r>
          </a:p>
          <a:p>
            <a:pPr algn="l"/>
            <a:r>
              <a:rPr lang="fr-FR" sz="1600" dirty="0">
                <a:solidFill>
                  <a:srgbClr val="000000"/>
                </a:solidFill>
                <a:latin typeface="Crimson Text"/>
              </a:rPr>
              <a:t>Charpente tannique pour une belle longévité</a:t>
            </a:r>
          </a:p>
          <a:p>
            <a:pPr algn="l"/>
            <a:endParaRPr lang="fr-FR" sz="1600" i="0" dirty="0">
              <a:solidFill>
                <a:srgbClr val="000000"/>
              </a:solidFill>
              <a:effectLst/>
              <a:latin typeface="Crimson Text"/>
            </a:endParaRPr>
          </a:p>
          <a:p>
            <a:pPr algn="l"/>
            <a:r>
              <a:rPr lang="fr-FR" sz="1600" i="1" dirty="0">
                <a:solidFill>
                  <a:srgbClr val="000000"/>
                </a:solidFill>
                <a:effectLst/>
                <a:latin typeface="Crimson Text"/>
              </a:rPr>
              <a:t>Gibiers régionaux, viandes rouges, fromages affinés</a:t>
            </a:r>
            <a:endParaRPr lang="fr-FR" sz="1600" i="1" dirty="0">
              <a:solidFill>
                <a:srgbClr val="000000"/>
              </a:solidFill>
              <a:latin typeface="Crimson Text"/>
            </a:endParaRPr>
          </a:p>
        </p:txBody>
      </p:sp>
      <p:sp>
        <p:nvSpPr>
          <p:cNvPr id="2" name="ZoneTexte 1">
            <a:extLst>
              <a:ext uri="{FF2B5EF4-FFF2-40B4-BE49-F238E27FC236}">
                <a16:creationId xmlns:a16="http://schemas.microsoft.com/office/drawing/2014/main" id="{DB006D1C-7E30-42AE-9B62-BAFA77F78D2B}"/>
              </a:ext>
            </a:extLst>
          </p:cNvPr>
          <p:cNvSpPr txBox="1"/>
          <p:nvPr/>
        </p:nvSpPr>
        <p:spPr>
          <a:xfrm>
            <a:off x="151638" y="1812269"/>
            <a:ext cx="4420362"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Rouge 2018</a:t>
            </a:r>
            <a:br>
              <a:rPr lang="fr-FR" b="1" i="0" dirty="0">
                <a:solidFill>
                  <a:srgbClr val="000000"/>
                </a:solidFill>
                <a:effectLst/>
                <a:latin typeface="Crimson Text"/>
              </a:rPr>
            </a:br>
            <a:r>
              <a:rPr lang="fr-FR" b="1" i="0" dirty="0">
                <a:solidFill>
                  <a:srgbClr val="000000"/>
                </a:solidFill>
                <a:effectLst/>
                <a:latin typeface="Crimson Text"/>
              </a:rPr>
              <a:t>A.O.P </a:t>
            </a:r>
            <a:r>
              <a:rPr lang="fr-FR" b="1" dirty="0">
                <a:solidFill>
                  <a:srgbClr val="000000"/>
                </a:solidFill>
                <a:latin typeface="Crimson Text"/>
              </a:rPr>
              <a:t>Moulin à Vent</a:t>
            </a:r>
            <a:endParaRPr lang="fr-FR" b="1" i="0" dirty="0">
              <a:solidFill>
                <a:srgbClr val="000000"/>
              </a:solidFill>
              <a:effectLst/>
              <a:latin typeface="Crimson Text"/>
            </a:endParaRPr>
          </a:p>
        </p:txBody>
      </p:sp>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Props1.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90</TotalTime>
  <Words>204</Words>
  <Application>Microsoft Office PowerPoint</Application>
  <PresentationFormat>Affichage à l'écran (4:3)</PresentationFormat>
  <Paragraphs>9</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Didier Desvignes, vigneron dans l’âme, continue l’œuvre entreprise depuis plus d’un siècle par sa famille. En 1981, il achète ses premières terres en Morgon, sous le nom de Domaine du Calvaire de Roche-Grès. Un nom qui interpelle et s’explique par la présence au milieu des vignes de treize monumentales stations en forme de menhirs, érigées au début du siècle dernier. Didier Desvignes cherche, aime innover, et trouver des solutions pour réussir des vins sans soufre. Des vins sans ajout de soufre lors de la fermentation et de la mise en bouteille , ce  sont donc  des vins plus vivants, des vins aux arômes de fruits avec beaucoup de pureté et de terroirs.</vt:lpstr>
      <vt:lpstr>100% Gamay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18</cp:revision>
  <dcterms:created xsi:type="dcterms:W3CDTF">2020-11-05T23:22:39Z</dcterms:created>
  <dcterms:modified xsi:type="dcterms:W3CDTF">2020-11-12T21:22:19Z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