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1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60848"/>
            <a:ext cx="4560304" cy="3563721"/>
          </a:xfrm>
        </p:spPr>
        <p:txBody>
          <a:bodyPr>
            <a:normAutofit fontScale="90000"/>
          </a:bodyPr>
          <a:lstStyle/>
          <a:p>
            <a:r>
              <a:rPr lang="fr-FR" sz="1800" b="0" i="0" dirty="0">
                <a:solidFill>
                  <a:srgbClr val="000000"/>
                </a:solidFill>
                <a:effectLst/>
                <a:latin typeface="Crimson Text"/>
              </a:rPr>
              <a:t>C’est en 1913 que </a:t>
            </a:r>
            <a:r>
              <a:rPr lang="fr-FR" sz="1800" dirty="0">
                <a:solidFill>
                  <a:srgbClr val="000000"/>
                </a:solidFill>
                <a:latin typeface="Crimson Text"/>
              </a:rPr>
              <a:t>l’</a:t>
            </a:r>
            <a:r>
              <a:rPr lang="fr-FR" sz="1800" b="0" i="0" dirty="0">
                <a:solidFill>
                  <a:srgbClr val="000000"/>
                </a:solidFill>
                <a:effectLst/>
                <a:latin typeface="Crimson Text"/>
              </a:rPr>
              <a:t>histoire commence. Alors ouvrier agricole, Gustave Payré décide d’acheter une propriété composée d’une dizaine d’hectares et d’un superbe chai planté en plein cœur de la vieille ville d’Elne (Pyrénées-Orientales).</a:t>
            </a:r>
            <a:br>
              <a:rPr lang="fr-FR" sz="1800" b="0" i="0" dirty="0">
                <a:solidFill>
                  <a:srgbClr val="000000"/>
                </a:solidFill>
                <a:effectLst/>
                <a:latin typeface="Crimson Text"/>
              </a:rPr>
            </a:br>
            <a:r>
              <a:rPr lang="fr-FR" sz="1800" dirty="0">
                <a:solidFill>
                  <a:srgbClr val="000000"/>
                </a:solidFill>
                <a:latin typeface="Crimson Text"/>
              </a:rPr>
              <a:t>Après plus d’un siècle, en 2018, le domaine se</a:t>
            </a:r>
            <a:r>
              <a:rPr lang="fr-FR" sz="1800" b="0" i="0" dirty="0">
                <a:solidFill>
                  <a:srgbClr val="000000"/>
                </a:solidFill>
                <a:effectLst/>
                <a:latin typeface="Crimson Text"/>
              </a:rPr>
              <a:t> place sous le signe du Bio! Aujourd’hui leur travail quotidien à la vigne est en cours de certification.</a:t>
            </a:r>
            <a:br>
              <a:rPr lang="fr-FR" sz="1800" b="0" i="0" dirty="0">
                <a:effectLst/>
                <a:latin typeface="Crimson Text"/>
              </a:rPr>
            </a:br>
            <a:r>
              <a:rPr lang="fr-FR" sz="1800" dirty="0">
                <a:effectLst/>
                <a:latin typeface="Crimson Text"/>
              </a:rPr>
              <a:t>Le domaine est aujourd’hui codirigé par Jean-Claude et Bertrand,</a:t>
            </a:r>
            <a:br>
              <a:rPr lang="fr-FR" sz="1800" dirty="0">
                <a:effectLst/>
                <a:latin typeface="Crimson Text"/>
              </a:rPr>
            </a:br>
            <a:r>
              <a:rPr lang="fr-FR" sz="1800" dirty="0">
                <a:effectLst/>
                <a:latin typeface="Crimson Text"/>
              </a:rPr>
              <a:t>4ème et 5ème génération de vignerons.</a:t>
            </a:r>
            <a:br>
              <a:rPr lang="fr-FR" sz="900" dirty="0">
                <a:effectLst/>
                <a:latin typeface="Crimson Text"/>
              </a:rPr>
            </a:b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82021" y="188640"/>
            <a:ext cx="2041264" cy="1458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414599" y="654129"/>
            <a:ext cx="3121729" cy="5549741"/>
          </a:xfrm>
          <a:prstGeom prst="rect">
            <a:avLst/>
          </a:prstGeom>
          <a:noFill/>
        </p:spPr>
      </p:pic>
      <p:sp>
        <p:nvSpPr>
          <p:cNvPr id="448" name="Titre 447"/>
          <p:cNvSpPr>
            <a:spLocks noGrp="1"/>
          </p:cNvSpPr>
          <p:nvPr>
            <p:ph type="ctrTitle"/>
          </p:nvPr>
        </p:nvSpPr>
        <p:spPr>
          <a:xfrm>
            <a:off x="-22354" y="2459118"/>
            <a:ext cx="5004048" cy="742785"/>
          </a:xfrm>
        </p:spPr>
        <p:txBody>
          <a:bodyPr>
            <a:normAutofit/>
          </a:bodyPr>
          <a:lstStyle/>
          <a:p>
            <a:r>
              <a:rPr lang="fr-FR" sz="1600" b="0" i="0" dirty="0">
                <a:solidFill>
                  <a:srgbClr val="000000"/>
                </a:solidFill>
                <a:effectLst/>
                <a:latin typeface="Crimson Text"/>
              </a:rPr>
              <a:t>100% Pinot Noir</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64279" y="260648"/>
            <a:ext cx="1959006" cy="1399290"/>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341598" y="3010963"/>
            <a:ext cx="4536504" cy="3539430"/>
          </a:xfrm>
          <a:prstGeom prst="rect">
            <a:avLst/>
          </a:prstGeom>
          <a:noFill/>
        </p:spPr>
        <p:txBody>
          <a:bodyPr wrap="square" rtlCol="0">
            <a:spAutoFit/>
          </a:bodyPr>
          <a:lstStyle/>
          <a:p>
            <a:pPr algn="l"/>
            <a:r>
              <a:rPr lang="fr-FR" sz="1600" i="0" dirty="0">
                <a:solidFill>
                  <a:srgbClr val="000000"/>
                </a:solidFill>
                <a:effectLst/>
                <a:latin typeface="Crimson Text"/>
              </a:rPr>
              <a:t>Arômes de mûre, myrtille ou encore de groseille, noyau de cerise, prune mûre. Une évolution féline et sauvage n’est pas rare avec le temps. La</a:t>
            </a:r>
          </a:p>
          <a:p>
            <a:pPr algn="l"/>
            <a:r>
              <a:rPr lang="fr-FR" sz="1600" i="0" dirty="0">
                <a:solidFill>
                  <a:srgbClr val="000000"/>
                </a:solidFill>
                <a:effectLst/>
                <a:latin typeface="Crimson Text"/>
              </a:rPr>
              <a:t>maturité l’oriente vers le cuir, le chocolat, le poivre. Un vin à laisser un peu vieillir afin qu’il s’ouvre pleinement : texture ronde, structure délicate et</a:t>
            </a:r>
          </a:p>
          <a:p>
            <a:pPr algn="l"/>
            <a:r>
              <a:rPr lang="fr-FR" sz="1600" i="0" dirty="0">
                <a:solidFill>
                  <a:srgbClr val="000000"/>
                </a:solidFill>
                <a:effectLst/>
                <a:latin typeface="Crimson Text"/>
              </a:rPr>
              <a:t>affirmée, fruité en bouche, la mâche tannique prenant alors son arrondi. </a:t>
            </a:r>
          </a:p>
          <a:p>
            <a:pPr algn="l"/>
            <a:endParaRPr lang="fr-FR" sz="1600" b="0" dirty="0">
              <a:solidFill>
                <a:srgbClr val="000000"/>
              </a:solidFill>
              <a:latin typeface="Crimson Text"/>
            </a:endParaRPr>
          </a:p>
          <a:p>
            <a:pPr algn="l"/>
            <a:r>
              <a:rPr lang="fr-FR" sz="1600" i="1" dirty="0">
                <a:solidFill>
                  <a:srgbClr val="000000"/>
                </a:solidFill>
                <a:latin typeface="Crimson Text"/>
              </a:rPr>
              <a:t> Gibiers à poils et à plumes, braisés, ou rôtis trouveront dans le Pommard un interlocuteur indispensable. Les pavés de bœuf, l’agneau</a:t>
            </a:r>
          </a:p>
          <a:p>
            <a:pPr algn="l"/>
            <a:r>
              <a:rPr lang="fr-FR" sz="1600" i="1" dirty="0">
                <a:solidFill>
                  <a:srgbClr val="000000"/>
                </a:solidFill>
                <a:latin typeface="Crimson Text"/>
              </a:rPr>
              <a:t>ou les volailles en civet apprécieront aussi la texture ferme de ses tanins et ses arômes concentrés. </a:t>
            </a:r>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151638" y="1812269"/>
            <a:ext cx="4420362"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Pommard « En Bœuf » Rouge 2018</a:t>
            </a:r>
            <a:br>
              <a:rPr lang="fr-FR" b="1" i="0" dirty="0">
                <a:solidFill>
                  <a:srgbClr val="000000"/>
                </a:solidFill>
                <a:effectLst/>
                <a:latin typeface="Crimson Text"/>
              </a:rPr>
            </a:br>
            <a:r>
              <a:rPr lang="fr-FR" b="1" i="0" dirty="0">
                <a:solidFill>
                  <a:srgbClr val="000000"/>
                </a:solidFill>
                <a:effectLst/>
                <a:latin typeface="Crimson Text"/>
              </a:rPr>
              <a:t>A.O.P Pommard</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70</TotalTime>
  <Words>226</Words>
  <Application>Microsoft Office PowerPoint</Application>
  <PresentationFormat>Affichage à l'écran (4:3)</PresentationFormat>
  <Paragraphs>10</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C’est en 1913 que l’histoire commence. Alors ouvrier agricole, Gustave Payré décide d’acheter une propriété composée d’une dizaine d’hectares et d’un superbe chai planté en plein cœur de la vieille ville d’Elne (Pyrénées-Orientales). Après plus d’un siècle, en 2018, le domaine se place sous le signe du Bio! Aujourd’hui leur travail quotidien à la vigne est en cours de certification. Le domaine est aujourd’hui codirigé par Jean-Claude et Bertrand, 4ème et 5ème génération de vignerons. </vt:lpstr>
      <vt:lpstr>100% Pinot Noir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14</cp:revision>
  <dcterms:created xsi:type="dcterms:W3CDTF">2020-11-05T23:22:39Z</dcterms:created>
  <dcterms:modified xsi:type="dcterms:W3CDTF">2020-11-12T21:51:24Z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