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descr="C:\Users\Tom\AppData\Local\Microsoft\Windows\Temporary Internet Files\Content.IE5\CVCJG8ZL\MPj04385690000[1].jpg"/>
          <p:cNvPicPr>
            <a:picLocks noChangeAspect="1" noChangeArrowheads="1"/>
          </p:cNvPicPr>
          <p:nvPr/>
        </p:nvPicPr>
        <p:blipFill>
          <a:blip r:embed="rId2" cstate="print"/>
          <a:srcRect/>
          <a:stretch>
            <a:fillRect/>
          </a:stretch>
        </p:blipFill>
        <p:spPr bwMode="auto">
          <a:xfrm>
            <a:off x="4888992" y="0"/>
            <a:ext cx="4255008" cy="6858000"/>
          </a:xfrm>
          <a:prstGeom prst="rect">
            <a:avLst/>
          </a:prstGeom>
          <a:noFill/>
        </p:spPr>
      </p:pic>
      <p:sp>
        <p:nvSpPr>
          <p:cNvPr id="448" name="Titre 447"/>
          <p:cNvSpPr>
            <a:spLocks noGrp="1"/>
          </p:cNvSpPr>
          <p:nvPr>
            <p:ph type="ctrTitle"/>
          </p:nvPr>
        </p:nvSpPr>
        <p:spPr>
          <a:xfrm>
            <a:off x="358235" y="2060848"/>
            <a:ext cx="4560304" cy="4653136"/>
          </a:xfrm>
        </p:spPr>
        <p:txBody>
          <a:bodyPr>
            <a:normAutofit fontScale="90000"/>
          </a:bodyPr>
          <a:lstStyle/>
          <a:p>
            <a:r>
              <a:rPr lang="fr-FR" sz="1800" b="0" i="0" dirty="0">
                <a:solidFill>
                  <a:srgbClr val="000000"/>
                </a:solidFill>
                <a:effectLst/>
                <a:latin typeface="Crimson Text"/>
              </a:rPr>
              <a:t>Le Domaine des </a:t>
            </a:r>
            <a:r>
              <a:rPr lang="fr-FR" sz="1800" b="0" i="0" dirty="0" err="1">
                <a:solidFill>
                  <a:srgbClr val="000000"/>
                </a:solidFill>
                <a:effectLst/>
                <a:latin typeface="Crimson Text"/>
              </a:rPr>
              <a:t>Sarrins</a:t>
            </a:r>
            <a:r>
              <a:rPr lang="fr-FR" sz="1800" b="0" i="0" dirty="0">
                <a:solidFill>
                  <a:srgbClr val="000000"/>
                </a:solidFill>
                <a:effectLst/>
                <a:latin typeface="Crimson Text"/>
              </a:rPr>
              <a:t> tire son nom de la contraction du mot « Sarrasins ». Ces derniers occupèrent pendant des siècles le massif des Maures. Au XIe siècle, lors d’un pillage, la résistance s’étant organisée, un chef Sarrazin fût blessé à Draguignan. En tentant de rejoindre le massif des Maures il succomba à cet endroit (St Antonin du Var) où s’élevait une petite tour. Il y fût, dit-on, enterré revêtu de son armure en or…</a:t>
            </a:r>
            <a:br>
              <a:rPr lang="fr-FR" sz="1800" b="0" i="0" dirty="0">
                <a:solidFill>
                  <a:srgbClr val="000000"/>
                </a:solidFill>
                <a:effectLst/>
                <a:latin typeface="Crimson Text"/>
              </a:rPr>
            </a:br>
            <a:r>
              <a:rPr lang="fr-FR" sz="1800" b="0" i="0" dirty="0">
                <a:solidFill>
                  <a:srgbClr val="000000"/>
                </a:solidFill>
                <a:effectLst/>
                <a:latin typeface="Crimson Text"/>
              </a:rPr>
              <a:t>Au fil des siècles, auprès de cette tour </a:t>
            </a:r>
            <a:r>
              <a:rPr lang="fr-FR" sz="1800" b="0" i="0" dirty="0" err="1">
                <a:solidFill>
                  <a:srgbClr val="000000"/>
                </a:solidFill>
                <a:effectLst/>
                <a:latin typeface="Crimson Text"/>
              </a:rPr>
              <a:t>sarrazine</a:t>
            </a:r>
            <a:r>
              <a:rPr lang="fr-FR" sz="1800" dirty="0">
                <a:solidFill>
                  <a:srgbClr val="000000"/>
                </a:solidFill>
                <a:latin typeface="Crimson Text"/>
              </a:rPr>
              <a:t>, </a:t>
            </a:r>
            <a:r>
              <a:rPr lang="fr-FR" sz="1800" b="0" i="0" dirty="0">
                <a:solidFill>
                  <a:srgbClr val="000000"/>
                </a:solidFill>
                <a:effectLst/>
                <a:latin typeface="Crimson Text"/>
              </a:rPr>
              <a:t>un domaine s’est construit, comptant de nombreux métiers: de l’oliveraie à l’élevage, en passant par le ver à soie et bien sûr…. la vigne. À partir de la fin du XIXe siècle et de la guerre 14-18, l’exode rural affaiblit les campagnes, et le domaine, alors, se réduit. En 1995, la famille Paillard le rachète, et par un patient travail, au fil des années, lui insuffle une vie nouvelle.</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5656" y="286957"/>
            <a:ext cx="1955239" cy="165698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Titre 447"/>
          <p:cNvSpPr>
            <a:spLocks noGrp="1"/>
          </p:cNvSpPr>
          <p:nvPr>
            <p:ph type="ctrTitle"/>
          </p:nvPr>
        </p:nvSpPr>
        <p:spPr>
          <a:xfrm>
            <a:off x="365279" y="2491155"/>
            <a:ext cx="4420362" cy="465826"/>
          </a:xfrm>
        </p:spPr>
        <p:txBody>
          <a:bodyPr>
            <a:normAutofit/>
          </a:bodyPr>
          <a:lstStyle/>
          <a:p>
            <a:r>
              <a:rPr lang="fr-FR" sz="1600" dirty="0">
                <a:solidFill>
                  <a:srgbClr val="000000"/>
                </a:solidFill>
                <a:latin typeface="Crimson Text"/>
              </a:rPr>
              <a:t>Cinsault, Grenache, Syrah, Mourvèdre, Rolle</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sp>
        <p:nvSpPr>
          <p:cNvPr id="4" name="ZoneTexte 3">
            <a:extLst>
              <a:ext uri="{FF2B5EF4-FFF2-40B4-BE49-F238E27FC236}">
                <a16:creationId xmlns:a16="http://schemas.microsoft.com/office/drawing/2014/main" id="{7636DA74-1E6C-4ACE-8C3F-5938F8BCAB3C}"/>
              </a:ext>
            </a:extLst>
          </p:cNvPr>
          <p:cNvSpPr txBox="1"/>
          <p:nvPr/>
        </p:nvSpPr>
        <p:spPr>
          <a:xfrm>
            <a:off x="431540" y="2955716"/>
            <a:ext cx="4536504" cy="3785652"/>
          </a:xfrm>
          <a:prstGeom prst="rect">
            <a:avLst/>
          </a:prstGeom>
          <a:noFill/>
        </p:spPr>
        <p:txBody>
          <a:bodyPr wrap="square" rtlCol="0">
            <a:spAutoFit/>
          </a:bodyPr>
          <a:lstStyle/>
          <a:p>
            <a:pPr algn="l"/>
            <a:r>
              <a:rPr lang="fr-FR" sz="1600" i="0" dirty="0">
                <a:solidFill>
                  <a:srgbClr val="000000"/>
                </a:solidFill>
                <a:effectLst/>
                <a:latin typeface="Crimson Text"/>
              </a:rPr>
              <a:t>À l’œil, la robe est rose très pâle aux nuances «  pomelo ». Le Nez présente des arômes floraux (violette, muguet) et de fruits blancs (pêche) avec des notes d’amande douce.</a:t>
            </a:r>
          </a:p>
          <a:p>
            <a:pPr algn="l"/>
            <a:r>
              <a:rPr lang="fr-FR" sz="1600" i="0" dirty="0">
                <a:solidFill>
                  <a:srgbClr val="000000"/>
                </a:solidFill>
                <a:effectLst/>
                <a:latin typeface="Crimson Text"/>
              </a:rPr>
              <a:t>En Bouche, l’attaque est souple. On retrouve la finesse du nez, frais et harmonieux et ses arômes floraux, ainsi qu’une belle matière en équilibre avec la fraîcheur. La finale est persistante. </a:t>
            </a:r>
          </a:p>
          <a:p>
            <a:pPr algn="l"/>
            <a:r>
              <a:rPr lang="fr-FR" sz="1600" i="0" dirty="0">
                <a:solidFill>
                  <a:srgbClr val="000000"/>
                </a:solidFill>
                <a:effectLst/>
                <a:latin typeface="Crimson Text"/>
              </a:rPr>
              <a:t>Vin fin et équilibré à la bouche harmonieuse mêlant rondeur et fraîcheur, avec une belle longueur.</a:t>
            </a:r>
            <a:endParaRPr lang="fr-FR" sz="1600" dirty="0">
              <a:solidFill>
                <a:srgbClr val="000000"/>
              </a:solidFill>
              <a:latin typeface="Crimson Text"/>
            </a:endParaRPr>
          </a:p>
          <a:p>
            <a:pPr algn="l"/>
            <a:endParaRPr lang="fr-FR" sz="1600" i="0" dirty="0">
              <a:solidFill>
                <a:srgbClr val="000000"/>
              </a:solidFill>
              <a:effectLst/>
              <a:latin typeface="Crimson Text"/>
            </a:endParaRPr>
          </a:p>
          <a:p>
            <a:pPr algn="l"/>
            <a:r>
              <a:rPr lang="fr-FR" sz="1600" b="0" i="1" dirty="0">
                <a:solidFill>
                  <a:srgbClr val="000000"/>
                </a:solidFill>
                <a:effectLst/>
                <a:latin typeface="Crimson Text"/>
              </a:rPr>
              <a:t>Vin s’accommodant aussi bien avec une cuisine méditerranéenne qu’avec une cuisine exotique. Il accompagnera également des fromages de chèvre ou bleus.</a:t>
            </a:r>
            <a:endParaRPr lang="fr-FR" dirty="0"/>
          </a:p>
        </p:txBody>
      </p:sp>
      <p:sp>
        <p:nvSpPr>
          <p:cNvPr id="2" name="ZoneTexte 1">
            <a:extLst>
              <a:ext uri="{FF2B5EF4-FFF2-40B4-BE49-F238E27FC236}">
                <a16:creationId xmlns:a16="http://schemas.microsoft.com/office/drawing/2014/main" id="{DB006D1C-7E30-42AE-9B62-BAFA77F78D2B}"/>
              </a:ext>
            </a:extLst>
          </p:cNvPr>
          <p:cNvSpPr txBox="1"/>
          <p:nvPr/>
        </p:nvSpPr>
        <p:spPr>
          <a:xfrm>
            <a:off x="383742" y="1844824"/>
            <a:ext cx="4420362" cy="646331"/>
          </a:xfrm>
          <a:prstGeom prst="rect">
            <a:avLst/>
          </a:prstGeom>
          <a:noFill/>
          <a:ln w="12700">
            <a:solidFill>
              <a:schemeClr val="tx1"/>
            </a:solidFill>
          </a:ln>
        </p:spPr>
        <p:txBody>
          <a:bodyPr wrap="square" rtlCol="0">
            <a:spAutoFit/>
          </a:bodyPr>
          <a:lstStyle/>
          <a:p>
            <a:r>
              <a:rPr lang="fr-FR" b="1" i="0" dirty="0">
                <a:solidFill>
                  <a:srgbClr val="000000"/>
                </a:solidFill>
                <a:effectLst/>
                <a:latin typeface="Crimson Text"/>
              </a:rPr>
              <a:t>Rosé 2019</a:t>
            </a:r>
            <a:br>
              <a:rPr lang="fr-FR" b="1" i="0" dirty="0">
                <a:solidFill>
                  <a:srgbClr val="000000"/>
                </a:solidFill>
                <a:effectLst/>
                <a:latin typeface="Crimson Text"/>
              </a:rPr>
            </a:br>
            <a:r>
              <a:rPr lang="fr-FR" b="1" i="0" dirty="0">
                <a:solidFill>
                  <a:srgbClr val="000000"/>
                </a:solidFill>
                <a:effectLst/>
                <a:latin typeface="Crimson Text"/>
              </a:rPr>
              <a:t>A.O.P. Côtes de Provence</a:t>
            </a:r>
          </a:p>
        </p:txBody>
      </p:sp>
      <p:pic>
        <p:nvPicPr>
          <p:cNvPr id="6" name="Image 5">
            <a:extLst>
              <a:ext uri="{FF2B5EF4-FFF2-40B4-BE49-F238E27FC236}">
                <a16:creationId xmlns:a16="http://schemas.microsoft.com/office/drawing/2014/main" id="{2EE7DF28-6099-45C1-B116-7AA498BDCD8D}"/>
              </a:ext>
            </a:extLst>
          </p:cNvPr>
          <p:cNvPicPr>
            <a:picLocks noChangeAspect="1"/>
          </p:cNvPicPr>
          <p:nvPr/>
        </p:nvPicPr>
        <p:blipFill>
          <a:blip r:embed="rId2">
            <a:extLst>
              <a:ext uri="{28A0092B-C50C-407E-A947-70E740481C1C}">
                <a14:useLocalDpi xmlns:a14="http://schemas.microsoft.com/office/drawing/2010/main" val="0"/>
              </a:ext>
            </a:extLst>
          </a:blip>
          <a:srcRect l="3145" r="3145"/>
          <a:stretch/>
        </p:blipFill>
        <p:spPr>
          <a:xfrm>
            <a:off x="6177313" y="1196752"/>
            <a:ext cx="1933148" cy="4950971"/>
          </a:xfrm>
          <a:prstGeom prst="rect">
            <a:avLst/>
          </a:prstGeom>
        </p:spPr>
      </p:pic>
      <p:pic>
        <p:nvPicPr>
          <p:cNvPr id="8" name="Image 7">
            <a:extLst>
              <a:ext uri="{FF2B5EF4-FFF2-40B4-BE49-F238E27FC236}">
                <a16:creationId xmlns:a16="http://schemas.microsoft.com/office/drawing/2014/main" id="{D547CB2C-237A-4D30-A3A1-BA5D589EBE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5656" y="286957"/>
            <a:ext cx="1668343" cy="1413851"/>
          </a:xfrm>
          <a:prstGeom prst="rect">
            <a:avLst/>
          </a:prstGeom>
        </p:spPr>
      </p:pic>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Props1.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3.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133</TotalTime>
  <Words>320</Words>
  <Application>Microsoft Office PowerPoint</Application>
  <PresentationFormat>Affichage à l'écran (4:3)</PresentationFormat>
  <Paragraphs>9</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Le Domaine des Sarrins tire son nom de la contraction du mot « Sarrasins ». Ces derniers occupèrent pendant des siècles le massif des Maures. Au XIe siècle, lors d’un pillage, la résistance s’étant organisée, un chef Sarrazin fût blessé à Draguignan. En tentant de rejoindre le massif des Maures il succomba à cet endroit (St Antonin du Var) où s’élevait une petite tour. Il y fût, dit-on, enterré revêtu de son armure en or… Au fil des siècles, auprès de cette tour sarrazine, un domaine s’est construit, comptant de nombreux métiers: de l’oliveraie à l’élevage, en passant par le ver à soie et bien sûr…. la vigne. À partir de la fin du XIXe siècle et de la guerre 14-18, l’exode rural affaiblit les campagnes, et le domaine, alors, se réduit. En 1995, la famille Paillard le rachète, et par un patient travail, au fil des années, lui insuffle une vie nouvelle.</vt:lpstr>
      <vt:lpstr>Cinsault, Grenache, Syrah, Mourvèdre, Rolle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25</cp:revision>
  <dcterms:created xsi:type="dcterms:W3CDTF">2020-11-05T23:22:39Z</dcterms:created>
  <dcterms:modified xsi:type="dcterms:W3CDTF">2020-11-30T16:10:27Z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