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88808" y="0"/>
            <a:ext cx="3455376" cy="6858000"/>
          </a:xfrm>
          <a:prstGeom prst="rect">
            <a:avLst/>
          </a:prstGeom>
          <a:noFill/>
        </p:spPr>
      </p:pic>
      <p:sp>
        <p:nvSpPr>
          <p:cNvPr id="448" name="Titre 447"/>
          <p:cNvSpPr>
            <a:spLocks noGrp="1"/>
          </p:cNvSpPr>
          <p:nvPr>
            <p:ph type="ctrTitle"/>
          </p:nvPr>
        </p:nvSpPr>
        <p:spPr>
          <a:xfrm>
            <a:off x="358235" y="2060848"/>
            <a:ext cx="4560304" cy="4653136"/>
          </a:xfrm>
        </p:spPr>
        <p:txBody>
          <a:bodyPr>
            <a:normAutofit fontScale="90000"/>
          </a:bodyPr>
          <a:lstStyle/>
          <a:p>
            <a:r>
              <a:rPr lang="fr-FR" sz="1800" b="0" i="0" dirty="0">
                <a:solidFill>
                  <a:srgbClr val="000000"/>
                </a:solidFill>
                <a:effectLst/>
                <a:latin typeface="Crimson Text"/>
              </a:rPr>
              <a:t>Le Domaine des </a:t>
            </a:r>
            <a:r>
              <a:rPr lang="fr-FR" sz="1800" b="0" i="0" dirty="0" err="1">
                <a:solidFill>
                  <a:srgbClr val="000000"/>
                </a:solidFill>
                <a:effectLst/>
                <a:latin typeface="Crimson Text"/>
              </a:rPr>
              <a:t>Sarrins</a:t>
            </a:r>
            <a:r>
              <a:rPr lang="fr-FR" sz="1800" b="0" i="0" dirty="0">
                <a:solidFill>
                  <a:srgbClr val="000000"/>
                </a:solidFill>
                <a:effectLst/>
                <a:latin typeface="Crimson Text"/>
              </a:rPr>
              <a:t> tire son nom de la contraction du mot « Sarrasins ». Ces derniers occupèrent pendant des siècles le massif des Maures. Au XIe siècle, lors d’un pillage, la résistance s’étant organisée, un chef Sarrazin fût blessé à Draguignan. En tentant de rejoindre le massif des Maures il succomba à cet endroit (St Antonin du Var) où s’élevait une petite tour. Il y fût, dit-on, enterré revêtu de son armure en or…</a:t>
            </a:r>
            <a:br>
              <a:rPr lang="fr-FR" sz="1800" b="0" i="0" dirty="0">
                <a:solidFill>
                  <a:srgbClr val="000000"/>
                </a:solidFill>
                <a:effectLst/>
                <a:latin typeface="Crimson Text"/>
              </a:rPr>
            </a:br>
            <a:r>
              <a:rPr lang="fr-FR" sz="1800" b="0" i="0" dirty="0">
                <a:solidFill>
                  <a:srgbClr val="000000"/>
                </a:solidFill>
                <a:effectLst/>
                <a:latin typeface="Crimson Text"/>
              </a:rPr>
              <a:t>Au fil des siècles, auprès de cette tour </a:t>
            </a:r>
            <a:r>
              <a:rPr lang="fr-FR" sz="1800" b="0" i="0" dirty="0" err="1">
                <a:solidFill>
                  <a:srgbClr val="000000"/>
                </a:solidFill>
                <a:effectLst/>
                <a:latin typeface="Crimson Text"/>
              </a:rPr>
              <a:t>sarrazine</a:t>
            </a:r>
            <a:r>
              <a:rPr lang="fr-FR" sz="1800" dirty="0">
                <a:solidFill>
                  <a:srgbClr val="000000"/>
                </a:solidFill>
                <a:latin typeface="Crimson Text"/>
              </a:rPr>
              <a:t>, </a:t>
            </a:r>
            <a:r>
              <a:rPr lang="fr-FR" sz="1800" b="0" i="0" dirty="0">
                <a:solidFill>
                  <a:srgbClr val="000000"/>
                </a:solidFill>
                <a:effectLst/>
                <a:latin typeface="Crimson Text"/>
              </a:rPr>
              <a:t>un domaine s’est construit, comptant de nombreux métiers: de l’oliveraie à l’élevage, en passant par le ver à soie et bien sûr…. la vigne. À partir de la fin du XIXe siècle et de la guerre 14-18, l’exode rural affaiblit les campagnes, et le domaine, alors, se réduit. En 1995, la famille Paillard le rachète, et par un patient travail, au fil des années, lui insuffle une vie nouvelle.</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5656" y="286957"/>
            <a:ext cx="1955239" cy="16569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itre 447"/>
          <p:cNvSpPr>
            <a:spLocks noGrp="1"/>
          </p:cNvSpPr>
          <p:nvPr>
            <p:ph type="ctrTitle"/>
          </p:nvPr>
        </p:nvSpPr>
        <p:spPr>
          <a:xfrm>
            <a:off x="365279" y="2491155"/>
            <a:ext cx="4420362" cy="465826"/>
          </a:xfrm>
        </p:spPr>
        <p:txBody>
          <a:bodyPr>
            <a:normAutofit/>
          </a:bodyPr>
          <a:lstStyle/>
          <a:p>
            <a:r>
              <a:rPr lang="fr-FR" sz="1600" dirty="0">
                <a:solidFill>
                  <a:srgbClr val="000000"/>
                </a:solidFill>
                <a:latin typeface="Crimson Text"/>
              </a:rPr>
              <a:t>Rolle</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2955716"/>
            <a:ext cx="4536504" cy="3785652"/>
          </a:xfrm>
          <a:prstGeom prst="rect">
            <a:avLst/>
          </a:prstGeom>
          <a:noFill/>
        </p:spPr>
        <p:txBody>
          <a:bodyPr wrap="square" rtlCol="0">
            <a:spAutoFit/>
          </a:bodyPr>
          <a:lstStyle/>
          <a:p>
            <a:pPr algn="l"/>
            <a:r>
              <a:rPr lang="fr-FR" sz="1600" i="0" dirty="0">
                <a:solidFill>
                  <a:srgbClr val="000000"/>
                </a:solidFill>
                <a:effectLst/>
                <a:latin typeface="Crimson Text"/>
              </a:rPr>
              <a:t>À l’œil, le vin présente une robe jaune pâle aux reflets or clair, limpide. Le Nez mêle arômes de fruits blancs (raisins, pêche) à des notes minérales puis des nuances d’amande douce et de noisette.</a:t>
            </a:r>
          </a:p>
          <a:p>
            <a:pPr algn="l"/>
            <a:r>
              <a:rPr lang="fr-FR" sz="1600" i="0" dirty="0">
                <a:solidFill>
                  <a:srgbClr val="000000"/>
                </a:solidFill>
                <a:effectLst/>
                <a:latin typeface="Crimson Text"/>
              </a:rPr>
              <a:t>La Bouche est harmonieusement équilibrée entre vivacité et rondeur. Le vin offre une belle longueur sur la fraîcheur.</a:t>
            </a:r>
          </a:p>
          <a:p>
            <a:pPr algn="l"/>
            <a:r>
              <a:rPr lang="fr-FR" sz="1600" i="0">
                <a:solidFill>
                  <a:srgbClr val="000000"/>
                </a:solidFill>
                <a:effectLst/>
                <a:latin typeface="Crimson Text"/>
              </a:rPr>
              <a:t>Vin </a:t>
            </a:r>
            <a:r>
              <a:rPr lang="fr-FR" sz="1600" i="0" dirty="0">
                <a:solidFill>
                  <a:srgbClr val="000000"/>
                </a:solidFill>
                <a:effectLst/>
                <a:latin typeface="Crimson Text"/>
              </a:rPr>
              <a:t>bien équilibré entre le nez expressif et fin, sur le fruit, et une bouche harmonieuse mêlant rondeur et fraîcheur, avec une belle persistance </a:t>
            </a:r>
            <a:r>
              <a:rPr lang="fr-FR" sz="1600" i="0">
                <a:solidFill>
                  <a:srgbClr val="000000"/>
                </a:solidFill>
                <a:effectLst/>
                <a:latin typeface="Crimson Text"/>
              </a:rPr>
              <a:t>aromatique.</a:t>
            </a:r>
          </a:p>
          <a:p>
            <a:pPr algn="l"/>
            <a:endParaRPr lang="fr-FR" sz="1600" i="0" dirty="0">
              <a:solidFill>
                <a:srgbClr val="000000"/>
              </a:solidFill>
              <a:effectLst/>
              <a:latin typeface="Crimson Text"/>
            </a:endParaRPr>
          </a:p>
          <a:p>
            <a:pPr algn="l"/>
            <a:r>
              <a:rPr lang="fr-FR" sz="1600" b="0" i="1" dirty="0">
                <a:solidFill>
                  <a:srgbClr val="000000"/>
                </a:solidFill>
                <a:effectLst/>
                <a:latin typeface="Crimson Text"/>
              </a:rPr>
              <a:t>Vin s’accommodant très bien avec des poissons et des fruits de mer, champignons, cuisine méditerranéenne ou exotique. Il accompagnera idéalement la plupart des fromages.</a:t>
            </a:r>
            <a:endParaRPr lang="fr-FR"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383742" y="1844824"/>
            <a:ext cx="4420362" cy="646331"/>
          </a:xfrm>
          <a:prstGeom prst="rect">
            <a:avLst/>
          </a:prstGeom>
          <a:noFill/>
          <a:ln w="12700">
            <a:solidFill>
              <a:schemeClr val="tx1"/>
            </a:solidFill>
          </a:ln>
        </p:spPr>
        <p:txBody>
          <a:bodyPr wrap="square" rtlCol="0">
            <a:spAutoFit/>
          </a:bodyPr>
          <a:lstStyle/>
          <a:p>
            <a:r>
              <a:rPr lang="fr-FR" b="1" dirty="0">
                <a:solidFill>
                  <a:srgbClr val="000000"/>
                </a:solidFill>
                <a:latin typeface="Crimson Text"/>
              </a:rPr>
              <a:t>Blanc de Rolle</a:t>
            </a:r>
            <a:r>
              <a:rPr lang="fr-FR" b="1" i="0" dirty="0">
                <a:solidFill>
                  <a:srgbClr val="000000"/>
                </a:solidFill>
                <a:effectLst/>
                <a:latin typeface="Crimson Text"/>
              </a:rPr>
              <a:t> 2019</a:t>
            </a:r>
            <a:br>
              <a:rPr lang="fr-FR" b="1" i="0" dirty="0">
                <a:solidFill>
                  <a:srgbClr val="000000"/>
                </a:solidFill>
                <a:effectLst/>
                <a:latin typeface="Crimson Text"/>
              </a:rPr>
            </a:br>
            <a:r>
              <a:rPr lang="fr-FR" b="1" i="0" dirty="0">
                <a:solidFill>
                  <a:srgbClr val="000000"/>
                </a:solidFill>
                <a:effectLst/>
                <a:latin typeface="Crimson Text"/>
              </a:rPr>
              <a:t>I.G.P. Var</a:t>
            </a:r>
          </a:p>
        </p:txBody>
      </p:sp>
      <p:pic>
        <p:nvPicPr>
          <p:cNvPr id="8" name="Image 7">
            <a:extLst>
              <a:ext uri="{FF2B5EF4-FFF2-40B4-BE49-F238E27FC236}">
                <a16:creationId xmlns:a16="http://schemas.microsoft.com/office/drawing/2014/main" id="{D547CB2C-237A-4D30-A3A1-BA5D589EBE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75656" y="286957"/>
            <a:ext cx="1668343" cy="1413851"/>
          </a:xfrm>
          <a:prstGeom prst="rect">
            <a:avLst/>
          </a:prstGeom>
        </p:spPr>
      </p:pic>
      <p:pic>
        <p:nvPicPr>
          <p:cNvPr id="7" name="Image 6" descr="Une image contenant texte, tableau blanc&#10;&#10;Description générée automatiquement">
            <a:extLst>
              <a:ext uri="{FF2B5EF4-FFF2-40B4-BE49-F238E27FC236}">
                <a16:creationId xmlns:a16="http://schemas.microsoft.com/office/drawing/2014/main" id="{28720990-E7C3-4B74-AE06-AF16F5D63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196752"/>
            <a:ext cx="1304467" cy="5157192"/>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342</TotalTime>
  <Words>315</Words>
  <Application>Microsoft Office PowerPoint</Application>
  <PresentationFormat>Affichage à l'écran (4:3)</PresentationFormat>
  <Paragraphs>9</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Le Domaine des Sarrins tire son nom de la contraction du mot « Sarrasins ». Ces derniers occupèrent pendant des siècles le massif des Maures. Au XIe siècle, lors d’un pillage, la résistance s’étant organisée, un chef Sarrazin fût blessé à Draguignan. En tentant de rejoindre le massif des Maures il succomba à cet endroit (St Antonin du Var) où s’élevait une petite tour. Il y fût, dit-on, enterré revêtu de son armure en or… Au fil des siècles, auprès de cette tour sarrazine, un domaine s’est construit, comptant de nombreux métiers: de l’oliveraie à l’élevage, en passant par le ver à soie et bien sûr…. la vigne. À partir de la fin du XIXe siècle et de la guerre 14-18, l’exode rural affaiblit les campagnes, et le domaine, alors, se réduit. En 1995, la famille Paillard le rachète, et par un patient travail, au fil des années, lui insuffle une vie nouvelle.</vt:lpstr>
      <vt:lpstr>Rolle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29</cp:revision>
  <dcterms:created xsi:type="dcterms:W3CDTF">2020-11-05T23:22:39Z</dcterms:created>
  <dcterms:modified xsi:type="dcterms:W3CDTF">2020-12-10T14:11:48Z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