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1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06/11/2020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06/11/2020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28688" y="2060848"/>
            <a:ext cx="4560304" cy="3563721"/>
          </a:xfrm>
        </p:spPr>
        <p:txBody>
          <a:bodyPr>
            <a:normAutofit fontScale="90000"/>
          </a:bodyPr>
          <a:lstStyle/>
          <a:p>
            <a:r>
              <a:rPr lang="fr-FR" sz="1800" b="0" i="0" dirty="0">
                <a:solidFill>
                  <a:srgbClr val="000000"/>
                </a:solidFill>
                <a:effectLst/>
                <a:latin typeface="Crimson Text"/>
              </a:rPr>
              <a:t>C’est en 1913 que </a:t>
            </a:r>
            <a:r>
              <a:rPr lang="fr-FR" sz="1800" dirty="0">
                <a:solidFill>
                  <a:srgbClr val="000000"/>
                </a:solidFill>
                <a:latin typeface="Crimson Text"/>
              </a:rPr>
              <a:t>l’</a:t>
            </a:r>
            <a:r>
              <a:rPr lang="fr-FR" sz="1800" b="0" i="0" dirty="0">
                <a:solidFill>
                  <a:srgbClr val="000000"/>
                </a:solidFill>
                <a:effectLst/>
                <a:latin typeface="Crimson Text"/>
              </a:rPr>
              <a:t>histoire commence. Alors ouvrier agricole, Gustave Payré décide d’acheter une propriété composée d’une dizaine d’hectares et d’un superbe chai planté en plein cœur de la vieille ville d’Elne (Pyrénées-Orientales).</a:t>
            </a:r>
            <a:br>
              <a:rPr lang="fr-FR" sz="1800" b="0" i="0" dirty="0">
                <a:solidFill>
                  <a:srgbClr val="000000"/>
                </a:solidFill>
                <a:effectLst/>
                <a:latin typeface="Crimson Text"/>
              </a:rPr>
            </a:br>
            <a:r>
              <a:rPr lang="fr-FR" sz="1800" dirty="0">
                <a:solidFill>
                  <a:srgbClr val="000000"/>
                </a:solidFill>
                <a:latin typeface="Crimson Text"/>
              </a:rPr>
              <a:t>Après plus d’un siècle, en 2018, le domaine se</a:t>
            </a:r>
            <a:r>
              <a:rPr lang="fr-FR" sz="1800" b="0" i="0" dirty="0">
                <a:solidFill>
                  <a:srgbClr val="000000"/>
                </a:solidFill>
                <a:effectLst/>
                <a:latin typeface="Crimson Text"/>
              </a:rPr>
              <a:t> place sous le signe du Bio! Aujourd’hui leur travail quotidien à la vigne est en cours de certification.</a:t>
            </a:r>
            <a:br>
              <a:rPr lang="fr-FR" sz="1800" b="0" i="0" dirty="0">
                <a:effectLst/>
                <a:latin typeface="Crimson Text"/>
              </a:rPr>
            </a:br>
            <a:r>
              <a:rPr lang="fr-FR" sz="1800" dirty="0">
                <a:effectLst/>
                <a:latin typeface="Crimson Text"/>
              </a:rPr>
              <a:t>Le domaine est aujourd’hui codirigé par Jean-Claude et Bertrand,</a:t>
            </a:r>
            <a:br>
              <a:rPr lang="fr-FR" sz="1800" dirty="0">
                <a:effectLst/>
                <a:latin typeface="Crimson Text"/>
              </a:rPr>
            </a:br>
            <a:r>
              <a:rPr lang="fr-FR" sz="1800" dirty="0">
                <a:effectLst/>
                <a:latin typeface="Crimson Text"/>
              </a:rPr>
              <a:t>4ème et 5ème génération de vignerons.</a:t>
            </a:r>
            <a:br>
              <a:rPr lang="fr-FR" sz="900" dirty="0">
                <a:effectLst/>
                <a:latin typeface="Crimson Text"/>
              </a:rPr>
            </a:b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511140"/>
            <a:ext cx="3924300" cy="1162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4981694" y="715930"/>
            <a:ext cx="4162306" cy="5549741"/>
          </a:xfrm>
          <a:prstGeom prst="rect">
            <a:avLst/>
          </a:prstGeom>
          <a:noFill/>
        </p:spPr>
      </p:pic>
      <p:sp>
        <p:nvSpPr>
          <p:cNvPr id="448" name="Titre 447"/>
          <p:cNvSpPr>
            <a:spLocks noGrp="1"/>
          </p:cNvSpPr>
          <p:nvPr>
            <p:ph type="ctrTitle"/>
          </p:nvPr>
        </p:nvSpPr>
        <p:spPr>
          <a:xfrm>
            <a:off x="-22354" y="2459118"/>
            <a:ext cx="5004048" cy="742785"/>
          </a:xfrm>
        </p:spPr>
        <p:txBody>
          <a:bodyPr>
            <a:normAutofit/>
          </a:bodyPr>
          <a:lstStyle/>
          <a:p>
            <a:r>
              <a:rPr lang="fr-FR" sz="1600" b="0" i="0" dirty="0">
                <a:solidFill>
                  <a:srgbClr val="000000"/>
                </a:solidFill>
                <a:effectLst/>
                <a:latin typeface="Crimson Text"/>
              </a:rPr>
              <a:t>25% Syrah, 25% Grenache, 25% Carignan, 25% Mourvèdre</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511140"/>
            <a:ext cx="3924300" cy="1162050"/>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341598" y="3010963"/>
            <a:ext cx="4536504" cy="3785652"/>
          </a:xfrm>
          <a:prstGeom prst="rect">
            <a:avLst/>
          </a:prstGeom>
          <a:noFill/>
        </p:spPr>
        <p:txBody>
          <a:bodyPr wrap="square" rtlCol="0">
            <a:spAutoFit/>
          </a:bodyPr>
          <a:lstStyle/>
          <a:p>
            <a:pPr algn="l"/>
            <a:r>
              <a:rPr lang="fr-FR" sz="1600" b="1" i="0" dirty="0">
                <a:solidFill>
                  <a:srgbClr val="000000"/>
                </a:solidFill>
                <a:effectLst/>
                <a:latin typeface="Crimson Text"/>
              </a:rPr>
              <a:t>Vinification</a:t>
            </a:r>
          </a:p>
          <a:p>
            <a:pPr algn="l"/>
            <a:r>
              <a:rPr lang="fr-FR" sz="1600" i="0" dirty="0">
                <a:solidFill>
                  <a:srgbClr val="000000"/>
                </a:solidFill>
                <a:effectLst/>
                <a:latin typeface="Crimson Text"/>
              </a:rPr>
              <a:t>Vinification traditionnelle à partir de vendange égrappée, longue macération pour la couleur et les tannins, élevage de 10 mois en fûts de chêne. </a:t>
            </a:r>
            <a:r>
              <a:rPr lang="fr-FR" sz="1600" b="1" i="0" dirty="0">
                <a:solidFill>
                  <a:srgbClr val="000000"/>
                </a:solidFill>
                <a:effectLst/>
                <a:latin typeface="Crimson Text"/>
              </a:rPr>
              <a:t>Dégustation</a:t>
            </a:r>
          </a:p>
          <a:p>
            <a:pPr algn="l"/>
            <a:r>
              <a:rPr lang="fr-FR" sz="1600" i="0" dirty="0">
                <a:solidFill>
                  <a:srgbClr val="000000"/>
                </a:solidFill>
                <a:effectLst/>
                <a:latin typeface="Crimson Text"/>
              </a:rPr>
              <a:t>Belle robe rubis brillante très profonde</a:t>
            </a:r>
          </a:p>
          <a:p>
            <a:pPr algn="l"/>
            <a:r>
              <a:rPr lang="fr-FR" sz="1600" i="0" dirty="0">
                <a:solidFill>
                  <a:srgbClr val="000000"/>
                </a:solidFill>
                <a:effectLst/>
                <a:latin typeface="Crimson Text"/>
              </a:rPr>
              <a:t>Un nez élégant et intense aux notes de fruits rouges, épices et une pointe de vanille</a:t>
            </a:r>
          </a:p>
          <a:p>
            <a:pPr algn="l"/>
            <a:r>
              <a:rPr lang="fr-FR" sz="1600" i="0" dirty="0">
                <a:solidFill>
                  <a:srgbClr val="000000"/>
                </a:solidFill>
                <a:effectLst/>
                <a:latin typeface="Crimson Text"/>
              </a:rPr>
              <a:t>Attaque franche, ample et savoureuse, fruits rouges mûrs avec une belle longueur. Bel équilibre</a:t>
            </a:r>
          </a:p>
          <a:p>
            <a:pPr algn="l"/>
            <a:endParaRPr lang="fr-FR" sz="1600" b="0" dirty="0">
              <a:solidFill>
                <a:srgbClr val="000000"/>
              </a:solidFill>
              <a:latin typeface="Crimson Text"/>
            </a:endParaRPr>
          </a:p>
          <a:p>
            <a:pPr algn="l"/>
            <a:r>
              <a:rPr lang="fr-FR" sz="1600" b="0" i="1" dirty="0">
                <a:solidFill>
                  <a:srgbClr val="000000"/>
                </a:solidFill>
                <a:effectLst/>
                <a:latin typeface="Crimson Text"/>
              </a:rPr>
              <a:t>Cette cuvée d’exception se mariera volontiers avec les belles pièces de bœuf, grillées ou en sauce… Le poulet aux gambas, le cassoulet, les escargots, les gibiers et autres plats raffinés.</a:t>
            </a:r>
            <a:endParaRPr lang="fr-FR"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151638" y="1812269"/>
            <a:ext cx="4420362" cy="646331"/>
          </a:xfrm>
          <a:prstGeom prst="rect">
            <a:avLst/>
          </a:prstGeom>
          <a:noFill/>
          <a:ln w="12700">
            <a:solidFill>
              <a:schemeClr val="tx1"/>
            </a:solidFill>
          </a:ln>
        </p:spPr>
        <p:txBody>
          <a:bodyPr wrap="square" rtlCol="0">
            <a:spAutoFit/>
          </a:bodyPr>
          <a:lstStyle/>
          <a:p>
            <a:r>
              <a:rPr lang="fr-FR" b="1" i="0" dirty="0" err="1">
                <a:solidFill>
                  <a:srgbClr val="000000"/>
                </a:solidFill>
                <a:effectLst/>
                <a:latin typeface="Crimson Text"/>
              </a:rPr>
              <a:t>Scelerata</a:t>
            </a:r>
            <a:r>
              <a:rPr lang="fr-FR" b="1" i="0" dirty="0">
                <a:solidFill>
                  <a:srgbClr val="000000"/>
                </a:solidFill>
                <a:effectLst/>
                <a:latin typeface="Crimson Text"/>
              </a:rPr>
              <a:t> Rouge 2018</a:t>
            </a:r>
            <a:br>
              <a:rPr lang="fr-FR" b="1" i="0" dirty="0">
                <a:solidFill>
                  <a:srgbClr val="000000"/>
                </a:solidFill>
                <a:effectLst/>
                <a:latin typeface="Crimson Text"/>
              </a:rPr>
            </a:br>
            <a:r>
              <a:rPr lang="fr-FR" b="1" i="0" dirty="0">
                <a:solidFill>
                  <a:srgbClr val="000000"/>
                </a:solidFill>
                <a:effectLst/>
                <a:latin typeface="Crimson Text"/>
              </a:rPr>
              <a:t>A.O.P Côtes du Roussillon Villages Les Aspres</a:t>
            </a: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54</TotalTime>
  <Words>224</Words>
  <Application>Microsoft Office PowerPoint</Application>
  <PresentationFormat>Affichage à l'écran (4:3)</PresentationFormat>
  <Paragraphs>11</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C’est en 1913 que l’histoire commence. Alors ouvrier agricole, Gustave Payré décide d’acheter une propriété composée d’une dizaine d’hectares et d’un superbe chai planté en plein cœur de la vieille ville d’Elne (Pyrénées-Orientales). Après plus d’un siècle, en 2018, le domaine se place sous le signe du Bio! Aujourd’hui leur travail quotidien à la vigne est en cours de certification. Le domaine est aujourd’hui codirigé par Jean-Claude et Bertrand, 4ème et 5ème génération de vignerons. </vt:lpstr>
      <vt:lpstr>25% Syrah, 25% Grenache, 25% Carignan, 25% Mourvèdre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9</cp:revision>
  <dcterms:created xsi:type="dcterms:W3CDTF">2020-11-05T23:22:39Z</dcterms:created>
  <dcterms:modified xsi:type="dcterms:W3CDTF">2020-11-06T00:17:03Z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