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13/11/2020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55868" y="2492897"/>
            <a:ext cx="4560304" cy="3672408"/>
          </a:xfrm>
        </p:spPr>
        <p:txBody>
          <a:bodyPr>
            <a:normAutofit fontScale="90000"/>
          </a:bodyPr>
          <a:lstStyle/>
          <a:p>
            <a:r>
              <a:rPr lang="fr-FR" sz="1800" b="0" i="0" dirty="0">
                <a:solidFill>
                  <a:srgbClr val="000000"/>
                </a:solidFill>
                <a:effectLst/>
                <a:latin typeface="Crimson Text"/>
              </a:rPr>
              <a:t>Dominique </a:t>
            </a:r>
            <a:r>
              <a:rPr lang="fr-FR" sz="1800" b="0" i="0" dirty="0" err="1">
                <a:solidFill>
                  <a:srgbClr val="000000"/>
                </a:solidFill>
                <a:effectLst/>
                <a:latin typeface="Crimson Text"/>
              </a:rPr>
              <a:t>Sirot</a:t>
            </a:r>
            <a:r>
              <a:rPr lang="fr-FR" sz="1800" b="0" i="0" dirty="0">
                <a:solidFill>
                  <a:srgbClr val="000000"/>
                </a:solidFill>
                <a:effectLst/>
                <a:latin typeface="Crimson Text"/>
              </a:rPr>
              <a:t> et Alexis Soulas, tous deux passionnés par le vin et le travail de la terre, tous deux œnologues, sont venus au Domaine des </a:t>
            </a:r>
            <a:r>
              <a:rPr lang="fr-FR" sz="1800" b="0" i="0" dirty="0" err="1">
                <a:solidFill>
                  <a:srgbClr val="000000"/>
                </a:solidFill>
                <a:effectLst/>
                <a:latin typeface="Crimson Text"/>
              </a:rPr>
              <a:t>Chesnaies</a:t>
            </a:r>
            <a:r>
              <a:rPr lang="fr-FR" sz="1800" b="0" i="0" dirty="0">
                <a:solidFill>
                  <a:srgbClr val="000000"/>
                </a:solidFill>
                <a:effectLst/>
                <a:latin typeface="Crimson Text"/>
              </a:rPr>
              <a:t> la première fois en 2012, pour déguster les vins : « La puissance, la finesse et la complexité des vins du Domaine nous ont tout de suite interpellés, nous avons arpenté la vigne et le domaine, sympathisé avec les vins et le vigneron. Nous avons choisi de reprendre ce Domaine, pépite du Layon. »</a:t>
            </a:r>
            <a:br>
              <a:rPr lang="fr-FR" sz="1800" b="0" i="0" dirty="0">
                <a:solidFill>
                  <a:srgbClr val="000000"/>
                </a:solidFill>
                <a:effectLst/>
                <a:latin typeface="Crimson Text"/>
              </a:rPr>
            </a:br>
            <a:r>
              <a:rPr lang="fr-FR" sz="1800" b="0" i="0" dirty="0">
                <a:solidFill>
                  <a:srgbClr val="000000"/>
                </a:solidFill>
                <a:effectLst/>
                <a:latin typeface="Crimson Text"/>
              </a:rPr>
              <a:t>Le Fief Noir, domaine de 30 hectares, est situé dans l’Anjou Noir, </a:t>
            </a:r>
            <a:r>
              <a:rPr lang="fr-FR" sz="1800" b="0" i="0" dirty="0" err="1">
                <a:solidFill>
                  <a:srgbClr val="000000"/>
                </a:solidFill>
                <a:effectLst/>
                <a:latin typeface="Crimson Text"/>
              </a:rPr>
              <a:t>région</a:t>
            </a:r>
            <a:r>
              <a:rPr lang="fr-FR" sz="1800" b="0" i="0" dirty="0">
                <a:solidFill>
                  <a:srgbClr val="000000"/>
                </a:solidFill>
                <a:effectLst/>
                <a:latin typeface="Crimson Text"/>
              </a:rPr>
              <a:t> viticole incomparable. Noir, pour la teinte du schiste qui compose les sous-sols et donne toute l’</a:t>
            </a:r>
            <a:r>
              <a:rPr lang="fr-FR" sz="1800" b="0" i="0" dirty="0" err="1">
                <a:solidFill>
                  <a:srgbClr val="000000"/>
                </a:solidFill>
                <a:effectLst/>
                <a:latin typeface="Crimson Text"/>
              </a:rPr>
              <a:t>originalite</a:t>
            </a:r>
            <a:r>
              <a:rPr lang="fr-FR" sz="1800" b="0" i="0" dirty="0">
                <a:solidFill>
                  <a:srgbClr val="000000"/>
                </a:solidFill>
                <a:effectLst/>
                <a:latin typeface="Crimson Text"/>
              </a:rPr>
              <a:t>́ aux vins. </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91680" y="160743"/>
            <a:ext cx="1872208" cy="18722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696123" y="592328"/>
            <a:ext cx="2640745" cy="5673344"/>
          </a:xfrm>
          <a:prstGeom prst="rect">
            <a:avLst/>
          </a:prstGeom>
          <a:noFill/>
        </p:spPr>
      </p:pic>
      <p:sp>
        <p:nvSpPr>
          <p:cNvPr id="448" name="Titre 447"/>
          <p:cNvSpPr>
            <a:spLocks noGrp="1"/>
          </p:cNvSpPr>
          <p:nvPr>
            <p:ph type="ctrTitle"/>
          </p:nvPr>
        </p:nvSpPr>
        <p:spPr>
          <a:xfrm>
            <a:off x="374198" y="2584157"/>
            <a:ext cx="4255008" cy="742785"/>
          </a:xfrm>
        </p:spPr>
        <p:txBody>
          <a:bodyPr>
            <a:normAutofit/>
          </a:bodyPr>
          <a:lstStyle/>
          <a:p>
            <a:r>
              <a:rPr lang="fr-FR" sz="1600" b="0" i="0" dirty="0">
                <a:solidFill>
                  <a:srgbClr val="000000"/>
                </a:solidFill>
                <a:effectLst/>
                <a:latin typeface="Crimson Text"/>
              </a:rPr>
              <a:t>Cabernet Franc, Grolleau</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91680" y="173995"/>
            <a:ext cx="1709615" cy="1709615"/>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2092881"/>
          </a:xfrm>
          <a:prstGeom prst="rect">
            <a:avLst/>
          </a:prstGeom>
          <a:noFill/>
        </p:spPr>
        <p:txBody>
          <a:bodyPr wrap="square" rtlCol="0">
            <a:spAutoFit/>
          </a:bodyPr>
          <a:lstStyle/>
          <a:p>
            <a:pPr algn="l"/>
            <a:r>
              <a:rPr lang="fr-FR" sz="1600" i="0" dirty="0">
                <a:solidFill>
                  <a:srgbClr val="000000"/>
                </a:solidFill>
                <a:effectLst/>
                <a:latin typeface="Crimson Text"/>
              </a:rPr>
              <a:t>Gourmand et juteux, à la matière suave et séveuse portée par les cépages qui composent cette cuvée. Les tanins sont croquants et serrés, signant ainsi une finale de caractère.</a:t>
            </a:r>
          </a:p>
          <a:p>
            <a:pPr algn="l"/>
            <a:r>
              <a:rPr lang="fr-FR" sz="1600" i="0" dirty="0">
                <a:solidFill>
                  <a:srgbClr val="000000"/>
                </a:solidFill>
                <a:effectLst/>
                <a:latin typeface="Crimson Text"/>
              </a:rPr>
              <a:t>Du fruit vous en aurez, de la gourmandise aussi. Une trame légère et harmonieuse pour agrémenter vos belles grillades estivale</a:t>
            </a:r>
          </a:p>
          <a:p>
            <a:endParaRPr lang="fr-FR" b="1"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2060848"/>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Somnambule Rouge 2018</a:t>
            </a:r>
            <a:br>
              <a:rPr lang="fr-FR" b="1" i="0" dirty="0">
                <a:solidFill>
                  <a:srgbClr val="000000"/>
                </a:solidFill>
                <a:effectLst/>
                <a:latin typeface="Crimson Text"/>
              </a:rPr>
            </a:br>
            <a:r>
              <a:rPr lang="fr-FR" b="1" i="0" dirty="0">
                <a:solidFill>
                  <a:srgbClr val="000000"/>
                </a:solidFill>
                <a:effectLst/>
                <a:latin typeface="Crimson Text"/>
              </a:rPr>
              <a:t>A.O.P Anjou</a:t>
            </a: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58</TotalTime>
  <Words>198</Words>
  <Application>Microsoft Office PowerPoint</Application>
  <PresentationFormat>Affichage à l'écran (4:3)</PresentationFormat>
  <Paragraphs>6</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Dominique Sirot et Alexis Soulas, tous deux passionnés par le vin et le travail de la terre, tous deux œnologues, sont venus au Domaine des Chesnaies la première fois en 2012, pour déguster les vins : « La puissance, la finesse et la complexité des vins du Domaine nous ont tout de suite interpellés, nous avons arpenté la vigne et le domaine, sympathisé avec les vins et le vigneron. Nous avons choisi de reprendre ce Domaine, pépite du Layon. » Le Fief Noir, domaine de 30 hectares, est situé dans l’Anjou Noir, région viticole incomparable. Noir, pour la teinte du schiste qui compose les sous-sols et donne toute l’originalité aux vins. </vt:lpstr>
      <vt:lpstr>Cabernet Franc, Grolleau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9</cp:revision>
  <dcterms:created xsi:type="dcterms:W3CDTF">2020-11-05T23:22:39Z</dcterms:created>
  <dcterms:modified xsi:type="dcterms:W3CDTF">2020-11-13T21:58:24Z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