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10/12/2020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10/12/2020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88808" y="0"/>
            <a:ext cx="3455376" cy="6858000"/>
          </a:xfrm>
          <a:prstGeom prst="rect">
            <a:avLst/>
          </a:prstGeom>
          <a:noFill/>
        </p:spPr>
      </p:pic>
      <p:sp>
        <p:nvSpPr>
          <p:cNvPr id="448" name="Titre 447"/>
          <p:cNvSpPr>
            <a:spLocks noGrp="1"/>
          </p:cNvSpPr>
          <p:nvPr>
            <p:ph type="ctrTitle"/>
          </p:nvPr>
        </p:nvSpPr>
        <p:spPr>
          <a:xfrm>
            <a:off x="323528" y="1844824"/>
            <a:ext cx="4891384" cy="4797152"/>
          </a:xfrm>
        </p:spPr>
        <p:txBody>
          <a:bodyPr>
            <a:normAutofit/>
          </a:bodyPr>
          <a:lstStyle/>
          <a:p>
            <a:r>
              <a:rPr lang="fr-FR" sz="1800" b="0" i="0" dirty="0">
                <a:solidFill>
                  <a:srgbClr val="000000"/>
                </a:solidFill>
                <a:effectLst/>
                <a:latin typeface="Crimson Text"/>
              </a:rPr>
              <a:t>Qu’y a-t-il derrière le nom Jeff Carrel?</a:t>
            </a:r>
            <a:br>
              <a:rPr lang="fr-FR" sz="1800" b="0" i="0" dirty="0">
                <a:solidFill>
                  <a:srgbClr val="000000"/>
                </a:solidFill>
                <a:effectLst/>
                <a:latin typeface="Crimson Text"/>
              </a:rPr>
            </a:br>
            <a:r>
              <a:rPr lang="fr-FR" sz="1800" b="0" i="0" dirty="0">
                <a:solidFill>
                  <a:srgbClr val="000000"/>
                </a:solidFill>
                <a:effectLst/>
                <a:latin typeface="Crimson Text"/>
              </a:rPr>
              <a:t>Une large gamme de vins, certains biologiques, certains issus de Domaines et bien entendu la marque Jeff Carrel.</a:t>
            </a:r>
            <a:br>
              <a:rPr lang="fr-FR" sz="1800" b="0" i="0" dirty="0">
                <a:solidFill>
                  <a:srgbClr val="000000"/>
                </a:solidFill>
                <a:effectLst/>
                <a:latin typeface="Crimson Text"/>
              </a:rPr>
            </a:br>
            <a:r>
              <a:rPr lang="fr-FR" sz="1800" dirty="0">
                <a:solidFill>
                  <a:srgbClr val="000000"/>
                </a:solidFill>
                <a:latin typeface="Crimson Text"/>
              </a:rPr>
              <a:t>La maison élabore des gammes de vins tous originaux, avec une étiquette singulière et au prix abordable : des vins simples mais pas simplistes.</a:t>
            </a:r>
            <a:br>
              <a:rPr lang="fr-FR" sz="1800" dirty="0">
                <a:solidFill>
                  <a:srgbClr val="000000"/>
                </a:solidFill>
                <a:latin typeface="Crimson Text"/>
              </a:rPr>
            </a:br>
            <a:r>
              <a:rPr lang="fr-FR" sz="1800" dirty="0">
                <a:solidFill>
                  <a:srgbClr val="000000"/>
                </a:solidFill>
                <a:latin typeface="Crimson Text"/>
              </a:rPr>
              <a:t>Des vins avec leur propre univers et leur propre histoire. Faire, de la vigne à la bouteille, des vins à forte identité, avec des valeurs sociétales et environnementales, de la précision technique et de la personnalité.</a:t>
            </a:r>
            <a:br>
              <a:rPr lang="fr-FR" sz="1800" dirty="0">
                <a:solidFill>
                  <a:srgbClr val="000000"/>
                </a:solidFill>
                <a:latin typeface="Crimson Text"/>
              </a:rPr>
            </a:br>
            <a:r>
              <a:rPr lang="fr-FR" sz="1800" dirty="0">
                <a:solidFill>
                  <a:srgbClr val="000000"/>
                </a:solidFill>
                <a:latin typeface="Crimson Text"/>
              </a:rPr>
              <a:t>Et si ces vins existent c’est qu’ils sont le reflet d’une histoire humaine, faite de rencontres, de cultures, de cépages, de climats, et leur seule prétention est d’être sincères.</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6074" y="497887"/>
            <a:ext cx="3387551" cy="1162050"/>
          </a:xfrm>
          <a:prstGeom prst="rect">
            <a:avLst/>
          </a:prstGeom>
          <a:ln w="6350">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4542115" y="1695300"/>
            <a:ext cx="4733932" cy="4733932"/>
          </a:xfrm>
          <a:prstGeom prst="rect">
            <a:avLst/>
          </a:prstGeom>
          <a:noFill/>
        </p:spPr>
      </p:pic>
      <p:sp>
        <p:nvSpPr>
          <p:cNvPr id="448" name="Titre 447"/>
          <p:cNvSpPr>
            <a:spLocks noGrp="1"/>
          </p:cNvSpPr>
          <p:nvPr>
            <p:ph type="ctrTitle"/>
          </p:nvPr>
        </p:nvSpPr>
        <p:spPr>
          <a:xfrm>
            <a:off x="539552" y="2439567"/>
            <a:ext cx="3924300" cy="485377"/>
          </a:xfrm>
        </p:spPr>
        <p:txBody>
          <a:bodyPr>
            <a:normAutofit/>
          </a:bodyPr>
          <a:lstStyle/>
          <a:p>
            <a:r>
              <a:rPr lang="fr-FR" sz="1600" b="0" i="0" dirty="0">
                <a:solidFill>
                  <a:srgbClr val="000000"/>
                </a:solidFill>
                <a:effectLst/>
                <a:latin typeface="Crimson Text"/>
              </a:rPr>
              <a:t>100% Macabeu</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6074" y="511140"/>
            <a:ext cx="3387551" cy="1162050"/>
          </a:xfrm>
          <a:prstGeom prst="rect">
            <a:avLst/>
          </a:prstGeom>
        </p:spPr>
      </p:pic>
      <p:sp>
        <p:nvSpPr>
          <p:cNvPr id="4" name="ZoneTexte 3">
            <a:extLst>
              <a:ext uri="{FF2B5EF4-FFF2-40B4-BE49-F238E27FC236}">
                <a16:creationId xmlns:a16="http://schemas.microsoft.com/office/drawing/2014/main" id="{7636DA74-1E6C-4ACE-8C3F-5938F8BCAB3C}"/>
              </a:ext>
            </a:extLst>
          </p:cNvPr>
          <p:cNvSpPr txBox="1"/>
          <p:nvPr/>
        </p:nvSpPr>
        <p:spPr>
          <a:xfrm>
            <a:off x="467544" y="2754293"/>
            <a:ext cx="4939592" cy="3785652"/>
          </a:xfrm>
          <a:prstGeom prst="rect">
            <a:avLst/>
          </a:prstGeom>
          <a:noFill/>
        </p:spPr>
        <p:txBody>
          <a:bodyPr wrap="square" rtlCol="0">
            <a:spAutoFit/>
          </a:bodyPr>
          <a:lstStyle/>
          <a:p>
            <a:pPr algn="l"/>
            <a:endParaRPr lang="fr-FR" sz="1600" i="0" dirty="0">
              <a:solidFill>
                <a:srgbClr val="000000"/>
              </a:solidFill>
              <a:effectLst/>
              <a:latin typeface="Crimson Text"/>
            </a:endParaRPr>
          </a:p>
          <a:p>
            <a:pPr algn="l"/>
            <a:r>
              <a:rPr lang="fr-FR" sz="1600" dirty="0">
                <a:solidFill>
                  <a:srgbClr val="000000"/>
                </a:solidFill>
                <a:latin typeface="Crimson Text"/>
              </a:rPr>
              <a:t>L</a:t>
            </a:r>
            <a:r>
              <a:rPr lang="fr-FR" sz="1600" i="0" dirty="0">
                <a:solidFill>
                  <a:srgbClr val="000000"/>
                </a:solidFill>
                <a:effectLst/>
                <a:latin typeface="Crimson Text"/>
              </a:rPr>
              <a:t>e macabeu d’origine catalane est reconnaissable à ses grosses grappes et ses baies moyennement grosses, acquérant une teinte jaune dorées à maturité. Il est surtout cultivé dans le nord de l’Espagne. En France, il occupe un peu moins de 9000 ha. </a:t>
            </a:r>
          </a:p>
          <a:p>
            <a:pPr algn="l"/>
            <a:r>
              <a:rPr lang="fr-FR" sz="1600" i="0" dirty="0">
                <a:solidFill>
                  <a:srgbClr val="000000"/>
                </a:solidFill>
                <a:effectLst/>
                <a:latin typeface="Crimson Text"/>
              </a:rPr>
              <a:t>Robe jaune pâle aux reflets verdoyants.</a:t>
            </a:r>
          </a:p>
          <a:p>
            <a:pPr algn="l"/>
            <a:r>
              <a:rPr lang="fr-FR" sz="1600" i="0" dirty="0">
                <a:solidFill>
                  <a:srgbClr val="000000"/>
                </a:solidFill>
                <a:effectLst/>
                <a:latin typeface="Crimson Text"/>
              </a:rPr>
              <a:t>Le nez est tout dans le verger (pêche blanche, pêche jaune et pêche de vigne).</a:t>
            </a:r>
          </a:p>
          <a:p>
            <a:pPr algn="l"/>
            <a:r>
              <a:rPr lang="fr-FR" sz="1600" i="0" dirty="0">
                <a:solidFill>
                  <a:srgbClr val="000000"/>
                </a:solidFill>
                <a:effectLst/>
                <a:latin typeface="Crimson Text"/>
              </a:rPr>
              <a:t>On croque dans du raisin bien mûr. Un léger perlant qui donne un petit côté aérien ...</a:t>
            </a:r>
          </a:p>
          <a:p>
            <a:pPr algn="l"/>
            <a:endParaRPr lang="fr-FR" sz="1600" i="0" dirty="0">
              <a:solidFill>
                <a:srgbClr val="000000"/>
              </a:solidFill>
              <a:effectLst/>
              <a:latin typeface="Crimson Text"/>
            </a:endParaRPr>
          </a:p>
          <a:p>
            <a:pPr algn="l"/>
            <a:r>
              <a:rPr lang="fr-FR" sz="1600" b="0" i="1" dirty="0">
                <a:solidFill>
                  <a:srgbClr val="000000"/>
                </a:solidFill>
                <a:effectLst/>
                <a:latin typeface="Crimson Text"/>
              </a:rPr>
              <a:t>Un habillage simple, car l'emblème des Catalans c'est la Mule. Et vieilles vignes. Et puis une mule ça a un air plutôt sympa!</a:t>
            </a:r>
            <a:endParaRPr lang="fr-FR" dirty="0"/>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793236"/>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Vieille Mule Blanc 2019</a:t>
            </a:r>
            <a:br>
              <a:rPr lang="fr-FR" b="1" i="0" dirty="0">
                <a:solidFill>
                  <a:srgbClr val="000000"/>
                </a:solidFill>
                <a:effectLst/>
                <a:latin typeface="Crimson Text"/>
              </a:rPr>
            </a:br>
            <a:r>
              <a:rPr lang="fr-FR" b="1" i="0" dirty="0">
                <a:solidFill>
                  <a:srgbClr val="000000"/>
                </a:solidFill>
                <a:effectLst/>
                <a:latin typeface="Crimson Text"/>
              </a:rPr>
              <a:t>I.G.P. Côtes Catalanes</a:t>
            </a:r>
          </a:p>
        </p:txBody>
      </p:sp>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customXml/itemProps2.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3.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90</TotalTime>
  <Words>269</Words>
  <Application>Microsoft Office PowerPoint</Application>
  <PresentationFormat>Affichage à l'écran (4:3)</PresentationFormat>
  <Paragraphs>11</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Qu’y a-t-il derrière le nom Jeff Carrel? Une large gamme de vins, certains biologiques, certains issus de Domaines et bien entendu la marque Jeff Carrel. La maison élabore des gammes de vins tous originaux, avec une étiquette singulière et au prix abordable : des vins simples mais pas simplistes. Des vins avec leur propre univers et leur propre histoire. Faire, de la vigne à la bouteille, des vins à forte identité, avec des valeurs sociétales et environnementales, de la précision technique et de la personnalité. Et si ces vins existent c’est qu’ils sont le reflet d’une histoire humaine, faite de rencontres, de cultures, de cépages, de climats, et leur seule prétention est d’être sincères.</vt:lpstr>
      <vt:lpstr>100% Macabeu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18</cp:revision>
  <dcterms:created xsi:type="dcterms:W3CDTF">2020-11-05T23:22:39Z</dcterms:created>
  <dcterms:modified xsi:type="dcterms:W3CDTF">2020-12-10T14:12:32Z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