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08/11/2020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08/11/2020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1844824"/>
            <a:ext cx="4891384" cy="5013176"/>
          </a:xfrm>
        </p:spPr>
        <p:txBody>
          <a:bodyPr>
            <a:normAutofit/>
          </a:bodyPr>
          <a:lstStyle/>
          <a:p>
            <a:r>
              <a:rPr lang="fr-FR" sz="1800" b="0" i="0" dirty="0">
                <a:solidFill>
                  <a:srgbClr val="000000"/>
                </a:solidFill>
                <a:effectLst/>
                <a:latin typeface="Crimson Text"/>
              </a:rPr>
              <a:t>Qu’y a-t-il derrière le nom Jeff Carrel?</a:t>
            </a:r>
            <a:br>
              <a:rPr lang="fr-FR" sz="1800" b="0" i="0" dirty="0">
                <a:solidFill>
                  <a:srgbClr val="000000"/>
                </a:solidFill>
                <a:effectLst/>
                <a:latin typeface="Crimson Text"/>
              </a:rPr>
            </a:br>
            <a:r>
              <a:rPr lang="fr-FR" sz="1800" b="0" i="0" dirty="0">
                <a:solidFill>
                  <a:srgbClr val="000000"/>
                </a:solidFill>
                <a:effectLst/>
                <a:latin typeface="Crimson Text"/>
              </a:rPr>
              <a:t>Une large gamme de vins, certains biologiques, certains issus de Domaines et bien entendu la marque Jeff Carrel.</a:t>
            </a:r>
            <a:br>
              <a:rPr lang="fr-FR" sz="1800" b="0" i="0" dirty="0">
                <a:solidFill>
                  <a:srgbClr val="000000"/>
                </a:solidFill>
                <a:effectLst/>
                <a:latin typeface="Crimson Text"/>
              </a:rPr>
            </a:br>
            <a:r>
              <a:rPr lang="fr-FR" sz="1800" dirty="0">
                <a:solidFill>
                  <a:srgbClr val="000000"/>
                </a:solidFill>
                <a:latin typeface="Crimson Text"/>
              </a:rPr>
              <a:t>La maison élabore des gammes de vins tous originaux, avec une étiquette singulière et au prix abordable : des vins simples mais pas simplistes.</a:t>
            </a:r>
            <a:br>
              <a:rPr lang="fr-FR" sz="1800" dirty="0">
                <a:solidFill>
                  <a:srgbClr val="000000"/>
                </a:solidFill>
                <a:latin typeface="Crimson Text"/>
              </a:rPr>
            </a:br>
            <a:r>
              <a:rPr lang="fr-FR" sz="1800" dirty="0">
                <a:solidFill>
                  <a:srgbClr val="000000"/>
                </a:solidFill>
                <a:latin typeface="Crimson Text"/>
              </a:rPr>
              <a:t>Des vins avec leur propre univers et leur propre histoire. Faire, de la vigne à la bouteille, des vins à forte identité, avec des valeurs sociétales et environnementales, de la précision technique et de la personnalité.</a:t>
            </a:r>
            <a:br>
              <a:rPr lang="fr-FR" sz="1800" dirty="0">
                <a:solidFill>
                  <a:srgbClr val="000000"/>
                </a:solidFill>
                <a:latin typeface="Crimson Text"/>
              </a:rPr>
            </a:br>
            <a:r>
              <a:rPr lang="fr-FR" sz="1800" dirty="0">
                <a:solidFill>
                  <a:srgbClr val="000000"/>
                </a:solidFill>
                <a:latin typeface="Crimson Text"/>
              </a:rPr>
              <a:t>Et si ces vins existent c’est qu’ils sont le reflet d’une histoire humaine, faite de rencontres, de cultures, de cépages, de climats, et leur seule prétention est d’être sincères.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6074" y="497887"/>
            <a:ext cx="3387551" cy="1162050"/>
          </a:xfrm>
          <a:prstGeom prst="rect">
            <a:avLst/>
          </a:prstGeom>
          <a:ln w="6350">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125381" y="592328"/>
            <a:ext cx="3782229" cy="5673344"/>
          </a:xfrm>
          <a:prstGeom prst="rect">
            <a:avLst/>
          </a:prstGeom>
          <a:noFill/>
        </p:spPr>
      </p:pic>
      <p:sp>
        <p:nvSpPr>
          <p:cNvPr id="448" name="Titre 447"/>
          <p:cNvSpPr>
            <a:spLocks noGrp="1"/>
          </p:cNvSpPr>
          <p:nvPr>
            <p:ph type="ctrTitle"/>
          </p:nvPr>
        </p:nvSpPr>
        <p:spPr>
          <a:xfrm>
            <a:off x="539552" y="2439567"/>
            <a:ext cx="3924300" cy="485377"/>
          </a:xfrm>
        </p:spPr>
        <p:txBody>
          <a:bodyPr>
            <a:normAutofit fontScale="90000"/>
          </a:bodyPr>
          <a:lstStyle/>
          <a:p>
            <a:r>
              <a:rPr lang="fr-FR" sz="1600" b="0" i="0" dirty="0">
                <a:solidFill>
                  <a:srgbClr val="000000"/>
                </a:solidFill>
                <a:effectLst/>
                <a:latin typeface="Crimson Text"/>
              </a:rPr>
              <a:t>60% Cabernet Sauvignon, 20% Merlot, 20% Syrah </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6074" y="511140"/>
            <a:ext cx="3387551" cy="116205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467544" y="2754293"/>
            <a:ext cx="4939592" cy="3785652"/>
          </a:xfrm>
          <a:prstGeom prst="rect">
            <a:avLst/>
          </a:prstGeom>
          <a:noFill/>
        </p:spPr>
        <p:txBody>
          <a:bodyPr wrap="square" rtlCol="0">
            <a:spAutoFit/>
          </a:bodyPr>
          <a:lstStyle/>
          <a:p>
            <a:pPr algn="l"/>
            <a:endParaRPr lang="fr-FR" sz="1600" i="0" dirty="0">
              <a:solidFill>
                <a:srgbClr val="000000"/>
              </a:solidFill>
              <a:effectLst/>
              <a:latin typeface="Crimson Text"/>
            </a:endParaRPr>
          </a:p>
          <a:p>
            <a:pPr algn="l"/>
            <a:r>
              <a:rPr lang="fr-FR" sz="1600" i="0" dirty="0">
                <a:solidFill>
                  <a:srgbClr val="000000"/>
                </a:solidFill>
                <a:effectLst/>
                <a:latin typeface="Crimson Text"/>
              </a:rPr>
              <a:t>Robe grenat et sombre tirant vers le pourpre.</a:t>
            </a:r>
          </a:p>
          <a:p>
            <a:pPr algn="l"/>
            <a:r>
              <a:rPr lang="fr-FR" sz="1600" i="0" dirty="0">
                <a:solidFill>
                  <a:srgbClr val="000000"/>
                </a:solidFill>
                <a:effectLst/>
                <a:latin typeface="Crimson Text"/>
              </a:rPr>
              <a:t>Nez </a:t>
            </a:r>
            <a:r>
              <a:rPr lang="fr-FR" sz="1600" dirty="0">
                <a:solidFill>
                  <a:srgbClr val="000000"/>
                </a:solidFill>
                <a:latin typeface="Crimson Text"/>
              </a:rPr>
              <a:t>e</a:t>
            </a:r>
            <a:r>
              <a:rPr lang="fr-FR" sz="1600" i="0" dirty="0">
                <a:solidFill>
                  <a:srgbClr val="000000"/>
                </a:solidFill>
                <a:effectLst/>
                <a:latin typeface="Crimson Text"/>
              </a:rPr>
              <a:t>xpressif, sur la crème de fruits noirs (cassis, mûre, myrtille, les épices douces).</a:t>
            </a:r>
          </a:p>
          <a:p>
            <a:pPr algn="l"/>
            <a:r>
              <a:rPr lang="fr-FR" sz="1600" i="0" dirty="0">
                <a:solidFill>
                  <a:srgbClr val="000000"/>
                </a:solidFill>
                <a:effectLst/>
                <a:latin typeface="Crimson Text"/>
              </a:rPr>
              <a:t>La bouche est élancée, tendue par une fine acidité inflexible, mais enrobée par une matière ronde, veloutée, charmeuse. L'aromatique mêle la crème de mûre aux épices grillées et la vanille.</a:t>
            </a:r>
          </a:p>
          <a:p>
            <a:pPr algn="l"/>
            <a:r>
              <a:rPr lang="fr-FR" sz="1600" i="0" dirty="0">
                <a:solidFill>
                  <a:srgbClr val="000000"/>
                </a:solidFill>
                <a:effectLst/>
                <a:latin typeface="Crimson Text"/>
              </a:rPr>
              <a:t>La finale est tonique, avec une matière qui gagne encore en concentration et des tanins plus apparents. Harmonieux cohérent, bien équilibré.</a:t>
            </a:r>
          </a:p>
          <a:p>
            <a:pPr algn="l"/>
            <a:endParaRPr lang="fr-FR" sz="1600" i="0" dirty="0">
              <a:solidFill>
                <a:srgbClr val="000000"/>
              </a:solidFill>
              <a:effectLst/>
              <a:latin typeface="Crimson Text"/>
            </a:endParaRPr>
          </a:p>
          <a:p>
            <a:pPr algn="l"/>
            <a:r>
              <a:rPr lang="fr-FR" sz="1600" b="0" i="1" dirty="0">
                <a:solidFill>
                  <a:srgbClr val="000000"/>
                </a:solidFill>
                <a:effectLst/>
                <a:latin typeface="Crimson Text"/>
              </a:rPr>
              <a:t>Cette cuvée, mûre et intense, vinifiée et élevée par Jeff Carrel, a bénéficié d'un élevage précieux, lui conférant race et profondeur.</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793236"/>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Villa des Anges Rouge 2019</a:t>
            </a:r>
            <a:br>
              <a:rPr lang="fr-FR" b="1" i="0" dirty="0">
                <a:solidFill>
                  <a:srgbClr val="000000"/>
                </a:solidFill>
                <a:effectLst/>
                <a:latin typeface="Crimson Text"/>
              </a:rPr>
            </a:br>
            <a:r>
              <a:rPr lang="fr-FR" b="1" i="0" dirty="0">
                <a:solidFill>
                  <a:srgbClr val="000000"/>
                </a:solidFill>
                <a:effectLst/>
                <a:latin typeface="Crimson Text"/>
              </a:rPr>
              <a:t>I.G.P. </a:t>
            </a:r>
            <a:r>
              <a:rPr lang="fr-FR" b="1" i="0">
                <a:solidFill>
                  <a:srgbClr val="000000"/>
                </a:solidFill>
                <a:effectLst/>
                <a:latin typeface="Crimson Text"/>
              </a:rPr>
              <a:t>Terres du Midi</a:t>
            </a:r>
            <a:endParaRPr lang="fr-FR" b="1" i="0" dirty="0">
              <a:solidFill>
                <a:srgbClr val="000000"/>
              </a:solidFill>
              <a:effectLst/>
              <a:latin typeface="Crimson Text"/>
            </a:endParaRP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72</TotalTime>
  <Words>280</Words>
  <Application>Microsoft Office PowerPoint</Application>
  <PresentationFormat>Affichage à l'écran (4:3)</PresentationFormat>
  <Paragraphs>11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Qu’y a-t-il derrière le nom Jeff Carrel? Une large gamme de vins, certains biologiques, certains issus de Domaines et bien entendu la marque Jeff Carrel. La maison élabore des gammes de vins tous originaux, avec une étiquette singulière et au prix abordable : des vins simples mais pas simplistes. Des vins avec leur propre univers et leur propre histoire. Faire, de la vigne à la bouteille, des vins à forte identité, avec des valeurs sociétales et environnementales, de la précision technique et de la personnalité. Et si ces vins existent c’est qu’ils sont le reflet d’une histoire humaine, faite de rencontres, de cultures, de cépages, de climats, et leur seule prétention est d’être sincères.</vt:lpstr>
      <vt:lpstr>60% Cabernet Sauvignon, 20% Merlot, 20% Syrah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12</cp:revision>
  <dcterms:created xsi:type="dcterms:W3CDTF">2020-11-05T23:22:39Z</dcterms:created>
  <dcterms:modified xsi:type="dcterms:W3CDTF">2020-11-08T13:42:20Z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