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descr="C:\Users\Tom\AppData\Local\Microsoft\Windows\Temporary Internet Files\Content.IE5\CVCJG8ZL\MPj04385690000[1].jpg"/>
          <p:cNvPicPr>
            <a:picLocks noChangeAspect="1" noChangeArrowheads="1"/>
          </p:cNvPicPr>
          <p:nvPr/>
        </p:nvPicPr>
        <p:blipFill>
          <a:blip r:embed="rId2" cstate="print"/>
          <a:srcRect/>
          <a:stretch>
            <a:fillRect/>
          </a:stretch>
        </p:blipFill>
        <p:spPr bwMode="auto">
          <a:xfrm>
            <a:off x="4888992" y="0"/>
            <a:ext cx="4255008" cy="6858000"/>
          </a:xfrm>
          <a:prstGeom prst="rect">
            <a:avLst/>
          </a:prstGeom>
          <a:noFill/>
        </p:spPr>
      </p:pic>
      <p:sp>
        <p:nvSpPr>
          <p:cNvPr id="448" name="Titre 447"/>
          <p:cNvSpPr>
            <a:spLocks noGrp="1"/>
          </p:cNvSpPr>
          <p:nvPr>
            <p:ph type="ctrTitle"/>
          </p:nvPr>
        </p:nvSpPr>
        <p:spPr>
          <a:xfrm>
            <a:off x="328688" y="2060848"/>
            <a:ext cx="4560304" cy="3563721"/>
          </a:xfrm>
        </p:spPr>
        <p:txBody>
          <a:bodyPr>
            <a:normAutofit fontScale="90000"/>
          </a:bodyPr>
          <a:lstStyle/>
          <a:p>
            <a:r>
              <a:rPr lang="fr-FR" sz="1800" b="0" i="0" dirty="0">
                <a:solidFill>
                  <a:srgbClr val="000000"/>
                </a:solidFill>
                <a:effectLst/>
                <a:latin typeface="Crimson Text"/>
              </a:rPr>
              <a:t>C’est en 1913 que </a:t>
            </a:r>
            <a:r>
              <a:rPr lang="fr-FR" sz="1800" dirty="0">
                <a:solidFill>
                  <a:srgbClr val="000000"/>
                </a:solidFill>
                <a:latin typeface="Crimson Text"/>
              </a:rPr>
              <a:t>l’</a:t>
            </a:r>
            <a:r>
              <a:rPr lang="fr-FR" sz="1800" b="0" i="0" dirty="0">
                <a:solidFill>
                  <a:srgbClr val="000000"/>
                </a:solidFill>
                <a:effectLst/>
                <a:latin typeface="Crimson Text"/>
              </a:rPr>
              <a:t>histoire commence. Alors ouvrier agricole, Gustave Payré décide d’acheter une propriété composée d’une dizaine d’hectares et d’un superbe chai planté en plein cœur de la vieille ville d’Elne (Pyrénées-Orientales).</a:t>
            </a:r>
            <a:br>
              <a:rPr lang="fr-FR" sz="1800" b="0" i="0" dirty="0">
                <a:solidFill>
                  <a:srgbClr val="000000"/>
                </a:solidFill>
                <a:effectLst/>
                <a:latin typeface="Crimson Text"/>
              </a:rPr>
            </a:br>
            <a:r>
              <a:rPr lang="fr-FR" sz="1800" dirty="0">
                <a:solidFill>
                  <a:srgbClr val="000000"/>
                </a:solidFill>
                <a:latin typeface="Crimson Text"/>
              </a:rPr>
              <a:t>Après plus d’un siècle, en 2018, le domaine se</a:t>
            </a:r>
            <a:r>
              <a:rPr lang="fr-FR" sz="1800" b="0" i="0" dirty="0">
                <a:solidFill>
                  <a:srgbClr val="000000"/>
                </a:solidFill>
                <a:effectLst/>
                <a:latin typeface="Crimson Text"/>
              </a:rPr>
              <a:t> place sous le signe du Bio! Aujourd’hui leur travail quotidien à la vigne est en cours de certification.</a:t>
            </a:r>
            <a:br>
              <a:rPr lang="fr-FR" sz="1800" b="0" i="0" dirty="0">
                <a:effectLst/>
                <a:latin typeface="Crimson Text"/>
              </a:rPr>
            </a:br>
            <a:r>
              <a:rPr lang="fr-FR" sz="1800" dirty="0">
                <a:effectLst/>
                <a:latin typeface="Crimson Text"/>
              </a:rPr>
              <a:t>Le domaine est aujourd’hui codirigé par Jean-Claude et Bertrand,</a:t>
            </a:r>
            <a:br>
              <a:rPr lang="fr-FR" sz="1800" dirty="0">
                <a:effectLst/>
                <a:latin typeface="Crimson Text"/>
              </a:rPr>
            </a:br>
            <a:r>
              <a:rPr lang="fr-FR" sz="1800" dirty="0">
                <a:effectLst/>
                <a:latin typeface="Crimson Text"/>
              </a:rPr>
              <a:t>4ème et 5ème génération de vignerons.</a:t>
            </a:r>
            <a:br>
              <a:rPr lang="fr-FR" sz="900" dirty="0">
                <a:effectLst/>
                <a:latin typeface="Crimson Text"/>
              </a:rPr>
            </a:b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82021" y="188640"/>
            <a:ext cx="2041264" cy="14580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991566" y="2135434"/>
            <a:ext cx="4162306" cy="4162306"/>
          </a:xfrm>
          <a:prstGeom prst="rect">
            <a:avLst/>
          </a:prstGeom>
          <a:noFill/>
        </p:spPr>
      </p:pic>
      <p:sp>
        <p:nvSpPr>
          <p:cNvPr id="448" name="Titre 447"/>
          <p:cNvSpPr>
            <a:spLocks noGrp="1"/>
          </p:cNvSpPr>
          <p:nvPr>
            <p:ph type="ctrTitle"/>
          </p:nvPr>
        </p:nvSpPr>
        <p:spPr>
          <a:xfrm>
            <a:off x="-22354" y="2459118"/>
            <a:ext cx="5004048" cy="742785"/>
          </a:xfrm>
        </p:spPr>
        <p:txBody>
          <a:bodyPr>
            <a:normAutofit/>
          </a:bodyPr>
          <a:lstStyle/>
          <a:p>
            <a:r>
              <a:rPr lang="fr-FR" sz="1600" b="0" i="0" dirty="0">
                <a:solidFill>
                  <a:srgbClr val="000000"/>
                </a:solidFill>
                <a:effectLst/>
                <a:latin typeface="Crimson Text"/>
              </a:rPr>
              <a:t>100% Pinot Noir</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64279" y="260648"/>
            <a:ext cx="1959006" cy="1399290"/>
          </a:xfrm>
          <a:prstGeom prst="rect">
            <a:avLst/>
          </a:prstGeom>
        </p:spPr>
      </p:pic>
      <p:sp>
        <p:nvSpPr>
          <p:cNvPr id="4" name="ZoneTexte 3">
            <a:extLst>
              <a:ext uri="{FF2B5EF4-FFF2-40B4-BE49-F238E27FC236}">
                <a16:creationId xmlns:a16="http://schemas.microsoft.com/office/drawing/2014/main" id="{7636DA74-1E6C-4ACE-8C3F-5938F8BCAB3C}"/>
              </a:ext>
            </a:extLst>
          </p:cNvPr>
          <p:cNvSpPr txBox="1"/>
          <p:nvPr/>
        </p:nvSpPr>
        <p:spPr>
          <a:xfrm>
            <a:off x="341598" y="3010963"/>
            <a:ext cx="4536504" cy="3785652"/>
          </a:xfrm>
          <a:prstGeom prst="rect">
            <a:avLst/>
          </a:prstGeom>
          <a:noFill/>
        </p:spPr>
        <p:txBody>
          <a:bodyPr wrap="square" rtlCol="0">
            <a:spAutoFit/>
          </a:bodyPr>
          <a:lstStyle/>
          <a:p>
            <a:pPr algn="l"/>
            <a:r>
              <a:rPr lang="fr-FR" sz="1600" i="0" dirty="0">
                <a:solidFill>
                  <a:srgbClr val="000000"/>
                </a:solidFill>
                <a:effectLst/>
                <a:latin typeface="Crimson Text"/>
              </a:rPr>
              <a:t>Rubis vif, grenat clair, ses arômes chantent la violette, la groseille, la cerise et avec l’âge les épices, le gibier et le pruneau cuit. Sa concentration, sa complexité s’expriment de façon</a:t>
            </a:r>
          </a:p>
          <a:p>
            <a:pPr algn="l"/>
            <a:r>
              <a:rPr lang="fr-FR" sz="1600" i="0" dirty="0">
                <a:solidFill>
                  <a:srgbClr val="000000"/>
                </a:solidFill>
                <a:effectLst/>
                <a:latin typeface="Crimson Text"/>
              </a:rPr>
              <a:t>délicate et nuancée. À la franchise du goût, s’ajoute une précocité qui lui</a:t>
            </a:r>
          </a:p>
          <a:p>
            <a:pPr algn="l"/>
            <a:r>
              <a:rPr lang="fr-FR" sz="1600" i="0" dirty="0">
                <a:solidFill>
                  <a:srgbClr val="000000"/>
                </a:solidFill>
                <a:effectLst/>
                <a:latin typeface="Crimson Text"/>
              </a:rPr>
              <a:t>permet de s’ouvrir assez tôt. Frais à l’attaque, chaleureux en finale, on croit</a:t>
            </a:r>
          </a:p>
          <a:p>
            <a:pPr algn="l"/>
            <a:r>
              <a:rPr lang="fr-FR" sz="1600" i="0" dirty="0">
                <a:solidFill>
                  <a:srgbClr val="000000"/>
                </a:solidFill>
                <a:effectLst/>
                <a:latin typeface="Crimson Text"/>
              </a:rPr>
              <a:t>mordre dans le fruit et respirer sa chair.</a:t>
            </a:r>
          </a:p>
          <a:p>
            <a:pPr algn="l"/>
            <a:endParaRPr lang="fr-FR" sz="1600" b="0" dirty="0">
              <a:solidFill>
                <a:srgbClr val="000000"/>
              </a:solidFill>
              <a:latin typeface="Crimson Text"/>
            </a:endParaRPr>
          </a:p>
          <a:p>
            <a:pPr algn="l"/>
            <a:r>
              <a:rPr lang="fr-FR" sz="1600" i="1" dirty="0">
                <a:solidFill>
                  <a:srgbClr val="000000"/>
                </a:solidFill>
                <a:latin typeface="Crimson Text"/>
              </a:rPr>
              <a:t>S</a:t>
            </a:r>
            <a:r>
              <a:rPr lang="fr-FR" sz="1600" b="0" i="1" dirty="0">
                <a:solidFill>
                  <a:srgbClr val="000000"/>
                </a:solidFill>
                <a:effectLst/>
                <a:latin typeface="Crimson Text"/>
              </a:rPr>
              <a:t>a féminité veloutée va de pair avec une grande intensité aromatique, ce qui le prédispose aux plats sophistiqués à base de volailles patiemment</a:t>
            </a:r>
          </a:p>
          <a:p>
            <a:pPr algn="l"/>
            <a:r>
              <a:rPr lang="fr-FR" sz="1600" b="0" i="1" dirty="0">
                <a:solidFill>
                  <a:srgbClr val="000000"/>
                </a:solidFill>
                <a:effectLst/>
                <a:latin typeface="Crimson Text"/>
              </a:rPr>
              <a:t>rôties ou laquées. Elles se laisseront submerger par ses arômes </a:t>
            </a:r>
            <a:r>
              <a:rPr lang="fr-FR" sz="1600" b="0" i="1">
                <a:solidFill>
                  <a:srgbClr val="000000"/>
                </a:solidFill>
                <a:effectLst/>
                <a:latin typeface="Crimson Text"/>
              </a:rPr>
              <a:t>fruités et épicés</a:t>
            </a:r>
            <a:r>
              <a:rPr lang="fr-FR" sz="1600" b="0" i="1" dirty="0">
                <a:solidFill>
                  <a:srgbClr val="000000"/>
                </a:solidFill>
                <a:effectLst/>
                <a:latin typeface="Crimson Text"/>
              </a:rPr>
              <a:t>. </a:t>
            </a:r>
            <a:endParaRPr lang="fr-FR" dirty="0"/>
          </a:p>
        </p:txBody>
      </p:sp>
      <p:sp>
        <p:nvSpPr>
          <p:cNvPr id="2" name="ZoneTexte 1">
            <a:extLst>
              <a:ext uri="{FF2B5EF4-FFF2-40B4-BE49-F238E27FC236}">
                <a16:creationId xmlns:a16="http://schemas.microsoft.com/office/drawing/2014/main" id="{DB006D1C-7E30-42AE-9B62-BAFA77F78D2B}"/>
              </a:ext>
            </a:extLst>
          </p:cNvPr>
          <p:cNvSpPr txBox="1"/>
          <p:nvPr/>
        </p:nvSpPr>
        <p:spPr>
          <a:xfrm>
            <a:off x="151638" y="1812269"/>
            <a:ext cx="4420362" cy="646331"/>
          </a:xfrm>
          <a:prstGeom prst="rect">
            <a:avLst/>
          </a:prstGeom>
          <a:noFill/>
          <a:ln w="12700">
            <a:solidFill>
              <a:schemeClr val="tx1"/>
            </a:solidFill>
          </a:ln>
        </p:spPr>
        <p:txBody>
          <a:bodyPr wrap="square" rtlCol="0">
            <a:spAutoFit/>
          </a:bodyPr>
          <a:lstStyle/>
          <a:p>
            <a:r>
              <a:rPr lang="fr-FR" b="1" i="0" dirty="0">
                <a:solidFill>
                  <a:srgbClr val="000000"/>
                </a:solidFill>
                <a:effectLst/>
                <a:latin typeface="Crimson Text"/>
              </a:rPr>
              <a:t>Volnay 1</a:t>
            </a:r>
            <a:r>
              <a:rPr lang="fr-FR" b="1" i="0" baseline="30000" dirty="0">
                <a:solidFill>
                  <a:srgbClr val="000000"/>
                </a:solidFill>
                <a:effectLst/>
                <a:latin typeface="Crimson Text"/>
              </a:rPr>
              <a:t>er</a:t>
            </a:r>
            <a:r>
              <a:rPr lang="fr-FR" b="1" i="0" dirty="0">
                <a:solidFill>
                  <a:srgbClr val="000000"/>
                </a:solidFill>
                <a:effectLst/>
                <a:latin typeface="Crimson Text"/>
              </a:rPr>
              <a:t> Cru </a:t>
            </a:r>
            <a:r>
              <a:rPr lang="fr-FR" b="1" i="0" dirty="0" err="1">
                <a:solidFill>
                  <a:srgbClr val="000000"/>
                </a:solidFill>
                <a:effectLst/>
                <a:latin typeface="Crimson Text"/>
              </a:rPr>
              <a:t>Santenots</a:t>
            </a:r>
            <a:r>
              <a:rPr lang="fr-FR" b="1" i="0" dirty="0">
                <a:solidFill>
                  <a:srgbClr val="000000"/>
                </a:solidFill>
                <a:effectLst/>
                <a:latin typeface="Crimson Text"/>
              </a:rPr>
              <a:t> Rouge 2018</a:t>
            </a:r>
            <a:br>
              <a:rPr lang="fr-FR" b="1" i="0" dirty="0">
                <a:solidFill>
                  <a:srgbClr val="000000"/>
                </a:solidFill>
                <a:effectLst/>
                <a:latin typeface="Crimson Text"/>
              </a:rPr>
            </a:br>
            <a:r>
              <a:rPr lang="fr-FR" b="1" i="0" dirty="0">
                <a:solidFill>
                  <a:srgbClr val="000000"/>
                </a:solidFill>
                <a:effectLst/>
                <a:latin typeface="Crimson Text"/>
              </a:rPr>
              <a:t>A.O.P Volnay 1</a:t>
            </a:r>
            <a:r>
              <a:rPr lang="fr-FR" b="1" i="0" baseline="30000" dirty="0">
                <a:solidFill>
                  <a:srgbClr val="000000"/>
                </a:solidFill>
                <a:effectLst/>
                <a:latin typeface="Crimson Text"/>
              </a:rPr>
              <a:t>er</a:t>
            </a:r>
            <a:r>
              <a:rPr lang="fr-FR" b="1" i="0" dirty="0">
                <a:solidFill>
                  <a:srgbClr val="000000"/>
                </a:solidFill>
                <a:effectLst/>
                <a:latin typeface="Crimson Text"/>
              </a:rPr>
              <a:t> Cru</a:t>
            </a:r>
          </a:p>
        </p:txBody>
      </p:sp>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customXml/itemProps2.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3.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61</TotalTime>
  <Words>226</Words>
  <Application>Microsoft Office PowerPoint</Application>
  <PresentationFormat>Affichage à l'écran (4:3)</PresentationFormat>
  <Paragraphs>11</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C’est en 1913 que l’histoire commence. Alors ouvrier agricole, Gustave Payré décide d’acheter une propriété composée d’une dizaine d’hectares et d’un superbe chai planté en plein cœur de la vieille ville d’Elne (Pyrénées-Orientales). Après plus d’un siècle, en 2018, le domaine se place sous le signe du Bio! Aujourd’hui leur travail quotidien à la vigne est en cours de certification. Le domaine est aujourd’hui codirigé par Jean-Claude et Bertrand, 4ème et 5ème génération de vignerons. </vt:lpstr>
      <vt:lpstr>100% Pinot Noir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11</cp:revision>
  <dcterms:created xsi:type="dcterms:W3CDTF">2020-11-05T23:22:39Z</dcterms:created>
  <dcterms:modified xsi:type="dcterms:W3CDTF">2020-11-12T21:42:24Z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