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7" r:id="rId1"/>
  </p:sldMasterIdLst>
  <p:notesMasterIdLst>
    <p:notesMasterId r:id="rId16"/>
  </p:notesMasterIdLst>
  <p:sldIdLst>
    <p:sldId id="256" r:id="rId2"/>
    <p:sldId id="257" r:id="rId3"/>
    <p:sldId id="258" r:id="rId4"/>
    <p:sldId id="259" r:id="rId5"/>
    <p:sldId id="260" r:id="rId6"/>
    <p:sldId id="262" r:id="rId7"/>
    <p:sldId id="263" r:id="rId8"/>
    <p:sldId id="265" r:id="rId9"/>
    <p:sldId id="266" r:id="rId10"/>
    <p:sldId id="269" r:id="rId11"/>
    <p:sldId id="270" r:id="rId12"/>
    <p:sldId id="271" r:id="rId13"/>
    <p:sldId id="267" r:id="rId14"/>
    <p:sldId id="268"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9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p:normalViewPr>
  <p:slideViewPr>
    <p:cSldViewPr snapToGrid="0" snapToObjects="1">
      <p:cViewPr varScale="1">
        <p:scale>
          <a:sx n="43" d="100"/>
          <a:sy n="43" d="100"/>
        </p:scale>
        <p:origin x="88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2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101215" y="1560942"/>
            <a:ext cx="10427971" cy="3011056"/>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2101215" y="4663441"/>
            <a:ext cx="10427971" cy="1645919"/>
          </a:xfrm>
        </p:spPr>
        <p:txBody>
          <a:bodyPr>
            <a:normAutofit/>
          </a:bodyPr>
          <a:lstStyle>
            <a:lvl1pPr marL="0" indent="0" algn="ctr">
              <a:buNone/>
              <a:defRPr sz="2640">
                <a:solidFill>
                  <a:schemeClr val="bg1">
                    <a:lumMod val="50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10666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53" y="5147249"/>
            <a:ext cx="12437318" cy="973932"/>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21693" y="837913"/>
            <a:ext cx="11787038" cy="3856963"/>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29" y="6130474"/>
            <a:ext cx="12437342" cy="81896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31658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19"/>
            <a:ext cx="12437342" cy="4112694"/>
          </a:xfrm>
        </p:spPr>
        <p:txBody>
          <a:bodyPr anchor="ctr"/>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045785"/>
            <a:ext cx="12437342" cy="1903656"/>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4136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8"/>
            <a:ext cx="10502759" cy="713746"/>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29" y="5247356"/>
            <a:ext cx="12437342" cy="1705264"/>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201786" y="90499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4" name="TextBox 13"/>
          <p:cNvSpPr txBox="1"/>
          <p:nvPr/>
        </p:nvSpPr>
        <p:spPr>
          <a:xfrm>
            <a:off x="12669070" y="3592294"/>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7392875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2566466"/>
            <a:ext cx="12437342" cy="3014202"/>
          </a:xfrm>
        </p:spPr>
        <p:txBody>
          <a:bodyPr anchor="b"/>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594802"/>
            <a:ext cx="12437342"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7401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5" name="Title 1"/>
          <p:cNvSpPr>
            <a:spLocks noGrp="1"/>
          </p:cNvSpPr>
          <p:nvPr>
            <p:ph type="title"/>
          </p:nvPr>
        </p:nvSpPr>
        <p:spPr>
          <a:xfrm>
            <a:off x="1096529" y="731520"/>
            <a:ext cx="12437342" cy="192611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29" y="2840512"/>
            <a:ext cx="3958771"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29" y="3532027"/>
            <a:ext cx="395877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42868" y="2840512"/>
            <a:ext cx="3949825"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618" y="3532027"/>
            <a:ext cx="396402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7" y="2840512"/>
            <a:ext cx="3965914"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67957" y="3532027"/>
            <a:ext cx="3965914"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34768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0" name="Title 1"/>
          <p:cNvSpPr>
            <a:spLocks noGrp="1"/>
          </p:cNvSpPr>
          <p:nvPr>
            <p:ph type="title"/>
          </p:nvPr>
        </p:nvSpPr>
        <p:spPr>
          <a:xfrm>
            <a:off x="1096529" y="732927"/>
            <a:ext cx="12437342" cy="192470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29" y="5045784"/>
            <a:ext cx="3955691"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096529" y="2840512"/>
            <a:ext cx="3955691" cy="18288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29" y="5737298"/>
            <a:ext cx="3955691" cy="121214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11" y="5045784"/>
            <a:ext cx="3962194"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29618" y="2840512"/>
            <a:ext cx="3964022"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37297"/>
            <a:ext cx="3964022" cy="1212143"/>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7958" y="5045784"/>
            <a:ext cx="3960817"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567957" y="2840512"/>
            <a:ext cx="3965914"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808" y="5737294"/>
            <a:ext cx="3966064" cy="1212145"/>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58647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096530" y="2840512"/>
            <a:ext cx="12437342" cy="4108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58740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Vertical Title 1"/>
          <p:cNvSpPr>
            <a:spLocks noGrp="1"/>
          </p:cNvSpPr>
          <p:nvPr>
            <p:ph type="title" orient="vert"/>
          </p:nvPr>
        </p:nvSpPr>
        <p:spPr>
          <a:xfrm>
            <a:off x="10469880" y="731522"/>
            <a:ext cx="3063991" cy="621791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096530" y="731522"/>
            <a:ext cx="9190469" cy="62179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5244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1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3133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994276"/>
            <a:ext cx="12422102" cy="3284183"/>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96529" y="4388949"/>
            <a:ext cx="12422102" cy="1641820"/>
          </a:xfrm>
        </p:spPr>
        <p:txBody>
          <a:bodyPr>
            <a:normAutofit/>
          </a:bodyPr>
          <a:lstStyle>
            <a:lvl1pPr marL="0" indent="0" algn="ctr">
              <a:buNone/>
              <a:defRPr sz="2400">
                <a:solidFill>
                  <a:schemeClr val="bg1">
                    <a:lumMod val="50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27144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612723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7406640" y="2840511"/>
            <a:ext cx="6126480"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96833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5594" y="2845222"/>
            <a:ext cx="5848169"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Content Placeholder 3"/>
          <p:cNvSpPr>
            <a:spLocks noGrp="1"/>
          </p:cNvSpPr>
          <p:nvPr>
            <p:ph sz="quarter" idx="13"/>
          </p:nvPr>
        </p:nvSpPr>
        <p:spPr>
          <a:xfrm>
            <a:off x="1096530" y="3661215"/>
            <a:ext cx="6127232"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5708" y="2845222"/>
            <a:ext cx="5858165"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3" name="Content Placeholder 5"/>
          <p:cNvSpPr>
            <a:spLocks noGrp="1"/>
          </p:cNvSpPr>
          <p:nvPr>
            <p:ph sz="quarter" idx="14"/>
          </p:nvPr>
        </p:nvSpPr>
        <p:spPr>
          <a:xfrm>
            <a:off x="7406641" y="3661215"/>
            <a:ext cx="6126481"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63880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920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Date Placeholder 1"/>
          <p:cNvSpPr>
            <a:spLocks noGrp="1"/>
          </p:cNvSpPr>
          <p:nvPr>
            <p:ph type="dt" sz="half" idx="10"/>
          </p:nvPr>
        </p:nvSpPr>
        <p:spPr/>
        <p:txBody>
          <a:bodyPr/>
          <a:lstStyle/>
          <a:p>
            <a:fld id="{56E91E96-98B0-4413-9547-46F3504108EF}" type="datetimeFigureOut">
              <a:rPr lang="en-US" smtClean="0"/>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43793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731520"/>
            <a:ext cx="4722826" cy="2427902"/>
          </a:xfrm>
        </p:spPr>
        <p:txBody>
          <a:bodyPr anchor="b"/>
          <a:lstStyle>
            <a:lvl1pPr algn="ctr">
              <a:defRPr sz="3840"/>
            </a:lvl1pPr>
          </a:lstStyle>
          <a:p>
            <a:r>
              <a:rPr lang="en-US"/>
              <a:t>Click to edit Master title style</a:t>
            </a:r>
            <a:endParaRPr lang="en-US" dirty="0"/>
          </a:p>
        </p:txBody>
      </p:sp>
      <p:sp>
        <p:nvSpPr>
          <p:cNvPr id="10" name="Content Placeholder 2"/>
          <p:cNvSpPr>
            <a:spLocks noGrp="1"/>
          </p:cNvSpPr>
          <p:nvPr>
            <p:ph sz="quarter" idx="13"/>
          </p:nvPr>
        </p:nvSpPr>
        <p:spPr>
          <a:xfrm>
            <a:off x="6093675" y="731521"/>
            <a:ext cx="7440196" cy="62179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29" y="3159422"/>
            <a:ext cx="4722827" cy="3790018"/>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86610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20"/>
            <a:ext cx="7121963" cy="2427905"/>
          </a:xfrm>
        </p:spPr>
        <p:txBody>
          <a:bodyPr anchor="b"/>
          <a:lstStyle>
            <a:lvl1pPr algn="ct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3" y="731521"/>
            <a:ext cx="3906430" cy="621792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159423"/>
            <a:ext cx="7121939" cy="379001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240911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6531" y="742221"/>
            <a:ext cx="12437341" cy="1915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30" y="2840512"/>
            <a:ext cx="12437342" cy="4108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4" y="7059931"/>
            <a:ext cx="3291840" cy="438150"/>
          </a:xfrm>
          <a:prstGeom prst="rect">
            <a:avLst/>
          </a:prstGeom>
        </p:spPr>
        <p:txBody>
          <a:bodyPr vert="horz" lIns="91440" tIns="45720" rIns="91440" bIns="45720" rtlCol="0" anchor="ctr"/>
          <a:lstStyle>
            <a:lvl1pPr algn="r">
              <a:defRPr sz="1200">
                <a:solidFill>
                  <a:schemeClr val="tx1"/>
                </a:solidFill>
              </a:defRPr>
            </a:lvl1pPr>
          </a:lstStyle>
          <a:p>
            <a:fld id="{90298CD5-6C1E-4009-B41F-6DF62E31D3BE}" type="datetimeFigureOut">
              <a:rPr lang="en-US" smtClean="0"/>
              <a:pPr/>
              <a:t>10/12/2023</a:t>
            </a:fld>
            <a:endParaRPr lang="en-US" dirty="0"/>
          </a:p>
        </p:txBody>
      </p:sp>
      <p:sp>
        <p:nvSpPr>
          <p:cNvPr id="5" name="Footer Placeholder 4"/>
          <p:cNvSpPr>
            <a:spLocks noGrp="1"/>
          </p:cNvSpPr>
          <p:nvPr>
            <p:ph type="ftr" sz="quarter" idx="3"/>
          </p:nvPr>
        </p:nvSpPr>
        <p:spPr>
          <a:xfrm>
            <a:off x="1096530" y="7059931"/>
            <a:ext cx="8007464" cy="43815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12616814" y="7059931"/>
            <a:ext cx="917058" cy="438150"/>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267375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Lst>
  <p:hf sldNum="0" hdr="0" ftr="0" dt="0"/>
  <p:txStyles>
    <p:titleStyle>
      <a:lvl1pPr algn="ctr" defTabSz="1097280" rtl="0" eaLnBrk="1" latinLnBrk="0" hangingPunct="1">
        <a:lnSpc>
          <a:spcPct val="90000"/>
        </a:lnSpc>
        <a:spcBef>
          <a:spcPct val="0"/>
        </a:spcBef>
        <a:buNone/>
        <a:defRPr sz="4320" kern="1200" cap="all" baseline="0">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tx1"/>
        </a:buClr>
        <a:buFont typeface="Arial" panose="020B0604020202020204" pitchFamily="34" charset="0"/>
        <a:buChar char="•"/>
        <a:defRPr sz="2160" kern="1200" cap="all"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tx1"/>
        </a:buClr>
        <a:buFont typeface="Arial" panose="020B0604020202020204" pitchFamily="34" charset="0"/>
        <a:buChar char="•"/>
        <a:defRPr sz="1920" kern="1200" cap="all" baseline="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833199" y="2581870"/>
            <a:ext cx="7477601" cy="1666399"/>
          </a:xfrm>
          <a:prstGeom prst="rect">
            <a:avLst/>
          </a:prstGeom>
          <a:noFill/>
          <a:ln/>
        </p:spPr>
        <p:txBody>
          <a:bodyPr wrap="square" rtlCol="0" anchor="t"/>
          <a:lstStyle/>
          <a:p>
            <a:pPr marL="0" indent="0">
              <a:lnSpc>
                <a:spcPts val="6561"/>
              </a:lnSpc>
              <a:buNone/>
            </a:pPr>
            <a:r>
              <a:rPr lang="en-US" sz="5249" b="1" dirty="0">
                <a:solidFill>
                  <a:srgbClr val="3B94FF"/>
                </a:solidFill>
                <a:latin typeface="Barlow" pitchFamily="34" charset="0"/>
                <a:ea typeface="Barlow" pitchFamily="34" charset="-122"/>
                <a:cs typeface="Barlow" pitchFamily="34" charset="-120"/>
              </a:rPr>
              <a:t>Customer Churn Prediction</a:t>
            </a:r>
            <a:endParaRPr lang="en-US" sz="5249" dirty="0">
              <a:solidFill>
                <a:srgbClr val="3B94FF"/>
              </a:solidFill>
            </a:endParaRPr>
          </a:p>
        </p:txBody>
      </p:sp>
      <p:sp>
        <p:nvSpPr>
          <p:cNvPr id="5" name="Text 3"/>
          <p:cNvSpPr/>
          <p:nvPr/>
        </p:nvSpPr>
        <p:spPr>
          <a:xfrm>
            <a:off x="833199" y="4581525"/>
            <a:ext cx="7477601"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Customer churn prediction is the process of identifying customers who are likely to leave a business. Understanding the reasons behind customer churn can lead to smarter business decisions.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0"/>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804042" y="154764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K-Nearest Neighbors (KNN) Algorithm</a:t>
            </a:r>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1045780" y="2735317"/>
            <a:ext cx="6611006" cy="3925615"/>
          </a:xfrm>
          <a:prstGeom prst="rect">
            <a:avLst/>
          </a:prstGeom>
          <a:solidFill>
            <a:schemeClr val="bg2">
              <a:lumMod val="60000"/>
              <a:lumOff val="40000"/>
            </a:schemeClr>
          </a:solidFill>
          <a:ln/>
        </p:spPr>
        <p:txBody>
          <a:bodyPr/>
          <a:lstStyle/>
          <a:p>
            <a:r>
              <a:rPr lang="en-US" sz="2000" dirty="0">
                <a:latin typeface="Open Sans" pitchFamily="34" charset="0"/>
                <a:ea typeface="Open Sans" pitchFamily="34" charset="-122"/>
                <a:cs typeface="Open Sans" pitchFamily="34" charset="-120"/>
              </a:rPr>
              <a:t>K-Nearest </a:t>
            </a:r>
            <a:r>
              <a:rPr lang="en-US" sz="2000" dirty="0" err="1">
                <a:latin typeface="Open Sans" pitchFamily="34" charset="0"/>
                <a:ea typeface="Open Sans" pitchFamily="34" charset="-122"/>
                <a:cs typeface="Open Sans" pitchFamily="34" charset="-120"/>
              </a:rPr>
              <a:t>Neighbours</a:t>
            </a:r>
            <a:r>
              <a:rPr lang="en-US" sz="2000" dirty="0">
                <a:latin typeface="Open Sans" pitchFamily="34" charset="0"/>
                <a:ea typeface="Open Sans" pitchFamily="34" charset="-122"/>
                <a:cs typeface="Open Sans" pitchFamily="34" charset="-120"/>
              </a:rPr>
              <a:t> (KNN) is a machine learning algorithm that classifies or predicts based on the majority class or average value of its 'k' nearest data points in a feature space, where 'k' is a user-defined parameter. Our team members implemented the KNN algorithm using </a:t>
            </a: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The following screenshot depicts real-time implementation of the algorithm.</a:t>
            </a:r>
            <a:endParaRPr lang="en-US" sz="2000" dirty="0"/>
          </a:p>
          <a:p>
            <a:endParaRPr lang="en-US" sz="3200" dirty="0">
              <a:solidFill>
                <a:srgbClr val="3B94FF"/>
              </a:solidFill>
            </a:endParaRPr>
          </a:p>
          <a:p>
            <a:endParaRPr lang="en-IN" dirty="0"/>
          </a:p>
        </p:txBody>
      </p:sp>
      <p:pic>
        <p:nvPicPr>
          <p:cNvPr id="10" name="Picture 9">
            <a:extLst>
              <a:ext uri="{FF2B5EF4-FFF2-40B4-BE49-F238E27FC236}">
                <a16:creationId xmlns:a16="http://schemas.microsoft.com/office/drawing/2014/main" id="{D9858451-1E4F-5E5E-EFE9-07F37BD74E9E}"/>
              </a:ext>
            </a:extLst>
          </p:cNvPr>
          <p:cNvPicPr>
            <a:picLocks noChangeAspect="1"/>
          </p:cNvPicPr>
          <p:nvPr/>
        </p:nvPicPr>
        <p:blipFill>
          <a:blip r:embed="rId2"/>
          <a:stretch>
            <a:fillRect/>
          </a:stretch>
        </p:blipFill>
        <p:spPr>
          <a:xfrm>
            <a:off x="8203326" y="0"/>
            <a:ext cx="6206357" cy="5864772"/>
          </a:xfrm>
          <a:prstGeom prst="rect">
            <a:avLst/>
          </a:prstGeom>
        </p:spPr>
      </p:pic>
      <p:sp>
        <p:nvSpPr>
          <p:cNvPr id="11" name="Shape 0">
            <a:extLst>
              <a:ext uri="{FF2B5EF4-FFF2-40B4-BE49-F238E27FC236}">
                <a16:creationId xmlns:a16="http://schemas.microsoft.com/office/drawing/2014/main" id="{BB533CD8-57E7-CA36-4025-CC0979D7DF00}"/>
              </a:ext>
            </a:extLst>
          </p:cNvPr>
          <p:cNvSpPr/>
          <p:nvPr/>
        </p:nvSpPr>
        <p:spPr>
          <a:xfrm>
            <a:off x="8203325" y="5864772"/>
            <a:ext cx="6206358" cy="2364828"/>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13" name="Picture 12">
            <a:extLst>
              <a:ext uri="{FF2B5EF4-FFF2-40B4-BE49-F238E27FC236}">
                <a16:creationId xmlns:a16="http://schemas.microsoft.com/office/drawing/2014/main" id="{FA4B8EB9-3750-2D20-AAC1-6B1C4F473340}"/>
              </a:ext>
            </a:extLst>
          </p:cNvPr>
          <p:cNvPicPr>
            <a:picLocks noChangeAspect="1"/>
          </p:cNvPicPr>
          <p:nvPr/>
        </p:nvPicPr>
        <p:blipFill>
          <a:blip r:embed="rId3"/>
          <a:stretch>
            <a:fillRect/>
          </a:stretch>
        </p:blipFill>
        <p:spPr>
          <a:xfrm>
            <a:off x="8802414" y="5906813"/>
            <a:ext cx="3620814" cy="2280745"/>
          </a:xfrm>
          <a:prstGeom prst="rect">
            <a:avLst/>
          </a:prstGeom>
        </p:spPr>
      </p:pic>
    </p:spTree>
    <p:extLst>
      <p:ext uri="{BB962C8B-B14F-4D97-AF65-F5344CB8AC3E}">
        <p14:creationId xmlns:p14="http://schemas.microsoft.com/office/powerpoint/2010/main" val="8648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7883"/>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804042" y="154764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Convolutional Neural Networks (CNN)</a:t>
            </a:r>
            <a:endParaRPr lang="en-US" sz="3200" dirty="0">
              <a:solidFill>
                <a:srgbClr val="3B94FF"/>
              </a:solidFill>
            </a:endParaRPr>
          </a:p>
          <a:p>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1077311" y="2624958"/>
            <a:ext cx="6611006" cy="3925615"/>
          </a:xfrm>
          <a:prstGeom prst="rect">
            <a:avLst/>
          </a:prstGeom>
          <a:solidFill>
            <a:schemeClr val="bg2">
              <a:lumMod val="60000"/>
              <a:lumOff val="40000"/>
            </a:schemeClr>
          </a:solidFill>
          <a:ln/>
        </p:spPr>
        <p:txBody>
          <a:bodyPr/>
          <a:lstStyle/>
          <a:p>
            <a:r>
              <a:rPr lang="en-US" sz="2000" dirty="0">
                <a:solidFill>
                  <a:srgbClr val="443728"/>
                </a:solidFill>
                <a:latin typeface="Open Sans" pitchFamily="34" charset="0"/>
                <a:ea typeface="Open Sans" pitchFamily="34" charset="-122"/>
                <a:cs typeface="Open Sans" pitchFamily="34" charset="-120"/>
              </a:rPr>
              <a:t>A Convolutional Neural Network (CNN) is a deep learning algorithm designed for image and spatial data processing. It uses specialized layers to automatically learn and detect features in data, making it particularly effective for tasks like image classification and object recognition. CNNs are inspired by the human visual system and employ convolutional layers to extract hierarchical patterns and information from input data. You can see the execution of the CNN model in </a:t>
            </a:r>
            <a:r>
              <a:rPr lang="en-US" sz="2000" dirty="0" err="1">
                <a:solidFill>
                  <a:srgbClr val="443728"/>
                </a:solidFill>
                <a:latin typeface="Open Sans" pitchFamily="34" charset="0"/>
                <a:ea typeface="Open Sans" pitchFamily="34" charset="-122"/>
                <a:cs typeface="Open Sans" pitchFamily="34" charset="-120"/>
              </a:rPr>
              <a:t>Jupyter</a:t>
            </a:r>
            <a:r>
              <a:rPr lang="en-US" sz="2000" dirty="0">
                <a:solidFill>
                  <a:srgbClr val="443728"/>
                </a:solidFill>
                <a:latin typeface="Open Sans" pitchFamily="34" charset="0"/>
                <a:ea typeface="Open Sans" pitchFamily="34" charset="-122"/>
                <a:cs typeface="Open Sans" pitchFamily="34" charset="-120"/>
              </a:rPr>
              <a:t> Notebook in the following screenshot.</a:t>
            </a:r>
            <a:endParaRPr lang="en-US" sz="2000" dirty="0"/>
          </a:p>
          <a:p>
            <a:endParaRPr lang="en-US" sz="3200" dirty="0">
              <a:solidFill>
                <a:srgbClr val="3B94FF"/>
              </a:solidFill>
            </a:endParaRPr>
          </a:p>
          <a:p>
            <a:endParaRPr lang="en-IN" dirty="0"/>
          </a:p>
        </p:txBody>
      </p:sp>
      <p:sp>
        <p:nvSpPr>
          <p:cNvPr id="11" name="Shape 0">
            <a:extLst>
              <a:ext uri="{FF2B5EF4-FFF2-40B4-BE49-F238E27FC236}">
                <a16:creationId xmlns:a16="http://schemas.microsoft.com/office/drawing/2014/main" id="{BB533CD8-57E7-CA36-4025-CC0979D7DF00}"/>
              </a:ext>
            </a:extLst>
          </p:cNvPr>
          <p:cNvSpPr/>
          <p:nvPr/>
        </p:nvSpPr>
        <p:spPr>
          <a:xfrm>
            <a:off x="7688317" y="5651938"/>
            <a:ext cx="6611005" cy="2585545"/>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9" name="Picture 8">
            <a:extLst>
              <a:ext uri="{FF2B5EF4-FFF2-40B4-BE49-F238E27FC236}">
                <a16:creationId xmlns:a16="http://schemas.microsoft.com/office/drawing/2014/main" id="{F9F85DE6-F8A1-4A7A-3BFD-9767D0643C8D}"/>
              </a:ext>
            </a:extLst>
          </p:cNvPr>
          <p:cNvPicPr>
            <a:picLocks noChangeAspect="1"/>
          </p:cNvPicPr>
          <p:nvPr/>
        </p:nvPicPr>
        <p:blipFill rotWithShape="1">
          <a:blip r:embed="rId2"/>
          <a:srcRect l="5100" t="10345" r="34053" b="4598"/>
          <a:stretch/>
        </p:blipFill>
        <p:spPr>
          <a:xfrm>
            <a:off x="7688316" y="283778"/>
            <a:ext cx="6611006" cy="5360277"/>
          </a:xfrm>
          <a:prstGeom prst="rect">
            <a:avLst/>
          </a:prstGeom>
        </p:spPr>
      </p:pic>
      <p:pic>
        <p:nvPicPr>
          <p:cNvPr id="14" name="Picture 13">
            <a:extLst>
              <a:ext uri="{FF2B5EF4-FFF2-40B4-BE49-F238E27FC236}">
                <a16:creationId xmlns:a16="http://schemas.microsoft.com/office/drawing/2014/main" id="{E44D3E42-3B9E-A1F0-1E3D-A7FD36287A50}"/>
              </a:ext>
            </a:extLst>
          </p:cNvPr>
          <p:cNvPicPr>
            <a:picLocks noChangeAspect="1"/>
          </p:cNvPicPr>
          <p:nvPr/>
        </p:nvPicPr>
        <p:blipFill>
          <a:blip r:embed="rId3"/>
          <a:stretch>
            <a:fillRect/>
          </a:stretch>
        </p:blipFill>
        <p:spPr>
          <a:xfrm>
            <a:off x="8563373" y="5644055"/>
            <a:ext cx="4206696" cy="2577662"/>
          </a:xfrm>
          <a:prstGeom prst="rect">
            <a:avLst/>
          </a:prstGeom>
        </p:spPr>
      </p:pic>
    </p:spTree>
    <p:extLst>
      <p:ext uri="{BB962C8B-B14F-4D97-AF65-F5344CB8AC3E}">
        <p14:creationId xmlns:p14="http://schemas.microsoft.com/office/powerpoint/2010/main" val="113421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CA75248-653F-53B1-9878-CA66B5BA01E6}"/>
              </a:ext>
            </a:extLst>
          </p:cNvPr>
          <p:cNvSpPr/>
          <p:nvPr/>
        </p:nvSpPr>
        <p:spPr>
          <a:xfrm>
            <a:off x="0" y="7883"/>
            <a:ext cx="14630400" cy="8229600"/>
          </a:xfrm>
          <a:prstGeom prst="rect">
            <a:avLst/>
          </a:prstGeom>
          <a:solidFill>
            <a:schemeClr val="bg2">
              <a:lumMod val="60000"/>
              <a:lumOff val="40000"/>
            </a:schemeClr>
          </a:solidFill>
          <a:ln/>
        </p:spPr>
        <p:txBody>
          <a:bodyPr/>
          <a:lstStyle/>
          <a:p>
            <a:r>
              <a:rPr lang="en-IN" dirty="0"/>
              <a:t>   </a:t>
            </a:r>
          </a:p>
          <a:p>
            <a:endParaRPr lang="en-IN" dirty="0"/>
          </a:p>
          <a:p>
            <a:endParaRPr lang="en-IN" dirty="0"/>
          </a:p>
          <a:p>
            <a:r>
              <a:rPr lang="en-IN" dirty="0"/>
              <a:t>         </a:t>
            </a:r>
          </a:p>
        </p:txBody>
      </p:sp>
      <p:sp>
        <p:nvSpPr>
          <p:cNvPr id="7" name="Shape 0">
            <a:extLst>
              <a:ext uri="{FF2B5EF4-FFF2-40B4-BE49-F238E27FC236}">
                <a16:creationId xmlns:a16="http://schemas.microsoft.com/office/drawing/2014/main" id="{DE4B0E35-1418-D782-069B-D8775D6702DB}"/>
              </a:ext>
            </a:extLst>
          </p:cNvPr>
          <p:cNvSpPr/>
          <p:nvPr/>
        </p:nvSpPr>
        <p:spPr>
          <a:xfrm>
            <a:off x="493986" y="1416268"/>
            <a:ext cx="7504386" cy="1211318"/>
          </a:xfrm>
          <a:prstGeom prst="rect">
            <a:avLst/>
          </a:prstGeom>
          <a:solidFill>
            <a:schemeClr val="bg2">
              <a:lumMod val="60000"/>
              <a:lumOff val="40000"/>
            </a:schemeClr>
          </a:solidFill>
          <a:ln/>
        </p:spPr>
        <p:txBody>
          <a:bodyPr/>
          <a:lstStyle/>
          <a:p>
            <a:r>
              <a:rPr lang="en-US" sz="3200" b="1" dirty="0">
                <a:solidFill>
                  <a:srgbClr val="3B94FF"/>
                </a:solidFill>
                <a:latin typeface="Crimson Pro" pitchFamily="34" charset="0"/>
                <a:ea typeface="Crimson Pro" pitchFamily="34" charset="-122"/>
                <a:cs typeface="Crimson Pro" pitchFamily="34" charset="-120"/>
              </a:rPr>
              <a:t>Gradient Descent Algorithm</a:t>
            </a:r>
            <a:endParaRPr lang="en-US" sz="3200" dirty="0">
              <a:solidFill>
                <a:srgbClr val="3B94FF"/>
              </a:solidFill>
            </a:endParaRPr>
          </a:p>
          <a:p>
            <a:endParaRPr lang="en-IN" dirty="0"/>
          </a:p>
        </p:txBody>
      </p:sp>
      <p:sp>
        <p:nvSpPr>
          <p:cNvPr id="8" name="Shape 0">
            <a:extLst>
              <a:ext uri="{FF2B5EF4-FFF2-40B4-BE49-F238E27FC236}">
                <a16:creationId xmlns:a16="http://schemas.microsoft.com/office/drawing/2014/main" id="{92BD3977-C135-7EEB-8647-9F88542E59C5}"/>
              </a:ext>
            </a:extLst>
          </p:cNvPr>
          <p:cNvSpPr/>
          <p:nvPr/>
        </p:nvSpPr>
        <p:spPr>
          <a:xfrm>
            <a:off x="785648" y="2172115"/>
            <a:ext cx="6611006" cy="3925615"/>
          </a:xfrm>
          <a:prstGeom prst="rect">
            <a:avLst/>
          </a:prstGeom>
          <a:solidFill>
            <a:schemeClr val="bg2">
              <a:lumMod val="60000"/>
              <a:lumOff val="40000"/>
            </a:schemeClr>
          </a:solidFill>
          <a:ln/>
        </p:spPr>
        <p:txBody>
          <a:bodyPr/>
          <a:lstStyle/>
          <a:p>
            <a:r>
              <a:rPr lang="en-US" sz="2000" dirty="0">
                <a:solidFill>
                  <a:srgbClr val="443728"/>
                </a:solidFill>
                <a:latin typeface="Open Sans" pitchFamily="34" charset="0"/>
                <a:ea typeface="Open Sans" pitchFamily="34" charset="-122"/>
                <a:cs typeface="Open Sans" pitchFamily="34" charset="-120"/>
              </a:rPr>
              <a:t>Gradient Descent is an optimization algorithm used in machine learning to minimize the error or loss of a model. It iteratively adjusts model parameters in the direction of steepest descent (negative gradient) to find the minimum of a cost function. This process continues until it converges to an optimal set of parameters, improving the model's performance. You can see the Gradient Descent code and output in the following screenshot of </a:t>
            </a:r>
            <a:r>
              <a:rPr lang="en-US" sz="2000" dirty="0" err="1">
                <a:solidFill>
                  <a:srgbClr val="443728"/>
                </a:solidFill>
                <a:latin typeface="Open Sans" pitchFamily="34" charset="0"/>
                <a:ea typeface="Open Sans" pitchFamily="34" charset="-122"/>
                <a:cs typeface="Open Sans" pitchFamily="34" charset="-120"/>
              </a:rPr>
              <a:t>Jupyter</a:t>
            </a:r>
            <a:r>
              <a:rPr lang="en-US" sz="2000" dirty="0">
                <a:solidFill>
                  <a:srgbClr val="443728"/>
                </a:solidFill>
                <a:latin typeface="Open Sans" pitchFamily="34" charset="0"/>
                <a:ea typeface="Open Sans" pitchFamily="34" charset="-122"/>
                <a:cs typeface="Open Sans" pitchFamily="34" charset="-120"/>
              </a:rPr>
              <a:t> Notebook.</a:t>
            </a:r>
            <a:endParaRPr lang="en-US" sz="2000" dirty="0"/>
          </a:p>
          <a:p>
            <a:endParaRPr lang="en-US" sz="3200" dirty="0">
              <a:solidFill>
                <a:srgbClr val="3B94FF"/>
              </a:solidFill>
            </a:endParaRPr>
          </a:p>
          <a:p>
            <a:endParaRPr lang="en-IN" dirty="0"/>
          </a:p>
        </p:txBody>
      </p:sp>
      <p:sp>
        <p:nvSpPr>
          <p:cNvPr id="11" name="Shape 0">
            <a:extLst>
              <a:ext uri="{FF2B5EF4-FFF2-40B4-BE49-F238E27FC236}">
                <a16:creationId xmlns:a16="http://schemas.microsoft.com/office/drawing/2014/main" id="{BB533CD8-57E7-CA36-4025-CC0979D7DF00}"/>
              </a:ext>
            </a:extLst>
          </p:cNvPr>
          <p:cNvSpPr/>
          <p:nvPr/>
        </p:nvSpPr>
        <p:spPr>
          <a:xfrm>
            <a:off x="7688317" y="5636172"/>
            <a:ext cx="6611005" cy="2585545"/>
          </a:xfrm>
          <a:prstGeom prst="rect">
            <a:avLst/>
          </a:prstGeom>
          <a:solidFill>
            <a:schemeClr val="bg1">
              <a:lumMod val="95000"/>
            </a:schemeClr>
          </a:solidFill>
          <a:ln/>
        </p:spPr>
        <p:txBody>
          <a:bodyPr/>
          <a:lstStyle/>
          <a:p>
            <a:endParaRPr lang="en-US" sz="3200" dirty="0">
              <a:solidFill>
                <a:srgbClr val="3B94FF"/>
              </a:solidFill>
            </a:endParaRPr>
          </a:p>
          <a:p>
            <a:endParaRPr lang="en-IN" dirty="0"/>
          </a:p>
        </p:txBody>
      </p:sp>
      <p:pic>
        <p:nvPicPr>
          <p:cNvPr id="5" name="Picture 4">
            <a:extLst>
              <a:ext uri="{FF2B5EF4-FFF2-40B4-BE49-F238E27FC236}">
                <a16:creationId xmlns:a16="http://schemas.microsoft.com/office/drawing/2014/main" id="{A0803F10-3CAA-66AF-1565-0E5C6A8CD99E}"/>
              </a:ext>
            </a:extLst>
          </p:cNvPr>
          <p:cNvPicPr>
            <a:picLocks noChangeAspect="1"/>
          </p:cNvPicPr>
          <p:nvPr/>
        </p:nvPicPr>
        <p:blipFill>
          <a:blip r:embed="rId2"/>
          <a:stretch>
            <a:fillRect/>
          </a:stretch>
        </p:blipFill>
        <p:spPr>
          <a:xfrm>
            <a:off x="7688316" y="140096"/>
            <a:ext cx="6611005" cy="5500017"/>
          </a:xfrm>
          <a:prstGeom prst="rect">
            <a:avLst/>
          </a:prstGeom>
        </p:spPr>
      </p:pic>
      <p:pic>
        <p:nvPicPr>
          <p:cNvPr id="10" name="Picture 9">
            <a:extLst>
              <a:ext uri="{FF2B5EF4-FFF2-40B4-BE49-F238E27FC236}">
                <a16:creationId xmlns:a16="http://schemas.microsoft.com/office/drawing/2014/main" id="{9A220575-A12A-EBBD-1D6D-6AAC568C5A72}"/>
              </a:ext>
            </a:extLst>
          </p:cNvPr>
          <p:cNvPicPr>
            <a:picLocks noChangeAspect="1"/>
          </p:cNvPicPr>
          <p:nvPr/>
        </p:nvPicPr>
        <p:blipFill>
          <a:blip r:embed="rId3"/>
          <a:stretch>
            <a:fillRect/>
          </a:stretch>
        </p:blipFill>
        <p:spPr>
          <a:xfrm>
            <a:off x="8450317" y="5772326"/>
            <a:ext cx="3736428" cy="2150916"/>
          </a:xfrm>
          <a:prstGeom prst="rect">
            <a:avLst/>
          </a:prstGeom>
        </p:spPr>
      </p:pic>
    </p:spTree>
    <p:extLst>
      <p:ext uri="{BB962C8B-B14F-4D97-AF65-F5344CB8AC3E}">
        <p14:creationId xmlns:p14="http://schemas.microsoft.com/office/powerpoint/2010/main" val="72953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1760220" y="624602"/>
            <a:ext cx="4443889" cy="694373"/>
          </a:xfrm>
          <a:prstGeom prst="rect">
            <a:avLst/>
          </a:prstGeom>
          <a:noFill/>
          <a:ln/>
        </p:spPr>
        <p:txBody>
          <a:bodyPr wrap="none" rtlCol="0" anchor="t"/>
          <a:lstStyle/>
          <a:p>
            <a:pPr marL="0" indent="0">
              <a:lnSpc>
                <a:spcPts val="5468"/>
              </a:lnSpc>
              <a:buNone/>
            </a:pPr>
            <a:endParaRPr lang="en-US" sz="4374" dirty="0"/>
          </a:p>
        </p:txBody>
      </p:sp>
      <p:pic>
        <p:nvPicPr>
          <p:cNvPr id="5" name="Image 0" descr="preencoded.png"/>
          <p:cNvPicPr>
            <a:picLocks noChangeAspect="1"/>
          </p:cNvPicPr>
          <p:nvPr/>
        </p:nvPicPr>
        <p:blipFill>
          <a:blip r:embed="rId3"/>
          <a:stretch>
            <a:fillRect/>
          </a:stretch>
        </p:blipFill>
        <p:spPr>
          <a:xfrm>
            <a:off x="1760220" y="1763316"/>
            <a:ext cx="3481149" cy="2151459"/>
          </a:xfrm>
          <a:prstGeom prst="rect">
            <a:avLst/>
          </a:prstGeom>
        </p:spPr>
      </p:pic>
      <p:sp>
        <p:nvSpPr>
          <p:cNvPr id="6" name="Text 3"/>
          <p:cNvSpPr/>
          <p:nvPr/>
        </p:nvSpPr>
        <p:spPr>
          <a:xfrm>
            <a:off x="1760220" y="4192429"/>
            <a:ext cx="2895600"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K-Fold Cross-Validation</a:t>
            </a:r>
            <a:endParaRPr lang="en-US" sz="2187" dirty="0">
              <a:solidFill>
                <a:srgbClr val="3B94FF"/>
              </a:solidFill>
            </a:endParaRPr>
          </a:p>
        </p:txBody>
      </p:sp>
      <p:sp>
        <p:nvSpPr>
          <p:cNvPr id="7" name="Text 4"/>
          <p:cNvSpPr/>
          <p:nvPr/>
        </p:nvSpPr>
        <p:spPr>
          <a:xfrm>
            <a:off x="1760220" y="4761786"/>
            <a:ext cx="3481149" cy="2843213"/>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The data is divided into K equally sized folds. K-1 folds are used for training, and the remaining fold is used for testing. This process is repeated K times, with each fold being used once for testing.</a:t>
            </a:r>
            <a:endParaRPr lang="en-US" sz="1750" dirty="0"/>
          </a:p>
        </p:txBody>
      </p:sp>
      <p:pic>
        <p:nvPicPr>
          <p:cNvPr id="8" name="Image 1" descr="preencoded.png"/>
          <p:cNvPicPr>
            <a:picLocks noChangeAspect="1"/>
          </p:cNvPicPr>
          <p:nvPr/>
        </p:nvPicPr>
        <p:blipFill>
          <a:blip r:embed="rId4"/>
          <a:stretch>
            <a:fillRect/>
          </a:stretch>
        </p:blipFill>
        <p:spPr>
          <a:xfrm>
            <a:off x="5574625" y="1763316"/>
            <a:ext cx="3481149" cy="2151459"/>
          </a:xfrm>
          <a:prstGeom prst="rect">
            <a:avLst/>
          </a:prstGeom>
        </p:spPr>
      </p:pic>
      <p:sp>
        <p:nvSpPr>
          <p:cNvPr id="9" name="Text 5"/>
          <p:cNvSpPr/>
          <p:nvPr/>
        </p:nvSpPr>
        <p:spPr>
          <a:xfrm>
            <a:off x="5574625" y="4192429"/>
            <a:ext cx="2385060"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Stratified Sampling</a:t>
            </a:r>
            <a:endParaRPr lang="en-US" sz="2187" dirty="0">
              <a:solidFill>
                <a:srgbClr val="3B94FF"/>
              </a:solidFill>
            </a:endParaRPr>
          </a:p>
        </p:txBody>
      </p:sp>
      <p:sp>
        <p:nvSpPr>
          <p:cNvPr id="10" name="Text 6"/>
          <p:cNvSpPr/>
          <p:nvPr/>
        </p:nvSpPr>
        <p:spPr>
          <a:xfrm>
            <a:off x="5574625" y="4761786"/>
            <a:ext cx="3481149" cy="2132409"/>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The data is divided into strata (subsets) based on a specific variable. Data is then randomly sampled from each stratum to create a representative test dataset.</a:t>
            </a:r>
            <a:endParaRPr lang="en-US" sz="1750" dirty="0"/>
          </a:p>
        </p:txBody>
      </p:sp>
      <p:pic>
        <p:nvPicPr>
          <p:cNvPr id="11" name="Image 2" descr="preencoded.png"/>
          <p:cNvPicPr>
            <a:picLocks noChangeAspect="1"/>
          </p:cNvPicPr>
          <p:nvPr/>
        </p:nvPicPr>
        <p:blipFill>
          <a:blip r:embed="rId5"/>
          <a:stretch>
            <a:fillRect/>
          </a:stretch>
        </p:blipFill>
        <p:spPr>
          <a:xfrm>
            <a:off x="9389031" y="1763316"/>
            <a:ext cx="3481149" cy="2151459"/>
          </a:xfrm>
          <a:prstGeom prst="rect">
            <a:avLst/>
          </a:prstGeom>
        </p:spPr>
      </p:pic>
      <p:sp>
        <p:nvSpPr>
          <p:cNvPr id="12" name="Text 7"/>
          <p:cNvSpPr/>
          <p:nvPr/>
        </p:nvSpPr>
        <p:spPr>
          <a:xfrm>
            <a:off x="9389031" y="4192429"/>
            <a:ext cx="2221944" cy="347186"/>
          </a:xfrm>
          <a:prstGeom prst="rect">
            <a:avLst/>
          </a:prstGeom>
          <a:noFill/>
          <a:ln/>
        </p:spPr>
        <p:txBody>
          <a:bodyPr wrap="none" rtlCol="0" anchor="t"/>
          <a:lstStyle/>
          <a:p>
            <a:pPr marL="0" indent="0" algn="l">
              <a:lnSpc>
                <a:spcPts val="2734"/>
              </a:lnSpc>
              <a:buNone/>
            </a:pPr>
            <a:r>
              <a:rPr lang="en-US" sz="2187" b="1" dirty="0">
                <a:solidFill>
                  <a:srgbClr val="3B94FF"/>
                </a:solidFill>
                <a:latin typeface="Barlow" pitchFamily="34" charset="0"/>
                <a:ea typeface="Barlow" pitchFamily="34" charset="-122"/>
                <a:cs typeface="Barlow" pitchFamily="34" charset="-120"/>
              </a:rPr>
              <a:t>Bootstrapping</a:t>
            </a:r>
            <a:endParaRPr lang="en-US" sz="2187" dirty="0">
              <a:solidFill>
                <a:srgbClr val="3B94FF"/>
              </a:solidFill>
            </a:endParaRPr>
          </a:p>
        </p:txBody>
      </p:sp>
      <p:sp>
        <p:nvSpPr>
          <p:cNvPr id="13" name="Text 8"/>
          <p:cNvSpPr/>
          <p:nvPr/>
        </p:nvSpPr>
        <p:spPr>
          <a:xfrm>
            <a:off x="9389031" y="4761786"/>
            <a:ext cx="3481149" cy="2132409"/>
          </a:xfrm>
          <a:prstGeom prst="rect">
            <a:avLst/>
          </a:prstGeom>
          <a:noFill/>
          <a:ln/>
        </p:spPr>
        <p:txBody>
          <a:bodyPr wrap="square" rtlCol="0" anchor="t"/>
          <a:lstStyle/>
          <a:p>
            <a:pPr marL="0" indent="0" algn="l">
              <a:lnSpc>
                <a:spcPts val="2799"/>
              </a:lnSpc>
              <a:buNone/>
            </a:pPr>
            <a:r>
              <a:rPr lang="en-US" sz="1750" dirty="0">
                <a:latin typeface="Montserrat" pitchFamily="34" charset="0"/>
                <a:ea typeface="Montserrat" pitchFamily="34" charset="-122"/>
                <a:cs typeface="Montserrat" pitchFamily="34" charset="-120"/>
              </a:rPr>
              <a:t>A resampling technique where samples are drawn from the data with replacement. This is useful for estimating the variability of a model's performance.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833199" y="1426726"/>
            <a:ext cx="4443889" cy="69437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Conclusion:</a:t>
            </a:r>
            <a:endParaRPr lang="en-US" sz="4374" dirty="0">
              <a:solidFill>
                <a:srgbClr val="3B94FF"/>
              </a:solidFill>
            </a:endParaRPr>
          </a:p>
        </p:txBody>
      </p:sp>
      <p:sp>
        <p:nvSpPr>
          <p:cNvPr id="5" name="Shape 3"/>
          <p:cNvSpPr/>
          <p:nvPr/>
        </p:nvSpPr>
        <p:spPr>
          <a:xfrm>
            <a:off x="991672" y="2604952"/>
            <a:ext cx="499943" cy="499943"/>
          </a:xfrm>
          <a:prstGeom prst="roundRect">
            <a:avLst>
              <a:gd name="adj" fmla="val 26667"/>
            </a:avLst>
          </a:prstGeom>
          <a:solidFill>
            <a:srgbClr val="282C32"/>
          </a:solidFill>
          <a:ln/>
        </p:spPr>
        <p:txBody>
          <a:bodyPr/>
          <a:lstStyle/>
          <a:p>
            <a:endParaRPr lang="en-IN"/>
          </a:p>
        </p:txBody>
      </p:sp>
      <p:sp>
        <p:nvSpPr>
          <p:cNvPr id="6" name="Text 4"/>
          <p:cNvSpPr/>
          <p:nvPr/>
        </p:nvSpPr>
        <p:spPr>
          <a:xfrm>
            <a:off x="1025962" y="2669619"/>
            <a:ext cx="307180" cy="416481"/>
          </a:xfrm>
          <a:prstGeom prst="rect">
            <a:avLst/>
          </a:prstGeom>
          <a:noFill/>
          <a:ln/>
        </p:spPr>
        <p:txBody>
          <a:bodyPr wrap="none" rtlCol="0" anchor="t"/>
          <a:lstStyle/>
          <a:p>
            <a:pPr marL="0" indent="0" algn="ctr">
              <a:lnSpc>
                <a:spcPts val="3281"/>
              </a:lnSpc>
              <a:buNone/>
            </a:pPr>
            <a:r>
              <a:rPr lang="en-US" sz="2624" b="1" dirty="0">
                <a:solidFill>
                  <a:srgbClr val="3B94FF"/>
                </a:solidFill>
                <a:latin typeface="Barlow" pitchFamily="34" charset="0"/>
                <a:ea typeface="Barlow" pitchFamily="34" charset="-122"/>
                <a:cs typeface="Barlow" pitchFamily="34" charset="-120"/>
              </a:rPr>
              <a:t>1</a:t>
            </a:r>
            <a:endParaRPr lang="en-US" sz="2624" dirty="0">
              <a:solidFill>
                <a:srgbClr val="3B94FF"/>
              </a:solidFill>
            </a:endParaRPr>
          </a:p>
        </p:txBody>
      </p:sp>
      <p:sp>
        <p:nvSpPr>
          <p:cNvPr id="7" name="Text 5"/>
          <p:cNvSpPr/>
          <p:nvPr/>
        </p:nvSpPr>
        <p:spPr>
          <a:xfrm>
            <a:off x="1555313" y="2704267"/>
            <a:ext cx="4526280" cy="347186"/>
          </a:xfrm>
          <a:prstGeom prst="rect">
            <a:avLst/>
          </a:prstGeom>
          <a:noFill/>
          <a:ln/>
        </p:spPr>
        <p:txBody>
          <a:bodyPr wrap="non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Customer Churn Prediction is Critical</a:t>
            </a:r>
            <a:endParaRPr lang="en-US" sz="2187" dirty="0">
              <a:solidFill>
                <a:srgbClr val="3B94FF"/>
              </a:solidFill>
            </a:endParaRPr>
          </a:p>
        </p:txBody>
      </p:sp>
      <p:sp>
        <p:nvSpPr>
          <p:cNvPr id="8" name="Text 6"/>
          <p:cNvSpPr/>
          <p:nvPr/>
        </p:nvSpPr>
        <p:spPr>
          <a:xfrm>
            <a:off x="1555313" y="3273623"/>
            <a:ext cx="6755487"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For businesses to retain customers, it's important to use data-driven techniques such as machine learning to predict and prevent customer churn.</a:t>
            </a:r>
            <a:endParaRPr lang="en-US" sz="1750" dirty="0"/>
          </a:p>
        </p:txBody>
      </p:sp>
      <p:sp>
        <p:nvSpPr>
          <p:cNvPr id="9" name="Shape 7"/>
          <p:cNvSpPr/>
          <p:nvPr/>
        </p:nvSpPr>
        <p:spPr>
          <a:xfrm>
            <a:off x="833199" y="4735592"/>
            <a:ext cx="499943" cy="499943"/>
          </a:xfrm>
          <a:prstGeom prst="roundRect">
            <a:avLst>
              <a:gd name="adj" fmla="val 26667"/>
            </a:avLst>
          </a:prstGeom>
          <a:solidFill>
            <a:srgbClr val="282C32"/>
          </a:solidFill>
          <a:ln/>
        </p:spPr>
        <p:txBody>
          <a:bodyPr/>
          <a:lstStyle/>
          <a:p>
            <a:endParaRPr lang="en-IN"/>
          </a:p>
        </p:txBody>
      </p:sp>
      <p:sp>
        <p:nvSpPr>
          <p:cNvPr id="10" name="Text 8"/>
          <p:cNvSpPr/>
          <p:nvPr/>
        </p:nvSpPr>
        <p:spPr>
          <a:xfrm>
            <a:off x="991672" y="4777264"/>
            <a:ext cx="182880" cy="416481"/>
          </a:xfrm>
          <a:prstGeom prst="rect">
            <a:avLst/>
          </a:prstGeom>
          <a:noFill/>
          <a:ln/>
        </p:spPr>
        <p:txBody>
          <a:bodyPr wrap="none" rtlCol="0" anchor="t"/>
          <a:lstStyle/>
          <a:p>
            <a:pPr marL="0" indent="0" algn="ctr">
              <a:lnSpc>
                <a:spcPts val="3281"/>
              </a:lnSpc>
              <a:buNone/>
            </a:pPr>
            <a:r>
              <a:rPr lang="en-US" sz="2624" b="1" dirty="0">
                <a:solidFill>
                  <a:srgbClr val="3B94FF"/>
                </a:solidFill>
                <a:latin typeface="Barlow" pitchFamily="34" charset="0"/>
                <a:ea typeface="Barlow" pitchFamily="34" charset="-122"/>
                <a:cs typeface="Barlow" pitchFamily="34" charset="-120"/>
              </a:rPr>
              <a:t>2</a:t>
            </a:r>
            <a:endParaRPr lang="en-US" sz="2624" dirty="0">
              <a:solidFill>
                <a:srgbClr val="3B94FF"/>
              </a:solidFill>
            </a:endParaRPr>
          </a:p>
        </p:txBody>
      </p:sp>
      <p:sp>
        <p:nvSpPr>
          <p:cNvPr id="11" name="Text 9"/>
          <p:cNvSpPr/>
          <p:nvPr/>
        </p:nvSpPr>
        <p:spPr>
          <a:xfrm>
            <a:off x="1555313" y="4811911"/>
            <a:ext cx="4091940" cy="347186"/>
          </a:xfrm>
          <a:prstGeom prst="rect">
            <a:avLst/>
          </a:prstGeom>
          <a:noFill/>
          <a:ln/>
        </p:spPr>
        <p:txBody>
          <a:bodyPr wrap="non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Robust Techniques are Important</a:t>
            </a:r>
            <a:endParaRPr lang="en-US" sz="2187" dirty="0">
              <a:solidFill>
                <a:srgbClr val="3B94FF"/>
              </a:solidFill>
            </a:endParaRPr>
          </a:p>
        </p:txBody>
      </p:sp>
      <p:sp>
        <p:nvSpPr>
          <p:cNvPr id="12" name="Text 10"/>
          <p:cNvSpPr/>
          <p:nvPr/>
        </p:nvSpPr>
        <p:spPr>
          <a:xfrm>
            <a:off x="1555313" y="5381268"/>
            <a:ext cx="6755487" cy="1421606"/>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To ensure that your customer churn prediction models are effective, it's important to use best practices such as robust data pipelines, continuous monitoring and retraining, and cross-validation techniques.</a:t>
            </a:r>
            <a:endParaRPr lang="en-US" sz="1750" dirty="0"/>
          </a:p>
        </p:txBody>
      </p:sp>
      <p:pic>
        <p:nvPicPr>
          <p:cNvPr id="14" name="Image 0" descr="preencoded.png">
            <a:extLst>
              <a:ext uri="{FF2B5EF4-FFF2-40B4-BE49-F238E27FC236}">
                <a16:creationId xmlns:a16="http://schemas.microsoft.com/office/drawing/2014/main" id="{2C59DC65-FF07-057C-4B5D-5D74FA14428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9086694" y="0"/>
            <a:ext cx="5519573" cy="8279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33173" y="-34413"/>
            <a:ext cx="14630400" cy="8229600"/>
          </a:xfrm>
          <a:prstGeom prst="rect">
            <a:avLst/>
          </a:prstGeom>
          <a:solidFill>
            <a:schemeClr val="bg2">
              <a:lumMod val="60000"/>
              <a:lumOff val="40000"/>
            </a:schemeClr>
          </a:solidFill>
          <a:ln/>
        </p:spPr>
        <p:txBody>
          <a:bodyPr/>
          <a:lstStyle/>
          <a:p>
            <a:endParaRPr lang="en-IN"/>
          </a:p>
        </p:txBody>
      </p:sp>
      <p:pic>
        <p:nvPicPr>
          <p:cNvPr id="4" name="Image 0" descr="preencoded.png"/>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3173" y="0"/>
            <a:ext cx="5519573" cy="8279359"/>
          </a:xfrm>
          <a:prstGeom prst="rect">
            <a:avLst/>
          </a:prstGeom>
        </p:spPr>
      </p:pic>
      <p:sp>
        <p:nvSpPr>
          <p:cNvPr id="5" name="Text 2"/>
          <p:cNvSpPr/>
          <p:nvPr/>
        </p:nvSpPr>
        <p:spPr>
          <a:xfrm>
            <a:off x="6319599" y="1263015"/>
            <a:ext cx="7477601" cy="1388745"/>
          </a:xfrm>
          <a:prstGeom prst="rect">
            <a:avLst/>
          </a:prstGeom>
          <a:noFill/>
          <a:ln/>
        </p:spPr>
        <p:txBody>
          <a:bodyPr wrap="squar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Topics Covered in this Presentation:</a:t>
            </a:r>
            <a:endParaRPr lang="en-US" sz="4374" dirty="0">
              <a:solidFill>
                <a:srgbClr val="3B94FF"/>
              </a:solidFill>
            </a:endParaRPr>
          </a:p>
        </p:txBody>
      </p:sp>
      <p:sp>
        <p:nvSpPr>
          <p:cNvPr id="6" name="Text 3"/>
          <p:cNvSpPr/>
          <p:nvPr/>
        </p:nvSpPr>
        <p:spPr>
          <a:xfrm>
            <a:off x="6319599" y="2985016"/>
            <a:ext cx="7477601"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6675001" y="3590330"/>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Introduction</a:t>
            </a:r>
            <a:endParaRPr lang="en-US" sz="1750" dirty="0"/>
          </a:p>
        </p:txBody>
      </p:sp>
      <p:sp>
        <p:nvSpPr>
          <p:cNvPr id="8" name="Text 5"/>
          <p:cNvSpPr/>
          <p:nvPr/>
        </p:nvSpPr>
        <p:spPr>
          <a:xfrm flipV="1">
            <a:off x="6675001" y="2321169"/>
            <a:ext cx="6841707" cy="1713383"/>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9" name="Text 6"/>
          <p:cNvSpPr/>
          <p:nvPr/>
        </p:nvSpPr>
        <p:spPr>
          <a:xfrm>
            <a:off x="6675000" y="3998416"/>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Jupyter Notebook Interface</a:t>
            </a:r>
            <a:endParaRPr lang="en-US" sz="1750" dirty="0"/>
          </a:p>
        </p:txBody>
      </p:sp>
      <p:sp>
        <p:nvSpPr>
          <p:cNvPr id="10" name="Text 7"/>
          <p:cNvSpPr/>
          <p:nvPr/>
        </p:nvSpPr>
        <p:spPr>
          <a:xfrm>
            <a:off x="6691293" y="4426029"/>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Data Extraction with Jupyter Notebook</a:t>
            </a:r>
            <a:endParaRPr lang="en-US" sz="1750" dirty="0"/>
          </a:p>
        </p:txBody>
      </p:sp>
      <p:sp>
        <p:nvSpPr>
          <p:cNvPr id="11" name="Text 8"/>
          <p:cNvSpPr/>
          <p:nvPr/>
        </p:nvSpPr>
        <p:spPr>
          <a:xfrm>
            <a:off x="6675000" y="4807773"/>
            <a:ext cx="7122200" cy="355402"/>
          </a:xfrm>
          <a:prstGeom prst="rect">
            <a:avLst/>
          </a:prstGeom>
          <a:noFill/>
          <a:ln/>
        </p:spPr>
        <p:txBody>
          <a:bodyPr wrap="none" rtlCol="0" anchor="t"/>
          <a:lstStyle/>
          <a:p>
            <a:pPr algn="l">
              <a:lnSpc>
                <a:spcPts val="2799"/>
              </a:lnSpc>
              <a:buSzPct val="100000"/>
            </a:pPr>
            <a:endParaRPr lang="en-US" sz="1750" dirty="0"/>
          </a:p>
        </p:txBody>
      </p:sp>
      <p:sp>
        <p:nvSpPr>
          <p:cNvPr id="12" name="Text 9"/>
          <p:cNvSpPr/>
          <p:nvPr/>
        </p:nvSpPr>
        <p:spPr>
          <a:xfrm>
            <a:off x="6675000" y="4853642"/>
            <a:ext cx="7122200" cy="355402"/>
          </a:xfrm>
          <a:prstGeom prst="rect">
            <a:avLst/>
          </a:prstGeom>
          <a:noFill/>
          <a:ln/>
        </p:spPr>
        <p:txBody>
          <a:bodyPr wrap="non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Using Machine Learning Algorithms</a:t>
            </a:r>
            <a:r>
              <a:rPr lang="en-US" sz="1750" dirty="0">
                <a:latin typeface="Montserrat" pitchFamily="34" charset="0"/>
              </a:rPr>
              <a:t>     </a:t>
            </a:r>
          </a:p>
        </p:txBody>
      </p:sp>
      <p:sp>
        <p:nvSpPr>
          <p:cNvPr id="13" name="Text 10"/>
          <p:cNvSpPr/>
          <p:nvPr/>
        </p:nvSpPr>
        <p:spPr>
          <a:xfrm>
            <a:off x="6675001" y="5314415"/>
            <a:ext cx="7122200" cy="710803"/>
          </a:xfrm>
          <a:prstGeom prst="rect">
            <a:avLst/>
          </a:prstGeom>
          <a:noFill/>
          <a:ln/>
        </p:spPr>
        <p:txBody>
          <a:bodyPr wrap="square" rtlCol="0" anchor="t"/>
          <a:lstStyle/>
          <a:p>
            <a:pPr marL="342900" indent="-342900" algn="l">
              <a:lnSpc>
                <a:spcPts val="2799"/>
              </a:lnSpc>
              <a:buSzPct val="100000"/>
              <a:buChar char="•"/>
            </a:pPr>
            <a:r>
              <a:rPr lang="en-US" sz="1750" dirty="0">
                <a:latin typeface="Montserrat" pitchFamily="34" charset="0"/>
                <a:ea typeface="Montserrat" pitchFamily="34" charset="-122"/>
                <a:cs typeface="Montserrat" pitchFamily="34" charset="-120"/>
              </a:rPr>
              <a:t>Conclusion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7681"/>
            <a:ext cx="15896492" cy="8333289"/>
          </a:xfrm>
          <a:prstGeom prst="rect">
            <a:avLst/>
          </a:prstGeom>
          <a:solidFill>
            <a:schemeClr val="bg2">
              <a:lumMod val="40000"/>
              <a:lumOff val="60000"/>
            </a:schemeClr>
          </a:solidFill>
          <a:ln/>
        </p:spPr>
        <p:txBody>
          <a:bodyPr/>
          <a:lstStyle/>
          <a:p>
            <a:endParaRPr lang="en-IN"/>
          </a:p>
        </p:txBody>
      </p:sp>
      <p:sp>
        <p:nvSpPr>
          <p:cNvPr id="6" name="Text 3"/>
          <p:cNvSpPr/>
          <p:nvPr/>
        </p:nvSpPr>
        <p:spPr>
          <a:xfrm>
            <a:off x="445478" y="460177"/>
            <a:ext cx="6032952" cy="803314"/>
          </a:xfrm>
          <a:prstGeom prst="rect">
            <a:avLst/>
          </a:prstGeom>
          <a:noFill/>
          <a:ln/>
        </p:spPr>
        <p:txBody>
          <a:bodyPr wrap="none" rtlCol="0" anchor="t"/>
          <a:lstStyle/>
          <a:p>
            <a:pPr marL="0" indent="0">
              <a:lnSpc>
                <a:spcPts val="4118"/>
              </a:lnSpc>
              <a:buNone/>
            </a:pPr>
            <a:r>
              <a:rPr lang="en-US" sz="3294" b="1" dirty="0">
                <a:solidFill>
                  <a:srgbClr val="60A9FF"/>
                </a:solidFill>
                <a:latin typeface="Barlow" pitchFamily="34" charset="0"/>
                <a:ea typeface="Barlow" pitchFamily="34" charset="-122"/>
                <a:cs typeface="Barlow" pitchFamily="34" charset="-120"/>
              </a:rPr>
              <a:t>Introduction:</a:t>
            </a:r>
            <a:endParaRPr lang="en-US" sz="3294" dirty="0"/>
          </a:p>
        </p:txBody>
      </p:sp>
      <p:sp>
        <p:nvSpPr>
          <p:cNvPr id="7" name="Text 4"/>
          <p:cNvSpPr/>
          <p:nvPr/>
        </p:nvSpPr>
        <p:spPr>
          <a:xfrm>
            <a:off x="445478" y="1234082"/>
            <a:ext cx="3622430" cy="489585"/>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NumPy</a:t>
            </a:r>
            <a:endParaRPr lang="en-US" sz="2400" dirty="0">
              <a:solidFill>
                <a:srgbClr val="3B94FF"/>
              </a:solidFill>
            </a:endParaRPr>
          </a:p>
        </p:txBody>
      </p:sp>
      <p:sp>
        <p:nvSpPr>
          <p:cNvPr id="8" name="Text 5"/>
          <p:cNvSpPr/>
          <p:nvPr/>
        </p:nvSpPr>
        <p:spPr>
          <a:xfrm>
            <a:off x="539262" y="1690093"/>
            <a:ext cx="9155723" cy="1535430"/>
          </a:xfrm>
          <a:prstGeom prst="rect">
            <a:avLst/>
          </a:prstGeom>
          <a:noFill/>
          <a:ln/>
        </p:spPr>
        <p:txBody>
          <a:bodyPr wrap="square" rtlCol="0" anchor="t"/>
          <a:lstStyle/>
          <a:p>
            <a:pPr marL="0" indent="0">
              <a:lnSpc>
                <a:spcPts val="2108"/>
              </a:lnSpc>
              <a:buNone/>
            </a:pPr>
            <a:r>
              <a:rPr lang="en-US" dirty="0">
                <a:latin typeface="Montserrat" pitchFamily="34" charset="0"/>
                <a:ea typeface="Montserrat" pitchFamily="34" charset="-122"/>
                <a:cs typeface="Montserrat" pitchFamily="34" charset="-120"/>
              </a:rPr>
              <a:t>NumPy, which stands for "Numerical Python," provides </a:t>
            </a:r>
          </a:p>
          <a:p>
            <a:pPr marL="0" indent="0">
              <a:lnSpc>
                <a:spcPts val="2108"/>
              </a:lnSpc>
              <a:buNone/>
            </a:pPr>
            <a:r>
              <a:rPr lang="en-US" dirty="0">
                <a:latin typeface="Montserrat" pitchFamily="34" charset="0"/>
                <a:ea typeface="Montserrat" pitchFamily="34" charset="-122"/>
                <a:cs typeface="Montserrat" pitchFamily="34" charset="-120"/>
              </a:rPr>
              <a:t>support for working with large, multi-dimensional arrays </a:t>
            </a:r>
          </a:p>
          <a:p>
            <a:pPr marL="0" indent="0">
              <a:lnSpc>
                <a:spcPts val="2108"/>
              </a:lnSpc>
              <a:buNone/>
            </a:pPr>
            <a:r>
              <a:rPr lang="en-US" dirty="0">
                <a:latin typeface="Montserrat" pitchFamily="34" charset="0"/>
                <a:ea typeface="Montserrat" pitchFamily="34" charset="-122"/>
                <a:cs typeface="Montserrat" pitchFamily="34" charset="-120"/>
              </a:rPr>
              <a:t>and matrices, along with a collection of mathematical functions to operate on these arrays efficiently. NumPy is a core library in the Python data.</a:t>
            </a:r>
            <a:endParaRPr lang="en-US" dirty="0"/>
          </a:p>
        </p:txBody>
      </p:sp>
      <p:sp>
        <p:nvSpPr>
          <p:cNvPr id="10" name="Text 6"/>
          <p:cNvSpPr/>
          <p:nvPr/>
        </p:nvSpPr>
        <p:spPr>
          <a:xfrm>
            <a:off x="539262" y="3413759"/>
            <a:ext cx="9319846" cy="912841"/>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Data Loading</a:t>
            </a:r>
            <a:r>
              <a:rPr lang="en-US" b="1" dirty="0">
                <a:solidFill>
                  <a:srgbClr val="3B94FF"/>
                </a:solidFill>
                <a:latin typeface="Montserrat" pitchFamily="34" charset="0"/>
                <a:ea typeface="Montserrat" pitchFamily="34" charset="-122"/>
                <a:cs typeface="Montserrat" pitchFamily="34" charset="-120"/>
              </a:rPr>
              <a:t> :</a:t>
            </a:r>
          </a:p>
          <a:p>
            <a:pPr marL="0" indent="0">
              <a:lnSpc>
                <a:spcPts val="2108"/>
              </a:lnSpc>
              <a:buNone/>
            </a:pPr>
            <a:r>
              <a:rPr lang="en-US" sz="2000" b="0" i="0" dirty="0">
                <a:effectLst/>
                <a:latin typeface="Google Sans"/>
              </a:rPr>
              <a:t>Data Loading is defined as copying data from one electronic file or database into another. </a:t>
            </a:r>
          </a:p>
          <a:p>
            <a:pPr marL="0" indent="0">
              <a:lnSpc>
                <a:spcPts val="2108"/>
              </a:lnSpc>
              <a:buNone/>
            </a:pPr>
            <a:r>
              <a:rPr lang="en-US" sz="2000" b="0" i="0" dirty="0">
                <a:effectLst/>
                <a:latin typeface="Google Sans"/>
              </a:rPr>
              <a:t>Data loading implies converting from one format into another</a:t>
            </a:r>
            <a:endParaRPr lang="en-US" sz="2000" b="1" dirty="0">
              <a:latin typeface="Montserrat" pitchFamily="34" charset="0"/>
              <a:ea typeface="Montserrat" pitchFamily="34" charset="-122"/>
              <a:cs typeface="Montserrat" pitchFamily="34" charset="-120"/>
            </a:endParaRPr>
          </a:p>
          <a:p>
            <a:pPr marL="0" indent="0">
              <a:lnSpc>
                <a:spcPts val="2108"/>
              </a:lnSpc>
              <a:buNone/>
            </a:pPr>
            <a:endParaRPr lang="en-US" sz="1318" dirty="0"/>
          </a:p>
        </p:txBody>
      </p:sp>
      <p:sp>
        <p:nvSpPr>
          <p:cNvPr id="11" name="Text 7"/>
          <p:cNvSpPr/>
          <p:nvPr/>
        </p:nvSpPr>
        <p:spPr>
          <a:xfrm>
            <a:off x="539262" y="4454769"/>
            <a:ext cx="9319846" cy="1767556"/>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Data Preparation</a:t>
            </a:r>
            <a:r>
              <a:rPr lang="en-US" b="1" dirty="0">
                <a:solidFill>
                  <a:srgbClr val="3B94FF"/>
                </a:solidFill>
                <a:latin typeface="Montserrat" pitchFamily="34" charset="0"/>
                <a:ea typeface="Montserrat" pitchFamily="34" charset="-122"/>
                <a:cs typeface="Montserrat" pitchFamily="34" charset="-120"/>
              </a:rPr>
              <a:t> :</a:t>
            </a:r>
          </a:p>
          <a:p>
            <a:pPr marL="0" indent="0">
              <a:lnSpc>
                <a:spcPts val="2108"/>
              </a:lnSpc>
              <a:buNone/>
            </a:pPr>
            <a:r>
              <a:rPr lang="en-US" sz="2000" b="0" i="0" dirty="0">
                <a:effectLst/>
                <a:latin typeface="Google Sans"/>
              </a:rPr>
              <a:t>Data preparation is the process of preparing raw data so that it is suitable for further </a:t>
            </a:r>
          </a:p>
          <a:p>
            <a:pPr marL="0" indent="0">
              <a:lnSpc>
                <a:spcPts val="2108"/>
              </a:lnSpc>
              <a:buNone/>
            </a:pPr>
            <a:r>
              <a:rPr lang="en-US" sz="2000" b="0" i="0" dirty="0">
                <a:effectLst/>
                <a:latin typeface="Google Sans"/>
              </a:rPr>
              <a:t>processing and analysis.</a:t>
            </a:r>
          </a:p>
          <a:p>
            <a:pPr marL="0" indent="0">
              <a:lnSpc>
                <a:spcPts val="2108"/>
              </a:lnSpc>
              <a:buNone/>
            </a:pPr>
            <a:endParaRPr lang="en-US" sz="2000" dirty="0">
              <a:latin typeface="Google Sans"/>
              <a:ea typeface="Montserrat" pitchFamily="34" charset="-122"/>
              <a:cs typeface="Montserrat" pitchFamily="34" charset="-120"/>
            </a:endParaRPr>
          </a:p>
          <a:p>
            <a:pPr marL="0" indent="0">
              <a:lnSpc>
                <a:spcPts val="2108"/>
              </a:lnSpc>
              <a:buNone/>
            </a:pPr>
            <a:r>
              <a:rPr lang="en-US" sz="2400" b="1" dirty="0">
                <a:solidFill>
                  <a:srgbClr val="3B94FF"/>
                </a:solidFill>
                <a:latin typeface="Google Sans"/>
                <a:ea typeface="Montserrat" pitchFamily="34" charset="-122"/>
                <a:cs typeface="Montserrat" pitchFamily="34" charset="-120"/>
              </a:rPr>
              <a:t>Data Exploration:</a:t>
            </a:r>
          </a:p>
          <a:p>
            <a:pPr marL="0" indent="0">
              <a:lnSpc>
                <a:spcPts val="2108"/>
              </a:lnSpc>
              <a:buNone/>
            </a:pPr>
            <a:r>
              <a:rPr lang="en-US" sz="2000" dirty="0">
                <a:latin typeface="Open Sans" pitchFamily="34" charset="0"/>
                <a:ea typeface="Open Sans" pitchFamily="34" charset="-122"/>
                <a:cs typeface="Open Sans" pitchFamily="34" charset="-120"/>
              </a:rPr>
              <a:t>NumPy calculates statistics, revealing insights into transportation data.</a:t>
            </a:r>
          </a:p>
          <a:p>
            <a:pPr marL="0" indent="0">
              <a:lnSpc>
                <a:spcPts val="2108"/>
              </a:lnSpc>
              <a:buNone/>
            </a:pPr>
            <a:endParaRPr lang="en-US" sz="2000" b="1" dirty="0">
              <a:solidFill>
                <a:schemeClr val="bg1"/>
              </a:solidFill>
              <a:latin typeface="Open Sans" pitchFamily="34" charset="0"/>
              <a:ea typeface="Open Sans" pitchFamily="34" charset="-122"/>
              <a:cs typeface="Open Sans" pitchFamily="34" charset="-120"/>
            </a:endParaRPr>
          </a:p>
          <a:p>
            <a:pPr marL="0" indent="0">
              <a:lnSpc>
                <a:spcPts val="2108"/>
              </a:lnSpc>
              <a:buNone/>
            </a:pPr>
            <a:endParaRPr lang="en-US" sz="2000" b="1" dirty="0">
              <a:solidFill>
                <a:schemeClr val="bg1"/>
              </a:solidFill>
              <a:latin typeface="Google Sans"/>
              <a:ea typeface="Montserrat" pitchFamily="34" charset="-122"/>
              <a:cs typeface="Montserrat" pitchFamily="34" charset="-120"/>
            </a:endParaRPr>
          </a:p>
          <a:p>
            <a:pPr marL="0" indent="0">
              <a:lnSpc>
                <a:spcPts val="2108"/>
              </a:lnSpc>
              <a:buNone/>
            </a:pPr>
            <a:endParaRPr lang="en-US" sz="2000" b="1" dirty="0">
              <a:solidFill>
                <a:schemeClr val="bg1"/>
              </a:solidFill>
              <a:latin typeface="Montserrat" pitchFamily="34" charset="0"/>
              <a:ea typeface="Montserrat" pitchFamily="34" charset="-122"/>
              <a:cs typeface="Montserrat" pitchFamily="34" charset="-120"/>
            </a:endParaRPr>
          </a:p>
          <a:p>
            <a:pPr marL="0" indent="0">
              <a:lnSpc>
                <a:spcPts val="2108"/>
              </a:lnSpc>
              <a:buNone/>
            </a:pPr>
            <a:endParaRPr lang="en-US" sz="1318" dirty="0"/>
          </a:p>
        </p:txBody>
      </p:sp>
      <p:sp>
        <p:nvSpPr>
          <p:cNvPr id="12" name="Text 8"/>
          <p:cNvSpPr/>
          <p:nvPr/>
        </p:nvSpPr>
        <p:spPr>
          <a:xfrm>
            <a:off x="3131582" y="6590467"/>
            <a:ext cx="8367236" cy="267772"/>
          </a:xfrm>
          <a:prstGeom prst="rect">
            <a:avLst/>
          </a:prstGeom>
          <a:noFill/>
          <a:ln/>
        </p:spPr>
        <p:txBody>
          <a:bodyPr wrap="none" rtlCol="0" anchor="t"/>
          <a:lstStyle/>
          <a:p>
            <a:pPr marL="0" indent="0">
              <a:lnSpc>
                <a:spcPts val="2108"/>
              </a:lnSpc>
              <a:buNone/>
            </a:pPr>
            <a:endParaRPr lang="en-US" sz="1318" dirty="0"/>
          </a:p>
        </p:txBody>
      </p:sp>
      <p:sp>
        <p:nvSpPr>
          <p:cNvPr id="13" name="Text 9"/>
          <p:cNvSpPr/>
          <p:nvPr/>
        </p:nvSpPr>
        <p:spPr>
          <a:xfrm>
            <a:off x="539261" y="6222324"/>
            <a:ext cx="12473353" cy="1091924"/>
          </a:xfrm>
          <a:prstGeom prst="rect">
            <a:avLst/>
          </a:prstGeom>
          <a:noFill/>
          <a:ln/>
        </p:spPr>
        <p:txBody>
          <a:bodyPr wrap="none" rtlCol="0" anchor="t"/>
          <a:lstStyle/>
          <a:p>
            <a:pPr marL="0" indent="0">
              <a:lnSpc>
                <a:spcPts val="2108"/>
              </a:lnSpc>
              <a:buNone/>
            </a:pPr>
            <a:r>
              <a:rPr lang="en-US" sz="2400" b="1" dirty="0">
                <a:solidFill>
                  <a:srgbClr val="3B94FF"/>
                </a:solidFill>
                <a:latin typeface="Montserrat" pitchFamily="34" charset="0"/>
                <a:ea typeface="Montserrat" pitchFamily="34" charset="-122"/>
                <a:cs typeface="Montserrat" pitchFamily="34" charset="-120"/>
              </a:rPr>
              <a:t>Numerical Operations:</a:t>
            </a:r>
          </a:p>
          <a:p>
            <a:pPr marL="0" indent="0">
              <a:lnSpc>
                <a:spcPts val="2108"/>
              </a:lnSpc>
              <a:buNone/>
            </a:pPr>
            <a:r>
              <a:rPr lang="en-US" sz="2000" dirty="0">
                <a:latin typeface="Open Sans" pitchFamily="34" charset="0"/>
                <a:ea typeface="Open Sans" pitchFamily="34" charset="-122"/>
                <a:cs typeface="Open Sans" pitchFamily="34" charset="-120"/>
              </a:rPr>
              <a:t>Efficient element-wise operations, aggregations, and calculations are</a:t>
            </a:r>
          </a:p>
          <a:p>
            <a:pPr marL="0" indent="0">
              <a:lnSpc>
                <a:spcPts val="2108"/>
              </a:lnSpc>
              <a:buNone/>
            </a:pPr>
            <a:r>
              <a:rPr lang="en-US" sz="2000" dirty="0">
                <a:latin typeface="Open Sans" pitchFamily="34" charset="0"/>
                <a:ea typeface="Open Sans" pitchFamily="34" charset="-122"/>
                <a:cs typeface="Open Sans" pitchFamily="34" charset="-120"/>
              </a:rPr>
              <a:t> easily performed</a:t>
            </a:r>
            <a:r>
              <a:rPr lang="en-US" sz="2400" dirty="0">
                <a:solidFill>
                  <a:srgbClr val="443728"/>
                </a:solidFill>
                <a:latin typeface="Open Sans" pitchFamily="34" charset="0"/>
                <a:ea typeface="Open Sans" pitchFamily="34" charset="-122"/>
                <a:cs typeface="Open Sans" pitchFamily="34" charset="-120"/>
              </a:rPr>
              <a:t>.</a:t>
            </a:r>
            <a:endParaRPr lang="en-US" sz="2400" dirty="0"/>
          </a:p>
        </p:txBody>
      </p:sp>
      <p:sp>
        <p:nvSpPr>
          <p:cNvPr id="14" name="Text 10"/>
          <p:cNvSpPr/>
          <p:nvPr/>
        </p:nvSpPr>
        <p:spPr>
          <a:xfrm>
            <a:off x="3131582" y="7502485"/>
            <a:ext cx="8367236" cy="267772"/>
          </a:xfrm>
          <a:prstGeom prst="rect">
            <a:avLst/>
          </a:prstGeom>
          <a:noFill/>
          <a:ln/>
        </p:spPr>
        <p:txBody>
          <a:bodyPr wrap="none" rtlCol="0" anchor="t"/>
          <a:lstStyle/>
          <a:p>
            <a:pPr marL="0" indent="0">
              <a:lnSpc>
                <a:spcPts val="2108"/>
              </a:lnSpc>
              <a:buNone/>
            </a:pPr>
            <a:endParaRPr lang="en-US" sz="1318" dirty="0"/>
          </a:p>
        </p:txBody>
      </p:sp>
      <p:pic>
        <p:nvPicPr>
          <p:cNvPr id="16" name="Picture 15">
            <a:extLst>
              <a:ext uri="{FF2B5EF4-FFF2-40B4-BE49-F238E27FC236}">
                <a16:creationId xmlns:a16="http://schemas.microsoft.com/office/drawing/2014/main" id="{A3EE1BC8-A6F2-8D7C-38DA-E1F7B7335EE6}"/>
              </a:ext>
            </a:extLst>
          </p:cNvPr>
          <p:cNvPicPr>
            <a:picLocks noChangeAspect="1"/>
          </p:cNvPicPr>
          <p:nvPr/>
        </p:nvPicPr>
        <p:blipFill>
          <a:blip r:embed="rId3"/>
          <a:stretch>
            <a:fillRect/>
          </a:stretch>
        </p:blipFill>
        <p:spPr>
          <a:xfrm>
            <a:off x="9952892" y="-94616"/>
            <a:ext cx="5943600" cy="8230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5779261" cy="8231029"/>
          </a:xfrm>
          <a:prstGeom prst="rect">
            <a:avLst/>
          </a:prstGeom>
          <a:solidFill>
            <a:schemeClr val="bg2">
              <a:lumMod val="60000"/>
              <a:lumOff val="40000"/>
            </a:schemeClr>
          </a:solidFill>
          <a:ln/>
        </p:spPr>
        <p:txBody>
          <a:bodyPr/>
          <a:lstStyle/>
          <a:p>
            <a:endParaRPr lang="en-IN"/>
          </a:p>
        </p:txBody>
      </p:sp>
      <p:sp>
        <p:nvSpPr>
          <p:cNvPr id="6" name="Text 3"/>
          <p:cNvSpPr/>
          <p:nvPr/>
        </p:nvSpPr>
        <p:spPr>
          <a:xfrm>
            <a:off x="2580084" y="520779"/>
            <a:ext cx="3787973" cy="591860"/>
          </a:xfrm>
          <a:prstGeom prst="rect">
            <a:avLst/>
          </a:prstGeom>
          <a:noFill/>
          <a:ln/>
        </p:spPr>
        <p:txBody>
          <a:bodyPr wrap="none" rtlCol="0" anchor="t"/>
          <a:lstStyle/>
          <a:p>
            <a:pPr marL="0" indent="0">
              <a:lnSpc>
                <a:spcPts val="4661"/>
              </a:lnSpc>
              <a:buNone/>
            </a:pPr>
            <a:endParaRPr lang="en-US" sz="3728" dirty="0"/>
          </a:p>
        </p:txBody>
      </p:sp>
      <p:sp>
        <p:nvSpPr>
          <p:cNvPr id="7" name="Text 4"/>
          <p:cNvSpPr/>
          <p:nvPr/>
        </p:nvSpPr>
        <p:spPr>
          <a:xfrm>
            <a:off x="85344" y="338547"/>
            <a:ext cx="7382258" cy="1187293"/>
          </a:xfrm>
          <a:prstGeom prst="rect">
            <a:avLst/>
          </a:prstGeom>
          <a:noFill/>
          <a:ln/>
        </p:spPr>
        <p:txBody>
          <a:bodyPr wrap="none" rtlCol="0" anchor="t"/>
          <a:lstStyle/>
          <a:p>
            <a:pPr marL="0" indent="0">
              <a:lnSpc>
                <a:spcPts val="2386"/>
              </a:lnSpc>
              <a:buNone/>
            </a:pPr>
            <a:r>
              <a:rPr lang="en-US" sz="2400" b="1" dirty="0">
                <a:solidFill>
                  <a:srgbClr val="3B94FF"/>
                </a:solidFill>
                <a:latin typeface="Montserrat" pitchFamily="34" charset="0"/>
                <a:ea typeface="Montserrat" pitchFamily="34" charset="-122"/>
                <a:cs typeface="Montserrat" pitchFamily="34" charset="-120"/>
              </a:rPr>
              <a:t>Pandas DataFrame</a:t>
            </a:r>
            <a:endParaRPr lang="en-US" sz="2400" dirty="0">
              <a:solidFill>
                <a:srgbClr val="3B94FF"/>
              </a:solidFill>
            </a:endParaRPr>
          </a:p>
        </p:txBody>
      </p:sp>
      <p:sp>
        <p:nvSpPr>
          <p:cNvPr id="8" name="Text 5"/>
          <p:cNvSpPr/>
          <p:nvPr/>
        </p:nvSpPr>
        <p:spPr>
          <a:xfrm>
            <a:off x="281355" y="857898"/>
            <a:ext cx="7033845" cy="1307336"/>
          </a:xfrm>
          <a:prstGeom prst="rect">
            <a:avLst/>
          </a:prstGeom>
          <a:noFill/>
          <a:ln/>
        </p:spPr>
        <p:txBody>
          <a:bodyPr wrap="square" rtlCol="0" anchor="t"/>
          <a:lstStyle/>
          <a:p>
            <a:pPr marL="0" indent="0">
              <a:lnSpc>
                <a:spcPts val="2386"/>
              </a:lnSpc>
              <a:buNone/>
            </a:pPr>
            <a:r>
              <a:rPr lang="en-US" sz="1600" dirty="0">
                <a:latin typeface="Montserrat" pitchFamily="34" charset="0"/>
                <a:ea typeface="Montserrat" pitchFamily="34" charset="-122"/>
                <a:cs typeface="Montserrat" pitchFamily="34" charset="-120"/>
              </a:rPr>
              <a:t>A pandas DataFrame is a two-dimensional, labelled data structure commonly used in data analysis and manipulation within the Python programming language. It is one of the fundamental data structures provided by the pandas library</a:t>
            </a:r>
            <a:r>
              <a:rPr lang="en-US" sz="1491" dirty="0">
                <a:solidFill>
                  <a:srgbClr val="EEEFF5"/>
                </a:solidFill>
                <a:latin typeface="Montserrat" pitchFamily="34" charset="0"/>
                <a:ea typeface="Montserrat" pitchFamily="34" charset="-122"/>
                <a:cs typeface="Montserrat" pitchFamily="34" charset="-120"/>
              </a:rPr>
              <a:t>.</a:t>
            </a:r>
            <a:endParaRPr lang="en-US" sz="1491" dirty="0"/>
          </a:p>
        </p:txBody>
      </p:sp>
      <p:sp>
        <p:nvSpPr>
          <p:cNvPr id="10" name="Text 6"/>
          <p:cNvSpPr/>
          <p:nvPr/>
        </p:nvSpPr>
        <p:spPr>
          <a:xfrm>
            <a:off x="179508" y="2545336"/>
            <a:ext cx="7033844" cy="1307336"/>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Import:</a:t>
            </a:r>
          </a:p>
          <a:p>
            <a:pPr marL="0" indent="0">
              <a:lnSpc>
                <a:spcPts val="2386"/>
              </a:lnSpc>
              <a:buNone/>
            </a:pPr>
            <a:r>
              <a:rPr lang="en-US" sz="2000" b="1" dirty="0">
                <a:latin typeface="Montserrat" pitchFamily="34" charset="0"/>
              </a:rPr>
              <a:t> </a:t>
            </a:r>
            <a:r>
              <a:rPr lang="en-US" dirty="0">
                <a:latin typeface="Open Sans" pitchFamily="34" charset="0"/>
                <a:ea typeface="Open Sans" pitchFamily="34" charset="-122"/>
                <a:cs typeface="Open Sans" pitchFamily="34" charset="-120"/>
              </a:rPr>
              <a:t>Pandas reads transportation datasets from various formats such</a:t>
            </a:r>
          </a:p>
          <a:p>
            <a:pPr marL="0" indent="0">
              <a:lnSpc>
                <a:spcPts val="2386"/>
              </a:lnSpc>
              <a:buNone/>
            </a:pPr>
            <a:r>
              <a:rPr lang="en-US" dirty="0">
                <a:latin typeface="Open Sans" pitchFamily="34" charset="0"/>
                <a:ea typeface="Open Sans" pitchFamily="34" charset="-122"/>
                <a:cs typeface="Open Sans" pitchFamily="34" charset="-120"/>
              </a:rPr>
              <a:t> as CSV, Excel, SQL databases, or web sources, into </a:t>
            </a:r>
          </a:p>
          <a:p>
            <a:pPr marL="0" indent="0">
              <a:lnSpc>
                <a:spcPts val="2386"/>
              </a:lnSpc>
              <a:buNone/>
            </a:pPr>
            <a:r>
              <a:rPr lang="en-US" dirty="0">
                <a:latin typeface="Open Sans" pitchFamily="34" charset="0"/>
                <a:ea typeface="Open Sans" pitchFamily="34" charset="-122"/>
                <a:cs typeface="Open Sans" pitchFamily="34" charset="-120"/>
              </a:rPr>
              <a:t> </a:t>
            </a:r>
            <a:r>
              <a:rPr lang="en-US" dirty="0" err="1">
                <a:latin typeface="Open Sans" pitchFamily="34" charset="0"/>
                <a:ea typeface="Open Sans" pitchFamily="34" charset="-122"/>
                <a:cs typeface="Open Sans" pitchFamily="34" charset="-120"/>
              </a:rPr>
              <a:t>DataFrame</a:t>
            </a:r>
            <a:r>
              <a:rPr lang="en-US" dirty="0">
                <a:latin typeface="Open Sans" pitchFamily="34" charset="0"/>
                <a:ea typeface="Open Sans" pitchFamily="34" charset="-122"/>
                <a:cs typeface="Open Sans" pitchFamily="34" charset="-120"/>
              </a:rPr>
              <a:t> structures</a:t>
            </a:r>
            <a:r>
              <a:rPr lang="en-US" sz="2000" dirty="0">
                <a:solidFill>
                  <a:srgbClr val="443728"/>
                </a:solidFill>
                <a:latin typeface="Open Sans" pitchFamily="34" charset="0"/>
                <a:ea typeface="Open Sans" pitchFamily="34" charset="-122"/>
                <a:cs typeface="Open Sans" pitchFamily="34" charset="-120"/>
              </a:rPr>
              <a:t>.</a:t>
            </a:r>
            <a:endParaRPr lang="en-US" sz="2000" dirty="0"/>
          </a:p>
        </p:txBody>
      </p:sp>
      <p:sp>
        <p:nvSpPr>
          <p:cNvPr id="11" name="Text 7"/>
          <p:cNvSpPr/>
          <p:nvPr/>
        </p:nvSpPr>
        <p:spPr>
          <a:xfrm>
            <a:off x="179508" y="4044812"/>
            <a:ext cx="7135691" cy="882105"/>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Exploration:</a:t>
            </a:r>
          </a:p>
          <a:p>
            <a:pPr marL="0" indent="0">
              <a:lnSpc>
                <a:spcPts val="2386"/>
              </a:lnSpc>
              <a:buNone/>
            </a:pPr>
            <a:r>
              <a:rPr lang="en-US" dirty="0">
                <a:latin typeface="Open Sans" pitchFamily="34" charset="0"/>
                <a:ea typeface="Open Sans" pitchFamily="34" charset="-122"/>
                <a:cs typeface="Open Sans" pitchFamily="34" charset="-120"/>
              </a:rPr>
              <a:t>Pandas provides tools for exploring and summarizing data, </a:t>
            </a:r>
          </a:p>
          <a:p>
            <a:pPr marL="0" indent="0">
              <a:lnSpc>
                <a:spcPts val="2386"/>
              </a:lnSpc>
              <a:buNone/>
            </a:pPr>
            <a:r>
              <a:rPr lang="en-US" dirty="0">
                <a:latin typeface="Open Sans" pitchFamily="34" charset="0"/>
                <a:ea typeface="Open Sans" pitchFamily="34" charset="-122"/>
                <a:cs typeface="Open Sans" pitchFamily="34" charset="-120"/>
              </a:rPr>
              <a:t>including methods for checking basic statistics, identifying </a:t>
            </a:r>
          </a:p>
          <a:p>
            <a:pPr marL="0" indent="0">
              <a:lnSpc>
                <a:spcPts val="2386"/>
              </a:lnSpc>
              <a:buNone/>
            </a:pPr>
            <a:r>
              <a:rPr lang="en-US" dirty="0">
                <a:latin typeface="Open Sans" pitchFamily="34" charset="0"/>
                <a:ea typeface="Open Sans" pitchFamily="34" charset="-122"/>
                <a:cs typeface="Open Sans" pitchFamily="34" charset="-120"/>
              </a:rPr>
              <a:t>missing values, and understanding data distributions</a:t>
            </a:r>
            <a:r>
              <a:rPr lang="en-US" sz="2000" dirty="0">
                <a:solidFill>
                  <a:srgbClr val="443728"/>
                </a:solidFill>
                <a:latin typeface="Open Sans" pitchFamily="34" charset="0"/>
                <a:ea typeface="Open Sans" pitchFamily="34" charset="-122"/>
                <a:cs typeface="Open Sans" pitchFamily="34" charset="-120"/>
              </a:rPr>
              <a:t>.</a:t>
            </a:r>
            <a:endParaRPr lang="en-US" sz="2000" dirty="0"/>
          </a:p>
        </p:txBody>
      </p:sp>
      <p:sp>
        <p:nvSpPr>
          <p:cNvPr id="12" name="Text 8"/>
          <p:cNvSpPr/>
          <p:nvPr/>
        </p:nvSpPr>
        <p:spPr>
          <a:xfrm>
            <a:off x="179508" y="5441550"/>
            <a:ext cx="11870687" cy="882106"/>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Data Manipulation:</a:t>
            </a:r>
          </a:p>
          <a:p>
            <a:pPr marL="0" indent="0">
              <a:lnSpc>
                <a:spcPts val="2386"/>
              </a:lnSpc>
              <a:buNone/>
            </a:pPr>
            <a:r>
              <a:rPr lang="en-US" dirty="0">
                <a:latin typeface="Open Sans" pitchFamily="34" charset="0"/>
                <a:ea typeface="Open Sans" pitchFamily="34" charset="-122"/>
                <a:cs typeface="Open Sans" pitchFamily="34" charset="-120"/>
              </a:rPr>
              <a:t>Pandas filters, selects, merges, and reshapes data efficiently.</a:t>
            </a:r>
            <a:endParaRPr lang="en-US" dirty="0"/>
          </a:p>
        </p:txBody>
      </p:sp>
      <p:sp>
        <p:nvSpPr>
          <p:cNvPr id="13" name="Text 9"/>
          <p:cNvSpPr/>
          <p:nvPr/>
        </p:nvSpPr>
        <p:spPr>
          <a:xfrm>
            <a:off x="207264" y="6230112"/>
            <a:ext cx="11842933" cy="1480137"/>
          </a:xfrm>
          <a:prstGeom prst="rect">
            <a:avLst/>
          </a:prstGeom>
          <a:noFill/>
          <a:ln/>
        </p:spPr>
        <p:txBody>
          <a:bodyPr wrap="none" rtlCol="0" anchor="t"/>
          <a:lstStyle/>
          <a:p>
            <a:pPr marL="0" indent="0">
              <a:lnSpc>
                <a:spcPts val="2386"/>
              </a:lnSpc>
              <a:buNone/>
            </a:pPr>
            <a:r>
              <a:rPr lang="en-US" sz="2000" b="1" dirty="0">
                <a:solidFill>
                  <a:srgbClr val="3B94FF"/>
                </a:solidFill>
                <a:latin typeface="Montserrat" pitchFamily="34" charset="0"/>
                <a:ea typeface="Montserrat" pitchFamily="34" charset="-122"/>
                <a:cs typeface="Montserrat" pitchFamily="34" charset="-120"/>
              </a:rPr>
              <a:t>Time Series Analysis:</a:t>
            </a:r>
          </a:p>
          <a:p>
            <a:pPr marL="0" indent="0">
              <a:lnSpc>
                <a:spcPts val="2386"/>
              </a:lnSpc>
              <a:buNone/>
            </a:pPr>
            <a:r>
              <a:rPr lang="en-US" sz="2000" dirty="0">
                <a:latin typeface="Open Sans" pitchFamily="34" charset="0"/>
                <a:ea typeface="Open Sans" pitchFamily="34" charset="-122"/>
                <a:cs typeface="Open Sans" pitchFamily="34" charset="-120"/>
              </a:rPr>
              <a:t>:</a:t>
            </a:r>
            <a:r>
              <a:rPr lang="en-US" dirty="0">
                <a:latin typeface="Open Sans" pitchFamily="34" charset="0"/>
                <a:ea typeface="Open Sans" pitchFamily="34" charset="-122"/>
                <a:cs typeface="Open Sans" pitchFamily="34" charset="-120"/>
              </a:rPr>
              <a:t>Supports analysis of time-related trends in transportation data.</a:t>
            </a:r>
            <a:endParaRPr lang="en-US" dirty="0"/>
          </a:p>
        </p:txBody>
      </p:sp>
      <p:pic>
        <p:nvPicPr>
          <p:cNvPr id="15" name="Picture 14">
            <a:extLst>
              <a:ext uri="{FF2B5EF4-FFF2-40B4-BE49-F238E27FC236}">
                <a16:creationId xmlns:a16="http://schemas.microsoft.com/office/drawing/2014/main" id="{1D24E685-61CD-4036-BCE0-0DDFE7169E59}"/>
              </a:ext>
            </a:extLst>
          </p:cNvPr>
          <p:cNvPicPr>
            <a:picLocks noChangeAspect="1"/>
          </p:cNvPicPr>
          <p:nvPr/>
        </p:nvPicPr>
        <p:blipFill>
          <a:blip r:embed="rId3"/>
          <a:stretch>
            <a:fillRect/>
          </a:stretch>
        </p:blipFill>
        <p:spPr>
          <a:xfrm>
            <a:off x="7417047" y="-1430"/>
            <a:ext cx="8362214" cy="8231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32219"/>
          </a:xfrm>
          <a:prstGeom prst="rect">
            <a:avLst/>
          </a:prstGeom>
          <a:solidFill>
            <a:schemeClr val="bg2">
              <a:lumMod val="60000"/>
              <a:lumOff val="40000"/>
            </a:schemeClr>
          </a:solidFill>
          <a:ln/>
        </p:spPr>
        <p:txBody>
          <a:bodyPr/>
          <a:lstStyle/>
          <a:p>
            <a:endParaRPr lang="en-IN"/>
          </a:p>
        </p:txBody>
      </p:sp>
      <p:sp>
        <p:nvSpPr>
          <p:cNvPr id="6" name="Text 3"/>
          <p:cNvSpPr/>
          <p:nvPr/>
        </p:nvSpPr>
        <p:spPr>
          <a:xfrm>
            <a:off x="2531031" y="526256"/>
            <a:ext cx="3827264" cy="597932"/>
          </a:xfrm>
          <a:prstGeom prst="rect">
            <a:avLst/>
          </a:prstGeom>
          <a:noFill/>
          <a:ln/>
        </p:spPr>
        <p:txBody>
          <a:bodyPr wrap="none" rtlCol="0" anchor="t"/>
          <a:lstStyle/>
          <a:p>
            <a:pPr marL="0" indent="0">
              <a:lnSpc>
                <a:spcPts val="4709"/>
              </a:lnSpc>
              <a:buNone/>
            </a:pPr>
            <a:endParaRPr lang="en-US" sz="3767" dirty="0"/>
          </a:p>
        </p:txBody>
      </p:sp>
      <p:sp>
        <p:nvSpPr>
          <p:cNvPr id="7" name="Text 4"/>
          <p:cNvSpPr/>
          <p:nvPr/>
        </p:nvSpPr>
        <p:spPr>
          <a:xfrm>
            <a:off x="219457" y="287893"/>
            <a:ext cx="11879914" cy="1429346"/>
          </a:xfrm>
          <a:prstGeom prst="rect">
            <a:avLst/>
          </a:prstGeom>
          <a:noFill/>
          <a:ln/>
        </p:spPr>
        <p:txBody>
          <a:bodyPr wrap="none" rtlCol="0" anchor="t"/>
          <a:lstStyle/>
          <a:p>
            <a:pPr marL="0" indent="0">
              <a:lnSpc>
                <a:spcPts val="2411"/>
              </a:lnSpc>
              <a:buNone/>
            </a:pPr>
            <a:r>
              <a:rPr lang="en-US" sz="2400" b="1" dirty="0">
                <a:solidFill>
                  <a:srgbClr val="3B94FF"/>
                </a:solidFill>
                <a:latin typeface="Montserrat" pitchFamily="34" charset="0"/>
                <a:ea typeface="Montserrat" pitchFamily="34" charset="-122"/>
                <a:cs typeface="Montserrat" pitchFamily="34" charset="-120"/>
              </a:rPr>
              <a:t>Matplotlib</a:t>
            </a:r>
            <a:endParaRPr lang="en-US" sz="2400" dirty="0">
              <a:solidFill>
                <a:srgbClr val="3B94FF"/>
              </a:solidFill>
            </a:endParaRPr>
          </a:p>
        </p:txBody>
      </p:sp>
      <p:sp>
        <p:nvSpPr>
          <p:cNvPr id="8" name="Text 5"/>
          <p:cNvSpPr/>
          <p:nvPr/>
        </p:nvSpPr>
        <p:spPr>
          <a:xfrm>
            <a:off x="346841" y="726123"/>
            <a:ext cx="7925267" cy="1787810"/>
          </a:xfrm>
          <a:prstGeom prst="rect">
            <a:avLst/>
          </a:prstGeom>
          <a:noFill/>
          <a:ln/>
        </p:spPr>
        <p:txBody>
          <a:bodyPr wrap="square" rtlCol="0" anchor="t"/>
          <a:lstStyle/>
          <a:p>
            <a:pPr marL="0" indent="0">
              <a:lnSpc>
                <a:spcPts val="2411"/>
              </a:lnSpc>
              <a:buNone/>
            </a:pPr>
            <a:r>
              <a:rPr lang="en-US" sz="2000" dirty="0">
                <a:latin typeface="Montserrat" pitchFamily="34" charset="0"/>
                <a:ea typeface="Montserrat" pitchFamily="34" charset="-122"/>
                <a:cs typeface="Montserrat" pitchFamily="34" charset="-120"/>
              </a:rPr>
              <a:t>Matplotlib is a widely-used Python library for </a:t>
            </a:r>
          </a:p>
          <a:p>
            <a:pPr>
              <a:lnSpc>
                <a:spcPts val="2411"/>
              </a:lnSpc>
            </a:pPr>
            <a:r>
              <a:rPr lang="en-US" sz="2000" dirty="0">
                <a:latin typeface="Montserrat" pitchFamily="34" charset="0"/>
                <a:ea typeface="Montserrat" pitchFamily="34" charset="-122"/>
                <a:cs typeface="Montserrat" pitchFamily="34" charset="-120"/>
              </a:rPr>
              <a:t>creating static and interactive visualizations and plots.</a:t>
            </a:r>
          </a:p>
          <a:p>
            <a:pPr>
              <a:lnSpc>
                <a:spcPts val="2411"/>
              </a:lnSpc>
            </a:pPr>
            <a:r>
              <a:rPr lang="en-US" sz="2000" dirty="0">
                <a:latin typeface="Montserrat" pitchFamily="34" charset="0"/>
                <a:ea typeface="Montserrat" pitchFamily="34" charset="-122"/>
                <a:cs typeface="Montserrat" pitchFamily="34" charset="-120"/>
              </a:rPr>
              <a:t>It is a powerful tool for data visualization and is </a:t>
            </a:r>
          </a:p>
          <a:p>
            <a:pPr>
              <a:lnSpc>
                <a:spcPts val="2411"/>
              </a:lnSpc>
            </a:pPr>
            <a:r>
              <a:rPr lang="en-US" sz="2000" dirty="0">
                <a:latin typeface="Montserrat" pitchFamily="34" charset="0"/>
                <a:ea typeface="Montserrat" pitchFamily="34" charset="-122"/>
                <a:cs typeface="Montserrat" pitchFamily="34" charset="-120"/>
              </a:rPr>
              <a:t>particularly popular in the fields of data analysis, </a:t>
            </a:r>
          </a:p>
          <a:p>
            <a:pPr>
              <a:lnSpc>
                <a:spcPts val="2411"/>
              </a:lnSpc>
            </a:pPr>
            <a:r>
              <a:rPr lang="en-US" sz="2000" dirty="0">
                <a:latin typeface="Montserrat" pitchFamily="34" charset="0"/>
                <a:ea typeface="Montserrat" pitchFamily="34" charset="-122"/>
                <a:cs typeface="Montserrat" pitchFamily="34" charset="-120"/>
              </a:rPr>
              <a:t>scientific computing, and machine learning.</a:t>
            </a:r>
            <a:endParaRPr lang="en-US" sz="2000" dirty="0"/>
          </a:p>
        </p:txBody>
      </p:sp>
      <p:sp>
        <p:nvSpPr>
          <p:cNvPr id="10" name="Text 6"/>
          <p:cNvSpPr/>
          <p:nvPr/>
        </p:nvSpPr>
        <p:spPr>
          <a:xfrm>
            <a:off x="219457" y="2560320"/>
            <a:ext cx="7095743" cy="1065749"/>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Data Visualization:</a:t>
            </a:r>
          </a:p>
          <a:p>
            <a:pPr marL="0" indent="0">
              <a:lnSpc>
                <a:spcPts val="2411"/>
              </a:lnSpc>
              <a:buNone/>
            </a:pPr>
            <a:r>
              <a:rPr lang="en-US" sz="2400" b="1" dirty="0">
                <a:solidFill>
                  <a:srgbClr val="EEEFF5"/>
                </a:solidFill>
                <a:latin typeface="Montserrat"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Matplotlib creates diverse transportation data</a:t>
            </a:r>
          </a:p>
          <a:p>
            <a:pPr marL="0" indent="0">
              <a:lnSpc>
                <a:spcPts val="2411"/>
              </a:lnSpc>
              <a:buNone/>
            </a:pPr>
            <a:r>
              <a:rPr lang="en-US" dirty="0">
                <a:latin typeface="Open Sans" pitchFamily="34" charset="0"/>
                <a:ea typeface="Open Sans" pitchFamily="34" charset="-122"/>
                <a:cs typeface="Open Sans" pitchFamily="34" charset="-120"/>
              </a:rPr>
              <a:t> visualizations</a:t>
            </a:r>
            <a:r>
              <a:rPr lang="en-US" sz="2000" dirty="0">
                <a:latin typeface="Open Sans" pitchFamily="34" charset="0"/>
                <a:ea typeface="Open Sans" pitchFamily="34" charset="-122"/>
                <a:cs typeface="Open Sans" pitchFamily="34" charset="-120"/>
              </a:rPr>
              <a:t>.</a:t>
            </a:r>
            <a:endParaRPr lang="en-US" sz="2000" dirty="0"/>
          </a:p>
        </p:txBody>
      </p:sp>
      <p:sp>
        <p:nvSpPr>
          <p:cNvPr id="11" name="Text 7"/>
          <p:cNvSpPr/>
          <p:nvPr/>
        </p:nvSpPr>
        <p:spPr>
          <a:xfrm>
            <a:off x="219457" y="3841334"/>
            <a:ext cx="7095743" cy="917130"/>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Exploratory Data Analysis(EDA):</a:t>
            </a:r>
          </a:p>
          <a:p>
            <a:pPr marL="0" indent="0">
              <a:lnSpc>
                <a:spcPts val="2411"/>
              </a:lnSpc>
              <a:buNone/>
            </a:pPr>
            <a:r>
              <a:rPr lang="en-US" b="1" dirty="0">
                <a:latin typeface="Montserrat" pitchFamily="34" charset="0"/>
              </a:rPr>
              <a:t> </a:t>
            </a:r>
            <a:r>
              <a:rPr lang="en-US" dirty="0">
                <a:latin typeface="Open Sans" pitchFamily="34" charset="0"/>
                <a:ea typeface="Open Sans" pitchFamily="34" charset="-122"/>
                <a:cs typeface="Open Sans" pitchFamily="34" charset="-120"/>
              </a:rPr>
              <a:t>Helps explore data, find trends, and detect outliers</a:t>
            </a:r>
            <a:r>
              <a:rPr lang="en-US" sz="2000" dirty="0">
                <a:latin typeface="Open Sans" pitchFamily="34" charset="0"/>
                <a:ea typeface="Open Sans" pitchFamily="34" charset="-122"/>
                <a:cs typeface="Open Sans" pitchFamily="34" charset="-120"/>
              </a:rPr>
              <a:t>.</a:t>
            </a:r>
            <a:endParaRPr lang="en-US" sz="2000" dirty="0"/>
          </a:p>
        </p:txBody>
      </p:sp>
      <p:sp>
        <p:nvSpPr>
          <p:cNvPr id="12" name="Text 8"/>
          <p:cNvSpPr/>
          <p:nvPr/>
        </p:nvSpPr>
        <p:spPr>
          <a:xfrm>
            <a:off x="219457" y="4758463"/>
            <a:ext cx="11879913" cy="957206"/>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Performance Metrics:</a:t>
            </a:r>
          </a:p>
          <a:p>
            <a:pPr marL="0" indent="0">
              <a:lnSpc>
                <a:spcPts val="2411"/>
              </a:lnSpc>
              <a:buNone/>
            </a:pPr>
            <a:r>
              <a:rPr lang="en-US" b="1" dirty="0">
                <a:latin typeface="Montserrat" pitchFamily="34" charset="0"/>
              </a:rPr>
              <a:t> </a:t>
            </a:r>
            <a:r>
              <a:rPr lang="en-US" dirty="0">
                <a:latin typeface="Open Sans" pitchFamily="34" charset="0"/>
                <a:ea typeface="Open Sans" pitchFamily="34" charset="-122"/>
                <a:cs typeface="Open Sans" pitchFamily="34" charset="-120"/>
              </a:rPr>
              <a:t>Visualizes traffic patterns and efficiency metrics</a:t>
            </a:r>
            <a:r>
              <a:rPr lang="en-US" sz="2000" dirty="0">
                <a:latin typeface="Open Sans" pitchFamily="34" charset="0"/>
                <a:ea typeface="Open Sans" pitchFamily="34" charset="-122"/>
                <a:cs typeface="Open Sans" pitchFamily="34" charset="-120"/>
              </a:rPr>
              <a:t>.</a:t>
            </a:r>
            <a:endParaRPr lang="en-US" sz="2000" dirty="0"/>
          </a:p>
        </p:txBody>
      </p:sp>
      <p:sp>
        <p:nvSpPr>
          <p:cNvPr id="13" name="Text 9"/>
          <p:cNvSpPr/>
          <p:nvPr/>
        </p:nvSpPr>
        <p:spPr>
          <a:xfrm>
            <a:off x="219457" y="5555157"/>
            <a:ext cx="7303007" cy="1112136"/>
          </a:xfrm>
          <a:prstGeom prst="rect">
            <a:avLst/>
          </a:prstGeom>
          <a:noFill/>
          <a:ln/>
        </p:spPr>
        <p:txBody>
          <a:bodyPr wrap="none" rtlCol="0" anchor="t"/>
          <a:lstStyle/>
          <a:p>
            <a:pPr marL="0" indent="0">
              <a:lnSpc>
                <a:spcPts val="2411"/>
              </a:lnSpc>
              <a:buNone/>
            </a:pPr>
            <a:r>
              <a:rPr lang="en-US" sz="2000" b="1" dirty="0">
                <a:solidFill>
                  <a:srgbClr val="3B94FF"/>
                </a:solidFill>
                <a:latin typeface="Montserrat" pitchFamily="34" charset="0"/>
                <a:ea typeface="Montserrat" pitchFamily="34" charset="-122"/>
                <a:cs typeface="Montserrat" pitchFamily="34" charset="-120"/>
              </a:rPr>
              <a:t>Customization and Interactivity:</a:t>
            </a:r>
          </a:p>
          <a:p>
            <a:pPr marL="0" indent="0">
              <a:lnSpc>
                <a:spcPts val="2411"/>
              </a:lnSpc>
              <a:buNone/>
            </a:pPr>
            <a:r>
              <a:rPr lang="en-US" dirty="0">
                <a:latin typeface="Open Sans" pitchFamily="34" charset="0"/>
                <a:ea typeface="Open Sans" pitchFamily="34" charset="-122"/>
                <a:cs typeface="Open Sans" pitchFamily="34" charset="-120"/>
              </a:rPr>
              <a:t>Offers flexibility and interactivity for effective data representation.</a:t>
            </a:r>
            <a:endParaRPr lang="en-US" dirty="0"/>
          </a:p>
        </p:txBody>
      </p:sp>
      <p:pic>
        <p:nvPicPr>
          <p:cNvPr id="15" name="Picture 14">
            <a:extLst>
              <a:ext uri="{FF2B5EF4-FFF2-40B4-BE49-F238E27FC236}">
                <a16:creationId xmlns:a16="http://schemas.microsoft.com/office/drawing/2014/main" id="{487D1770-B1B4-4B80-A649-8C117B1AE935}"/>
              </a:ext>
            </a:extLst>
          </p:cNvPr>
          <p:cNvPicPr>
            <a:picLocks noChangeAspect="1"/>
          </p:cNvPicPr>
          <p:nvPr/>
        </p:nvPicPr>
        <p:blipFill>
          <a:blip r:embed="rId3"/>
          <a:stretch>
            <a:fillRect/>
          </a:stretch>
        </p:blipFill>
        <p:spPr>
          <a:xfrm>
            <a:off x="7741920" y="-1"/>
            <a:ext cx="6888479" cy="4998720"/>
          </a:xfrm>
          <a:prstGeom prst="rect">
            <a:avLst/>
          </a:prstGeom>
        </p:spPr>
      </p:pic>
      <p:pic>
        <p:nvPicPr>
          <p:cNvPr id="17" name="Picture 16">
            <a:extLst>
              <a:ext uri="{FF2B5EF4-FFF2-40B4-BE49-F238E27FC236}">
                <a16:creationId xmlns:a16="http://schemas.microsoft.com/office/drawing/2014/main" id="{780482C7-8291-EA9B-8335-BB875F74CBD0}"/>
              </a:ext>
            </a:extLst>
          </p:cNvPr>
          <p:cNvPicPr>
            <a:picLocks noChangeAspect="1"/>
          </p:cNvPicPr>
          <p:nvPr/>
        </p:nvPicPr>
        <p:blipFill>
          <a:blip r:embed="rId4"/>
          <a:stretch>
            <a:fillRect/>
          </a:stretch>
        </p:blipFill>
        <p:spPr>
          <a:xfrm>
            <a:off x="7741921" y="4996101"/>
            <a:ext cx="6888479" cy="32334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386863" y="310475"/>
            <a:ext cx="8656867" cy="113146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Jupyter Notebook Interface</a:t>
            </a:r>
            <a:endParaRPr lang="en-US" sz="4374" dirty="0">
              <a:solidFill>
                <a:srgbClr val="3B94FF"/>
              </a:solidFill>
            </a:endParaRPr>
          </a:p>
        </p:txBody>
      </p:sp>
      <p:pic>
        <p:nvPicPr>
          <p:cNvPr id="6" name="Image 0" descr="preencoded.png"/>
          <p:cNvPicPr>
            <a:picLocks noChangeAspect="1"/>
          </p:cNvPicPr>
          <p:nvPr/>
        </p:nvPicPr>
        <p:blipFill>
          <a:blip r:embed="rId3"/>
          <a:stretch>
            <a:fillRect/>
          </a:stretch>
        </p:blipFill>
        <p:spPr>
          <a:xfrm>
            <a:off x="10255616" y="1060352"/>
            <a:ext cx="4212733" cy="1909047"/>
          </a:xfrm>
          <a:prstGeom prst="rect">
            <a:avLst/>
          </a:prstGeom>
        </p:spPr>
      </p:pic>
      <p:pic>
        <p:nvPicPr>
          <p:cNvPr id="8" name="Image 1" descr="preencoded.png"/>
          <p:cNvPicPr>
            <a:picLocks noChangeAspect="1"/>
          </p:cNvPicPr>
          <p:nvPr/>
        </p:nvPicPr>
        <p:blipFill>
          <a:blip r:embed="rId4"/>
          <a:stretch>
            <a:fillRect/>
          </a:stretch>
        </p:blipFill>
        <p:spPr>
          <a:xfrm>
            <a:off x="10255617" y="3171032"/>
            <a:ext cx="4234106" cy="2104311"/>
          </a:xfrm>
          <a:prstGeom prst="rect">
            <a:avLst/>
          </a:prstGeom>
        </p:spPr>
      </p:pic>
      <p:pic>
        <p:nvPicPr>
          <p:cNvPr id="10" name="Image 2" descr="preencoded.png"/>
          <p:cNvPicPr>
            <a:picLocks noChangeAspect="1"/>
          </p:cNvPicPr>
          <p:nvPr/>
        </p:nvPicPr>
        <p:blipFill>
          <a:blip r:embed="rId5"/>
          <a:stretch>
            <a:fillRect/>
          </a:stretch>
        </p:blipFill>
        <p:spPr>
          <a:xfrm>
            <a:off x="10234245" y="5476976"/>
            <a:ext cx="4255477" cy="2104311"/>
          </a:xfrm>
          <a:prstGeom prst="rect">
            <a:avLst/>
          </a:prstGeom>
        </p:spPr>
      </p:pic>
      <p:sp>
        <p:nvSpPr>
          <p:cNvPr id="12" name="Text 7"/>
          <p:cNvSpPr/>
          <p:nvPr/>
        </p:nvSpPr>
        <p:spPr>
          <a:xfrm>
            <a:off x="386863" y="1535724"/>
            <a:ext cx="7045568" cy="1284154"/>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Machine Learning Algorithms in Jupyter Notebook</a:t>
            </a:r>
            <a:endParaRPr lang="en-US" sz="2187" dirty="0">
              <a:solidFill>
                <a:srgbClr val="3B94FF"/>
              </a:solidFill>
            </a:endParaRPr>
          </a:p>
        </p:txBody>
      </p:sp>
      <p:sp>
        <p:nvSpPr>
          <p:cNvPr id="13" name="Text 8"/>
          <p:cNvSpPr/>
          <p:nvPr/>
        </p:nvSpPr>
        <p:spPr>
          <a:xfrm>
            <a:off x="527537" y="1973582"/>
            <a:ext cx="8516193" cy="1909047"/>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Showcasing the implementation of KNN, CNN, and Gradient Descent algorithms in Jupyter Notebook.</a:t>
            </a:r>
            <a:endParaRPr lang="en-US" sz="1750" dirty="0"/>
          </a:p>
        </p:txBody>
      </p:sp>
      <p:sp>
        <p:nvSpPr>
          <p:cNvPr id="15" name="Text 10"/>
          <p:cNvSpPr/>
          <p:nvPr/>
        </p:nvSpPr>
        <p:spPr>
          <a:xfrm>
            <a:off x="527538" y="3257737"/>
            <a:ext cx="7584831" cy="867486"/>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Executing Code in Jupyter Notebook</a:t>
            </a:r>
            <a:endParaRPr lang="en-US" sz="2187" dirty="0">
              <a:solidFill>
                <a:srgbClr val="3B94FF"/>
              </a:solidFill>
            </a:endParaRPr>
          </a:p>
        </p:txBody>
      </p:sp>
      <p:sp>
        <p:nvSpPr>
          <p:cNvPr id="16" name="Text 11"/>
          <p:cNvSpPr/>
          <p:nvPr/>
        </p:nvSpPr>
        <p:spPr>
          <a:xfrm>
            <a:off x="633046" y="3798277"/>
            <a:ext cx="8422409" cy="122306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Witness the step-by-step execution of code snippets within the Jupyter Notebook environment.</a:t>
            </a:r>
            <a:endParaRPr lang="en-US" sz="1750" dirty="0"/>
          </a:p>
        </p:txBody>
      </p:sp>
      <p:sp>
        <p:nvSpPr>
          <p:cNvPr id="18" name="Text 13"/>
          <p:cNvSpPr/>
          <p:nvPr/>
        </p:nvSpPr>
        <p:spPr>
          <a:xfrm>
            <a:off x="527536" y="5115127"/>
            <a:ext cx="8582649" cy="1336155"/>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Visualizing Data in Jupyter Notebook</a:t>
            </a:r>
            <a:endParaRPr lang="en-US" sz="2187" dirty="0">
              <a:solidFill>
                <a:srgbClr val="3B94FF"/>
              </a:solidFill>
            </a:endParaRPr>
          </a:p>
        </p:txBody>
      </p:sp>
      <p:sp>
        <p:nvSpPr>
          <p:cNvPr id="19" name="Text 14"/>
          <p:cNvSpPr/>
          <p:nvPr/>
        </p:nvSpPr>
        <p:spPr>
          <a:xfrm>
            <a:off x="633047" y="5561883"/>
            <a:ext cx="9601199" cy="1930960"/>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Demonstrating the power of data visualization using Jupyter Notebook's interactive capabilities.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226363" y="580546"/>
            <a:ext cx="9616966" cy="1462785"/>
          </a:xfrm>
          <a:prstGeom prst="rect">
            <a:avLst/>
          </a:prstGeom>
          <a:noFill/>
          <a:ln/>
        </p:spPr>
        <p:txBody>
          <a:bodyPr wrap="none" rtlCol="0" anchor="t"/>
          <a:lstStyle/>
          <a:p>
            <a:pPr marL="0" indent="0">
              <a:lnSpc>
                <a:spcPts val="4484"/>
              </a:lnSpc>
              <a:buNone/>
            </a:pPr>
            <a:endParaRPr lang="en-US" sz="3200" b="1" dirty="0">
              <a:solidFill>
                <a:srgbClr val="60A9FF"/>
              </a:solidFill>
              <a:latin typeface="Barlow" pitchFamily="34" charset="0"/>
              <a:ea typeface="Barlow" pitchFamily="34" charset="-122"/>
              <a:cs typeface="Barlow" pitchFamily="34" charset="-120"/>
            </a:endParaRPr>
          </a:p>
          <a:p>
            <a:pPr marL="0" indent="0">
              <a:lnSpc>
                <a:spcPts val="4484"/>
              </a:lnSpc>
              <a:buNone/>
            </a:pPr>
            <a:r>
              <a:rPr lang="en-US" sz="3200" b="1" dirty="0">
                <a:solidFill>
                  <a:srgbClr val="3B94FF"/>
                </a:solidFill>
                <a:latin typeface="Barlow" pitchFamily="34" charset="0"/>
                <a:ea typeface="Barlow" pitchFamily="34" charset="-122"/>
                <a:cs typeface="Barlow" pitchFamily="34" charset="-120"/>
              </a:rPr>
              <a:t>Data Extraction with </a:t>
            </a:r>
            <a:r>
              <a:rPr lang="en-US" sz="3200" b="1" dirty="0" err="1">
                <a:solidFill>
                  <a:srgbClr val="3B94FF"/>
                </a:solidFill>
                <a:latin typeface="Barlow" pitchFamily="34" charset="0"/>
                <a:ea typeface="Barlow" pitchFamily="34" charset="-122"/>
                <a:cs typeface="Barlow" pitchFamily="34" charset="-120"/>
              </a:rPr>
              <a:t>Jupyter</a:t>
            </a:r>
            <a:r>
              <a:rPr lang="en-US" sz="3200" b="1" dirty="0">
                <a:solidFill>
                  <a:srgbClr val="3B94FF"/>
                </a:solidFill>
                <a:latin typeface="Barlow" pitchFamily="34" charset="0"/>
                <a:ea typeface="Barlow" pitchFamily="34" charset="-122"/>
                <a:cs typeface="Barlow" pitchFamily="34" charset="-120"/>
              </a:rPr>
              <a:t> Notebook</a:t>
            </a:r>
          </a:p>
          <a:p>
            <a:pPr marL="0" indent="0">
              <a:lnSpc>
                <a:spcPts val="4484"/>
              </a:lnSpc>
              <a:buNone/>
            </a:pPr>
            <a:endParaRPr lang="en-US" sz="2800" b="1" dirty="0">
              <a:solidFill>
                <a:srgbClr val="60A9FF"/>
              </a:solidFill>
              <a:latin typeface="Barlow" pitchFamily="34" charset="0"/>
            </a:endParaRPr>
          </a:p>
          <a:p>
            <a:pPr marL="0" indent="0">
              <a:lnSpc>
                <a:spcPts val="4484"/>
              </a:lnSpc>
              <a:buNone/>
            </a:pP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is widely used to extract data due to its</a:t>
            </a:r>
          </a:p>
          <a:p>
            <a:pPr marL="0" indent="0">
              <a:lnSpc>
                <a:spcPts val="4484"/>
              </a:lnSpc>
              <a:buNone/>
            </a:pPr>
            <a:r>
              <a:rPr lang="en-US" sz="2000" dirty="0">
                <a:latin typeface="Open Sans" pitchFamily="34" charset="0"/>
                <a:ea typeface="Open Sans" pitchFamily="34" charset="-122"/>
                <a:cs typeface="Open Sans" pitchFamily="34" charset="-120"/>
              </a:rPr>
              <a:t>high flexibility and user-friendly interface. For this project,</a:t>
            </a:r>
          </a:p>
          <a:p>
            <a:pPr marL="0" indent="0">
              <a:lnSpc>
                <a:spcPts val="4484"/>
              </a:lnSpc>
              <a:buNone/>
            </a:pPr>
            <a:r>
              <a:rPr lang="en-US" sz="2000" dirty="0">
                <a:latin typeface="Open Sans" pitchFamily="34" charset="0"/>
                <a:ea typeface="Open Sans" pitchFamily="34" charset="-122"/>
                <a:cs typeface="Open Sans" pitchFamily="34" charset="-120"/>
              </a:rPr>
              <a:t>we utilized </a:t>
            </a:r>
            <a:r>
              <a:rPr lang="en-US" sz="2000" dirty="0" err="1">
                <a:latin typeface="Open Sans" pitchFamily="34" charset="0"/>
                <a:ea typeface="Open Sans" pitchFamily="34" charset="-122"/>
                <a:cs typeface="Open Sans" pitchFamily="34" charset="-120"/>
              </a:rPr>
              <a:t>Jupyter</a:t>
            </a:r>
            <a:r>
              <a:rPr lang="en-US" sz="2000" dirty="0">
                <a:latin typeface="Open Sans" pitchFamily="34" charset="0"/>
                <a:ea typeface="Open Sans" pitchFamily="34" charset="-122"/>
                <a:cs typeface="Open Sans" pitchFamily="34" charset="-120"/>
              </a:rPr>
              <a:t> notebook to extract data from CSV files. </a:t>
            </a:r>
          </a:p>
          <a:p>
            <a:pPr marL="0" indent="0">
              <a:lnSpc>
                <a:spcPts val="4484"/>
              </a:lnSpc>
              <a:buNone/>
            </a:pPr>
            <a:r>
              <a:rPr lang="en-US" sz="2000" dirty="0">
                <a:latin typeface="Open Sans" pitchFamily="34" charset="0"/>
                <a:ea typeface="Open Sans" pitchFamily="34" charset="-122"/>
                <a:cs typeface="Open Sans" pitchFamily="34" charset="-120"/>
              </a:rPr>
              <a:t>Specifically, we extracted data from two files: </a:t>
            </a:r>
          </a:p>
          <a:p>
            <a:pPr marL="0" indent="0">
              <a:lnSpc>
                <a:spcPts val="4484"/>
              </a:lnSpc>
              <a:buNone/>
            </a:pPr>
            <a:r>
              <a:rPr lang="en-US" sz="2000" dirty="0">
                <a:latin typeface="Open Sans" pitchFamily="34" charset="0"/>
                <a:ea typeface="Open Sans" pitchFamily="34" charset="-122"/>
                <a:cs typeface="Open Sans" pitchFamily="34" charset="-120"/>
              </a:rPr>
              <a:t>20140711.csv and output_geo.csv. By leveraging Anacondas, </a:t>
            </a:r>
          </a:p>
          <a:p>
            <a:pPr marL="0" indent="0">
              <a:lnSpc>
                <a:spcPts val="4484"/>
              </a:lnSpc>
              <a:buNone/>
            </a:pPr>
            <a:r>
              <a:rPr lang="en-US" sz="2000" dirty="0">
                <a:latin typeface="Open Sans" pitchFamily="34" charset="0"/>
                <a:ea typeface="Open Sans" pitchFamily="34" charset="-122"/>
                <a:cs typeface="Open Sans" pitchFamily="34" charset="-120"/>
              </a:rPr>
              <a:t>a popular distribution of Python, we were able to efficiently </a:t>
            </a:r>
          </a:p>
          <a:p>
            <a:pPr marL="0" indent="0">
              <a:lnSpc>
                <a:spcPts val="4484"/>
              </a:lnSpc>
              <a:buNone/>
            </a:pPr>
            <a:r>
              <a:rPr lang="en-US" sz="2000" dirty="0">
                <a:latin typeface="Open Sans" pitchFamily="34" charset="0"/>
                <a:ea typeface="Open Sans" pitchFamily="34" charset="-122"/>
                <a:cs typeface="Open Sans" pitchFamily="34" charset="-120"/>
              </a:rPr>
              <a:t>extract and manipulate the data</a:t>
            </a:r>
            <a:endParaRPr lang="en-US" sz="2000" dirty="0"/>
          </a:p>
        </p:txBody>
      </p:sp>
      <p:sp>
        <p:nvSpPr>
          <p:cNvPr id="12" name="Text 7"/>
          <p:cNvSpPr/>
          <p:nvPr/>
        </p:nvSpPr>
        <p:spPr>
          <a:xfrm>
            <a:off x="2942034"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4" name="Text 9"/>
          <p:cNvSpPr/>
          <p:nvPr/>
        </p:nvSpPr>
        <p:spPr>
          <a:xfrm>
            <a:off x="6039683"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6" name="Text 11"/>
          <p:cNvSpPr/>
          <p:nvPr/>
        </p:nvSpPr>
        <p:spPr>
          <a:xfrm>
            <a:off x="9137333" y="3564255"/>
            <a:ext cx="1822133" cy="284678"/>
          </a:xfrm>
          <a:prstGeom prst="rect">
            <a:avLst/>
          </a:prstGeom>
          <a:noFill/>
          <a:ln/>
        </p:spPr>
        <p:txBody>
          <a:bodyPr wrap="none" rtlCol="0" anchor="t"/>
          <a:lstStyle/>
          <a:p>
            <a:pPr marL="0" indent="0">
              <a:lnSpc>
                <a:spcPts val="2242"/>
              </a:lnSpc>
              <a:buNone/>
            </a:pPr>
            <a:endParaRPr lang="en-US" sz="1793" dirty="0"/>
          </a:p>
        </p:txBody>
      </p:sp>
      <p:sp>
        <p:nvSpPr>
          <p:cNvPr id="17" name="Text 12"/>
          <p:cNvSpPr/>
          <p:nvPr/>
        </p:nvSpPr>
        <p:spPr>
          <a:xfrm>
            <a:off x="2759869" y="4304348"/>
            <a:ext cx="3644265" cy="569357"/>
          </a:xfrm>
          <a:prstGeom prst="rect">
            <a:avLst/>
          </a:prstGeom>
          <a:noFill/>
          <a:ln/>
        </p:spPr>
        <p:txBody>
          <a:bodyPr wrap="none" rtlCol="0" anchor="t"/>
          <a:lstStyle/>
          <a:p>
            <a:pPr marL="0" indent="0">
              <a:lnSpc>
                <a:spcPts val="4484"/>
              </a:lnSpc>
              <a:buNone/>
            </a:pPr>
            <a:endParaRPr lang="en-US" sz="3587" dirty="0"/>
          </a:p>
        </p:txBody>
      </p:sp>
      <p:sp>
        <p:nvSpPr>
          <p:cNvPr id="25" name="Text 17"/>
          <p:cNvSpPr/>
          <p:nvPr/>
        </p:nvSpPr>
        <p:spPr>
          <a:xfrm>
            <a:off x="2942034" y="7261503"/>
            <a:ext cx="1822133" cy="284678"/>
          </a:xfrm>
          <a:prstGeom prst="rect">
            <a:avLst/>
          </a:prstGeom>
          <a:noFill/>
          <a:ln/>
        </p:spPr>
        <p:txBody>
          <a:bodyPr wrap="none" rtlCol="0" anchor="t"/>
          <a:lstStyle/>
          <a:p>
            <a:pPr marL="0" indent="0">
              <a:lnSpc>
                <a:spcPts val="2242"/>
              </a:lnSpc>
              <a:buNone/>
            </a:pPr>
            <a:endParaRPr lang="en-US" sz="1793" dirty="0"/>
          </a:p>
        </p:txBody>
      </p:sp>
      <p:sp>
        <p:nvSpPr>
          <p:cNvPr id="27" name="Text 19"/>
          <p:cNvSpPr/>
          <p:nvPr/>
        </p:nvSpPr>
        <p:spPr>
          <a:xfrm>
            <a:off x="6039683" y="7261503"/>
            <a:ext cx="1822133" cy="284678"/>
          </a:xfrm>
          <a:prstGeom prst="rect">
            <a:avLst/>
          </a:prstGeom>
          <a:noFill/>
          <a:ln/>
        </p:spPr>
        <p:txBody>
          <a:bodyPr wrap="none" rtlCol="0" anchor="t"/>
          <a:lstStyle/>
          <a:p>
            <a:pPr marL="0" indent="0">
              <a:lnSpc>
                <a:spcPts val="2242"/>
              </a:lnSpc>
              <a:buNone/>
            </a:pPr>
            <a:endParaRPr lang="en-US" sz="1793" dirty="0"/>
          </a:p>
        </p:txBody>
      </p:sp>
      <p:sp>
        <p:nvSpPr>
          <p:cNvPr id="29" name="Text 21"/>
          <p:cNvSpPr/>
          <p:nvPr/>
        </p:nvSpPr>
        <p:spPr>
          <a:xfrm>
            <a:off x="9137333" y="7261503"/>
            <a:ext cx="1822133" cy="284678"/>
          </a:xfrm>
          <a:prstGeom prst="rect">
            <a:avLst/>
          </a:prstGeom>
          <a:noFill/>
          <a:ln/>
        </p:spPr>
        <p:txBody>
          <a:bodyPr wrap="none" rtlCol="0" anchor="t"/>
          <a:lstStyle/>
          <a:p>
            <a:pPr marL="0" indent="0">
              <a:lnSpc>
                <a:spcPts val="2242"/>
              </a:lnSpc>
              <a:buNone/>
            </a:pPr>
            <a:endParaRPr lang="en-US" sz="1793" dirty="0"/>
          </a:p>
        </p:txBody>
      </p:sp>
      <p:pic>
        <p:nvPicPr>
          <p:cNvPr id="34" name="Picture 33">
            <a:extLst>
              <a:ext uri="{FF2B5EF4-FFF2-40B4-BE49-F238E27FC236}">
                <a16:creationId xmlns:a16="http://schemas.microsoft.com/office/drawing/2014/main" id="{360324F3-0DA6-6718-D0F3-7D31A227DF64}"/>
              </a:ext>
            </a:extLst>
          </p:cNvPr>
          <p:cNvPicPr>
            <a:picLocks noChangeAspect="1"/>
          </p:cNvPicPr>
          <p:nvPr/>
        </p:nvPicPr>
        <p:blipFill>
          <a:blip r:embed="rId3"/>
          <a:stretch>
            <a:fillRect/>
          </a:stretch>
        </p:blipFill>
        <p:spPr>
          <a:xfrm>
            <a:off x="7551683" y="252248"/>
            <a:ext cx="7002054" cy="7756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4" name="Text 2"/>
          <p:cNvSpPr/>
          <p:nvPr/>
        </p:nvSpPr>
        <p:spPr>
          <a:xfrm>
            <a:off x="1072055" y="1138715"/>
            <a:ext cx="11950262" cy="1221224"/>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Continuous Model Monitoring and Retraining</a:t>
            </a:r>
            <a:endParaRPr lang="en-US" sz="4374" dirty="0">
              <a:solidFill>
                <a:srgbClr val="3B94FF"/>
              </a:solidFill>
            </a:endParaRPr>
          </a:p>
        </p:txBody>
      </p:sp>
      <p:sp>
        <p:nvSpPr>
          <p:cNvPr id="6" name="Text 4"/>
          <p:cNvSpPr/>
          <p:nvPr/>
        </p:nvSpPr>
        <p:spPr>
          <a:xfrm>
            <a:off x="1229711" y="2937511"/>
            <a:ext cx="3863546" cy="916544"/>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Building a Robust Data Pipeline</a:t>
            </a:r>
            <a:endParaRPr lang="en-US" sz="2187" dirty="0">
              <a:solidFill>
                <a:srgbClr val="3B94FF"/>
              </a:solidFill>
            </a:endParaRPr>
          </a:p>
        </p:txBody>
      </p:sp>
      <p:sp>
        <p:nvSpPr>
          <p:cNvPr id="7" name="Text 5"/>
          <p:cNvSpPr/>
          <p:nvPr/>
        </p:nvSpPr>
        <p:spPr>
          <a:xfrm>
            <a:off x="1229711" y="4076224"/>
            <a:ext cx="3863545" cy="1777008"/>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Data pipelines should be designed so that they can quickly adapt to changes in data sources and model updates.</a:t>
            </a:r>
            <a:endParaRPr lang="en-US" sz="1750" dirty="0"/>
          </a:p>
        </p:txBody>
      </p:sp>
      <p:sp>
        <p:nvSpPr>
          <p:cNvPr id="9" name="Text 7"/>
          <p:cNvSpPr/>
          <p:nvPr/>
        </p:nvSpPr>
        <p:spPr>
          <a:xfrm>
            <a:off x="5093258" y="2937511"/>
            <a:ext cx="3777376" cy="916543"/>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Continuous Model Monitoring</a:t>
            </a:r>
            <a:endParaRPr lang="en-US" sz="2187" dirty="0">
              <a:solidFill>
                <a:srgbClr val="3B94FF"/>
              </a:solidFill>
            </a:endParaRPr>
          </a:p>
        </p:txBody>
      </p:sp>
      <p:sp>
        <p:nvSpPr>
          <p:cNvPr id="10" name="Text 8"/>
          <p:cNvSpPr/>
          <p:nvPr/>
        </p:nvSpPr>
        <p:spPr>
          <a:xfrm>
            <a:off x="5093256" y="4076224"/>
            <a:ext cx="3777377" cy="2132410"/>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Models should be monitored   regularly to ensure that they continue to perform well and produce accurate predictions</a:t>
            </a:r>
            <a:r>
              <a:rPr lang="en-US" sz="1750" dirty="0">
                <a:solidFill>
                  <a:srgbClr val="EEEFF5"/>
                </a:solidFill>
                <a:latin typeface="Montserrat" pitchFamily="34" charset="0"/>
                <a:ea typeface="Montserrat" pitchFamily="34" charset="-122"/>
                <a:cs typeface="Montserrat" pitchFamily="34" charset="-120"/>
              </a:rPr>
              <a:t>.</a:t>
            </a:r>
            <a:endParaRPr lang="en-US" sz="1750" dirty="0"/>
          </a:p>
        </p:txBody>
      </p:sp>
      <p:sp>
        <p:nvSpPr>
          <p:cNvPr id="12" name="Text 10"/>
          <p:cNvSpPr/>
          <p:nvPr/>
        </p:nvSpPr>
        <p:spPr>
          <a:xfrm>
            <a:off x="9314974" y="2937511"/>
            <a:ext cx="3333035" cy="916543"/>
          </a:xfrm>
          <a:prstGeom prst="rect">
            <a:avLst/>
          </a:prstGeom>
          <a:noFill/>
          <a:ln/>
        </p:spPr>
        <p:txBody>
          <a:bodyPr wrap="square" rtlCol="0" anchor="t"/>
          <a:lstStyle/>
          <a:p>
            <a:pPr marL="0" indent="0">
              <a:lnSpc>
                <a:spcPts val="2734"/>
              </a:lnSpc>
              <a:buNone/>
            </a:pPr>
            <a:r>
              <a:rPr lang="en-US" sz="2187" b="1" dirty="0">
                <a:solidFill>
                  <a:srgbClr val="3B94FF"/>
                </a:solidFill>
                <a:latin typeface="Barlow" pitchFamily="34" charset="0"/>
                <a:ea typeface="Barlow" pitchFamily="34" charset="-122"/>
                <a:cs typeface="Barlow" pitchFamily="34" charset="-120"/>
              </a:rPr>
              <a:t>Continuous Model Retraining</a:t>
            </a:r>
            <a:endParaRPr lang="en-US" sz="2187" dirty="0">
              <a:solidFill>
                <a:srgbClr val="3B94FF"/>
              </a:solidFill>
            </a:endParaRPr>
          </a:p>
        </p:txBody>
      </p:sp>
      <p:sp>
        <p:nvSpPr>
          <p:cNvPr id="13" name="Text 11"/>
          <p:cNvSpPr/>
          <p:nvPr/>
        </p:nvSpPr>
        <p:spPr>
          <a:xfrm>
            <a:off x="9314974" y="4076224"/>
            <a:ext cx="3333035" cy="2132409"/>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Models should be retrained with updated data and adjusted algorithms to ensure that they remain effective at predicting customer churn.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2">
              <a:lumMod val="60000"/>
              <a:lumOff val="40000"/>
            </a:schemeClr>
          </a:solidFill>
          <a:ln/>
        </p:spPr>
        <p:txBody>
          <a:bodyPr/>
          <a:lstStyle/>
          <a:p>
            <a:endParaRPr lang="en-IN"/>
          </a:p>
        </p:txBody>
      </p:sp>
      <p:sp>
        <p:nvSpPr>
          <p:cNvPr id="6" name="Text 3"/>
          <p:cNvSpPr/>
          <p:nvPr/>
        </p:nvSpPr>
        <p:spPr>
          <a:xfrm>
            <a:off x="1760220" y="1929408"/>
            <a:ext cx="9874732" cy="694373"/>
          </a:xfrm>
          <a:prstGeom prst="rect">
            <a:avLst/>
          </a:prstGeom>
          <a:noFill/>
          <a:ln/>
        </p:spPr>
        <p:txBody>
          <a:bodyPr wrap="none" rtlCol="0" anchor="t"/>
          <a:lstStyle/>
          <a:p>
            <a:pPr marL="0" indent="0">
              <a:lnSpc>
                <a:spcPts val="5468"/>
              </a:lnSpc>
              <a:buNone/>
            </a:pPr>
            <a:r>
              <a:rPr lang="en-US" sz="4374" b="1" dirty="0">
                <a:solidFill>
                  <a:srgbClr val="3B94FF"/>
                </a:solidFill>
                <a:latin typeface="Barlow" pitchFamily="34" charset="0"/>
                <a:ea typeface="Barlow" pitchFamily="34" charset="-122"/>
                <a:cs typeface="Barlow" pitchFamily="34" charset="-120"/>
              </a:rPr>
              <a:t>Using Machine Learning Algorithms</a:t>
            </a:r>
            <a:endParaRPr lang="en-US" sz="4374" dirty="0">
              <a:solidFill>
                <a:srgbClr val="3B94FF"/>
              </a:solidFill>
            </a:endParaRPr>
          </a:p>
        </p:txBody>
      </p:sp>
      <p:sp>
        <p:nvSpPr>
          <p:cNvPr id="7" name="Text 4"/>
          <p:cNvSpPr/>
          <p:nvPr/>
        </p:nvSpPr>
        <p:spPr>
          <a:xfrm>
            <a:off x="1760220" y="2957036"/>
            <a:ext cx="11109960"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KNN, CNN, and Gradient Descent are some of the most popular machine learning algorithms used for data analysis. In this section, we will discuss how these algorithms are useful to transportation efficiency data's analysis and their results.</a:t>
            </a:r>
            <a:endParaRPr lang="en-US" sz="1750" dirty="0"/>
          </a:p>
        </p:txBody>
      </p:sp>
      <p:sp>
        <p:nvSpPr>
          <p:cNvPr id="8" name="Text 5"/>
          <p:cNvSpPr/>
          <p:nvPr/>
        </p:nvSpPr>
        <p:spPr>
          <a:xfrm>
            <a:off x="1760220" y="4273153"/>
            <a:ext cx="11109960" cy="1066205"/>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KNN can help in real-time traffic management and route optimization, CNN can provide automated insights from visual data for better traffic monitoring, and Gradient Descent plays a crucial role in training predictive models for various transportation-related applications.</a:t>
            </a:r>
            <a:endParaRPr lang="en-US" sz="1750" dirty="0"/>
          </a:p>
        </p:txBody>
      </p:sp>
      <p:sp>
        <p:nvSpPr>
          <p:cNvPr id="9" name="Text 6"/>
          <p:cNvSpPr/>
          <p:nvPr/>
        </p:nvSpPr>
        <p:spPr>
          <a:xfrm>
            <a:off x="1760220" y="5589270"/>
            <a:ext cx="11109960" cy="710803"/>
          </a:xfrm>
          <a:prstGeom prst="rect">
            <a:avLst/>
          </a:prstGeom>
          <a:noFill/>
          <a:ln/>
        </p:spPr>
        <p:txBody>
          <a:bodyPr wrap="square" rtlCol="0" anchor="t"/>
          <a:lstStyle/>
          <a:p>
            <a:pPr marL="0" indent="0">
              <a:lnSpc>
                <a:spcPts val="2799"/>
              </a:lnSpc>
              <a:buNone/>
            </a:pPr>
            <a:r>
              <a:rPr lang="en-US" sz="1750" dirty="0">
                <a:latin typeface="Montserrat" pitchFamily="34" charset="0"/>
                <a:ea typeface="Montserrat" pitchFamily="34" charset="-122"/>
                <a:cs typeface="Montserrat" pitchFamily="34" charset="-120"/>
              </a:rPr>
              <a:t>The results of these algorithms can lead to more efficient transportation systems, reduced congestion, lower costs, and improved overall transportation experiences.</a:t>
            </a:r>
            <a:endParaRPr lang="en-US" sz="1750"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DataAnalytics_Phase2.</Template>
  <TotalTime>0</TotalTime>
  <Words>1154</Words>
  <Application>Microsoft Office PowerPoint</Application>
  <PresentationFormat>Custom</PresentationFormat>
  <Paragraphs>126</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Barlow</vt:lpstr>
      <vt:lpstr>Calibri</vt:lpstr>
      <vt:lpstr>Crimson Pro</vt:lpstr>
      <vt:lpstr>Google Sans</vt:lpstr>
      <vt:lpstr>Montserrat</vt:lpstr>
      <vt:lpstr>Open Sans</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PptxGenJS Presentation</dc:subject>
  <dc:creator>ELCOT</dc:creator>
  <cp:lastModifiedBy>Nokitha V M</cp:lastModifiedBy>
  <cp:revision>1</cp:revision>
  <dcterms:created xsi:type="dcterms:W3CDTF">2023-10-11T16:07:03Z</dcterms:created>
  <dcterms:modified xsi:type="dcterms:W3CDTF">2023-10-11T18:33:17Z</dcterms:modified>
</cp:coreProperties>
</file>