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61" r:id="rId9"/>
    <p:sldId id="257" r:id="rId10"/>
    <p:sldId id="258" r:id="rId11"/>
    <p:sldId id="259" r:id="rId12"/>
    <p:sldId id="265" r:id="rId13"/>
    <p:sldId id="263" r:id="rId14"/>
    <p:sldId id="262" r:id="rId15"/>
    <p:sldId id="260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E0D93-6E4A-C3A7-4DB9-0F5C074F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71E30E-9CED-3707-AEA7-26E7E12C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2251D-59AE-275C-C255-DEDAE5D4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C5DA4-9173-97D4-FFEC-D6C44892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4C015D-A9FD-39BD-FC92-B3991E45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24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1D72D-3047-F05D-7480-E83AFE4E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4E99E4-4874-5600-4CDC-84B51ACE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D1759-8211-14D0-3F7E-B8C1E478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C1CFAD-5D90-EA33-C3FE-A2816CD2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BBEF73-C1CC-9400-1343-C2F2A7B8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48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014683-6182-17C6-1B3D-17671EF95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722E64-6564-D2CF-F49F-99C7CDAB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0CA65-719A-380A-8C27-35339C07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0C219-1014-C9CB-1232-94C5DBF7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FC190-D8DB-E7B3-45CA-8AAE19A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73B77-DD26-8B21-FB79-ABF43E1D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CD177-9336-9170-BF7E-5BD0FC56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68BF9-84B0-D2F0-1F26-D655B071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91F32-DE05-7660-1E89-37856113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9D22A-ECFC-7873-BF88-B556CAC0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916FB-4196-C1B4-C5E8-579C9176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5422F0-D72E-A411-55B8-9AFCBB46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1DBFD-483F-74B1-F51A-F42B4AC9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A729A-63D5-404D-B900-ACCFE307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C02DE-6260-38A3-61A2-DFD92734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8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57685-EE0A-4B65-C36E-E0FD312C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CDCDB-2838-8E7C-D7B1-8519E6DA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5DB4DF-AA30-1F65-7199-A630E36F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0F1834-6F01-49AF-44BC-96BA7E90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5164F5-D39A-5B4A-7467-2F5AA5E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71F869-F7CB-C59A-DB20-AA769E46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69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77AB7-92A0-B87E-1010-5F399541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211894-EF53-B554-F0C6-E8E43563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C1FE7E-0460-04E2-0135-E9DE29E44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857969-73FA-1DD7-59D7-E19B6BDFD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356BEA-F2EA-873A-4D52-6201AA375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F57836-F9C0-52C1-F48D-41F35A0F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3C697F-30D1-9437-05D6-625B5465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58AD24-9E73-0AE3-AAD9-1606BA61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66544-8A43-E6E3-8E5B-9E72CD3E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CD87AB-FFD2-49E7-3DFA-DA501CD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4D78C2-03AC-6247-2E74-B336FF67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23CE4-739E-0930-B131-6688E84A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9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630F6A-2101-139B-C5AF-FA7F696B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87A0BB-DE8F-8682-FF65-99A83D96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6315FA-C3B7-7768-954B-D2A4CCB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9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29437-B37E-B9B5-5FE9-D6F80EE8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C7EDB5-1032-83BA-DE69-B04C2B64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ABAE96-3DBA-32BC-B5D9-4662F3AC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4A3E56-246D-2ED1-59F7-906A5CBC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1B06BB-76D6-625E-7CF4-295353B4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A1EACA-7FA1-5FEC-4709-EBC0280B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7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585BB-3529-95C9-9F16-077F4F0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2045B-4A1F-09BB-467F-02C0F8083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196E9E-DE58-0F19-895E-6A574AE55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636D33-E126-7DB8-53B1-7BB0FA23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7D7E93-EAFF-F15C-4B3E-B0969915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ECC1C-4858-B260-6480-ACA27784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2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79985-9A65-0119-A44D-8718181B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64CD64-FFD6-400E-F270-BB685AC6C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062E54-1D25-ED8A-FFC5-07353C1F2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43BC-0C5E-40B0-A7F8-BF3C45F6B1D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45EDD-542B-3817-DAF1-518863710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7EC3C1-AD50-7B6B-2A2F-C45C48439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52AA-4A8A-44D0-820D-01130ABED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6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AE11D-B14D-9DED-B68A-C68027D42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РГР по математическому анализу на тему </a:t>
            </a:r>
            <a:br>
              <a:rPr lang="ru-RU" dirty="0"/>
            </a:br>
            <a:r>
              <a:rPr lang="ru-RU" dirty="0"/>
              <a:t>«подстановка Эйлера»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9322A4-1026-132A-173D-F17AD47B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u="sng" dirty="0"/>
              <a:t>Подготовили студенты: </a:t>
            </a:r>
          </a:p>
          <a:p>
            <a:pPr algn="r"/>
            <a:r>
              <a:rPr lang="ru-RU" dirty="0"/>
              <a:t>Коломиец Никита </a:t>
            </a:r>
            <a:r>
              <a:rPr lang="ru-RU" dirty="0" err="1"/>
              <a:t>Р3108</a:t>
            </a:r>
            <a:endParaRPr lang="ru-RU" dirty="0"/>
          </a:p>
          <a:p>
            <a:pPr algn="r"/>
            <a:r>
              <a:rPr lang="ru-RU" dirty="0"/>
              <a:t>Вальц Мартин </a:t>
            </a:r>
            <a:r>
              <a:rPr lang="ru-RU" dirty="0" err="1"/>
              <a:t>Р3110</a:t>
            </a:r>
            <a:endParaRPr lang="ru-RU" dirty="0"/>
          </a:p>
          <a:p>
            <a:pPr algn="r"/>
            <a:r>
              <a:rPr lang="ru-RU" dirty="0"/>
              <a:t>Конкин Вадим </a:t>
            </a:r>
            <a:r>
              <a:rPr lang="ru-RU" dirty="0" err="1"/>
              <a:t>Р3110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0071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чек&#10;&#10;Автоматически созданное описание">
            <a:extLst>
              <a:ext uri="{FF2B5EF4-FFF2-40B4-BE49-F238E27FC236}">
                <a16:creationId xmlns:a16="http://schemas.microsoft.com/office/drawing/2014/main" id="{4BC3502D-1AFF-3E23-93CC-A6411B641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4" y="-1"/>
            <a:ext cx="5143500" cy="68580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в помещении, чек&#10;&#10;Автоматически созданное описание">
            <a:extLst>
              <a:ext uri="{FF2B5EF4-FFF2-40B4-BE49-F238E27FC236}">
                <a16:creationId xmlns:a16="http://schemas.microsoft.com/office/drawing/2014/main" id="{086C5181-871A-DFEF-1670-2CF82D830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06" y="-1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4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49938-4B72-6FCB-6DC8-1CBF9FFB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0" y="250713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Вальц Мартин, пример №2</a:t>
            </a:r>
          </a:p>
        </p:txBody>
      </p:sp>
    </p:spTree>
    <p:extLst>
      <p:ext uri="{BB962C8B-B14F-4D97-AF65-F5344CB8AC3E}">
        <p14:creationId xmlns:p14="http://schemas.microsoft.com/office/powerpoint/2010/main" val="1828859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10F9A199-5874-4440-D2FC-DE2CF6C57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5" y="0"/>
            <a:ext cx="4875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3EFD9-6AC7-558A-D834-F0D73B7F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5600" y="-1325563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Коломиец Никита, пример №3</a:t>
            </a:r>
          </a:p>
        </p:txBody>
      </p:sp>
    </p:spTree>
    <p:extLst>
      <p:ext uri="{BB962C8B-B14F-4D97-AF65-F5344CB8AC3E}">
        <p14:creationId xmlns:p14="http://schemas.microsoft.com/office/powerpoint/2010/main" val="99060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B30A7-1381-1823-687A-98DF2A78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A172E5-3AB4-AB19-AD2F-008BEEE8D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50" y="0"/>
            <a:ext cx="724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0" tmFilter="0, 0; 0.125,0.2665; 0.25,0.4; 0.375,0.465; 0.5,0.5;  0.625,0.535; 0.75,0.6; 0.875,0.7335; 1,1">
                                          <p:stCondLst>
                                            <p:cond delay="33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0" tmFilter="0, 0; 0.125,0.2665; 0.25,0.4; 0.375,0.465; 0.5,0.5;  0.625,0.535; 0.75,0.6; 0.875,0.7335; 1,1">
                                          <p:stCondLst>
                                            <p:cond delay="6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0" tmFilter="0, 0; 0.125,0.2665; 0.25,0.4; 0.375,0.465; 0.5,0.5;  0.625,0.535; 0.75,0.6; 0.875,0.7335; 1,1">
                                          <p:stCondLst>
                                            <p:cond delay="828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0">
                                          <p:stCondLst>
                                            <p:cond delay="3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0" decel="50000">
                                          <p:stCondLst>
                                            <p:cond delay="338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0">
                                          <p:stCondLst>
                                            <p:cond delay="656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0" decel="50000">
                                          <p:stCondLst>
                                            <p:cond delay="669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0">
                                          <p:stCondLst>
                                            <p:cond delay="82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0" decel="50000">
                                          <p:stCondLst>
                                            <p:cond delay="834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0">
                                          <p:stCondLst>
                                            <p:cond delay="904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0" decel="50000">
                                          <p:stCondLst>
                                            <p:cond delay="91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0" tmFilter="0, 0; 0.125,0.2665; 0.25,0.4; 0.375,0.465; 0.5,0.5;  0.625,0.535; 0.75,0.6; 0.875,0.7335; 1,1">
                                          <p:stCondLst>
                                            <p:cond delay="3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0" tmFilter="0, 0; 0.125,0.2665; 0.25,0.4; 0.375,0.465; 0.5,0.5;  0.625,0.535; 0.75,0.6; 0.875,0.7335; 1,1">
                                          <p:stCondLst>
                                            <p:cond delay="6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0" tmFilter="0, 0; 0.125,0.2665; 0.25,0.4; 0.375,0.465; 0.5,0.5;  0.625,0.535; 0.75,0.6; 0.875,0.7335; 1,1">
                                          <p:stCondLst>
                                            <p:cond delay="8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0">
                                          <p:stCondLst>
                                            <p:cond delay="3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0" decel="50000">
                                          <p:stCondLst>
                                            <p:cond delay="33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0">
                                          <p:stCondLst>
                                            <p:cond delay="65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0" decel="50000">
                                          <p:stCondLst>
                                            <p:cond delay="6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0">
                                          <p:stCondLst>
                                            <p:cond delay="82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0" decel="50000">
                                          <p:stCondLst>
                                            <p:cond delay="83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0">
                                          <p:stCondLst>
                                            <p:cond delay="90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0" decel="50000">
                                          <p:stCondLst>
                                            <p:cond delay="9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C55070-EACB-5BBD-0039-FE705DD9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33" y="1366549"/>
            <a:ext cx="826885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8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DEB88-A4CA-ECA3-B4A5-E69A6316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556571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897F2-BCF7-5ABA-ED45-1826C6EE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Теория по подстановкам Эйлера</a:t>
            </a:r>
          </a:p>
        </p:txBody>
      </p:sp>
    </p:spTree>
    <p:extLst>
      <p:ext uri="{BB962C8B-B14F-4D97-AF65-F5344CB8AC3E}">
        <p14:creationId xmlns:p14="http://schemas.microsoft.com/office/powerpoint/2010/main" val="41896092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73ACA9-F3E8-B522-14D2-BE19CAC79146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Да кто такие ваши подстановки Эйлера?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C401082-4B95-ADED-4118-69703B2A40E5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Рассмотрим интегралы, подынтегральное выражение которых является рациональной функцией от переменной интегрирования и квадратного корня из квадратного многочлена.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5AA4DBFC-6DA8-7C0A-6783-BCFE9E20F917}"/>
                  </a:ext>
                </a:extLst>
              </p:cNvPr>
              <p:cNvSpPr txBox="1"/>
              <p:nvPr/>
            </p:nvSpPr>
            <p:spPr>
              <a:xfrm>
                <a:off x="5638800" y="3131250"/>
                <a:ext cx="256666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5AA4DBFC-6DA8-7C0A-6783-BCFE9E20F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131250"/>
                <a:ext cx="2566664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6796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564DE47-4C58-B080-EB81-BDFDD859B4A4}"/>
              </a:ext>
            </a:extLst>
          </p:cNvPr>
          <p:cNvSpPr>
            <a:spLocks noGrp="1"/>
          </p:cNvSpPr>
          <p:nvPr/>
        </p:nvSpPr>
        <p:spPr>
          <a:xfrm>
            <a:off x="442002" y="-333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0D6EE77A-43E5-9C08-EBE2-B90CB1F8263E}"/>
              </a:ext>
            </a:extLst>
          </p:cNvPr>
          <p:cNvSpPr>
            <a:spLocks noGrp="1"/>
          </p:cNvSpPr>
          <p:nvPr/>
        </p:nvSpPr>
        <p:spPr>
          <a:xfrm>
            <a:off x="198490" y="1247892"/>
            <a:ext cx="11186459" cy="5943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Такие интегралы могут быть сведены к интегралам от рациональных функций одной из трех подстановок Эйлера: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E0B39659-0366-8E39-C014-62A535F002B5}"/>
                  </a:ext>
                </a:extLst>
              </p:cNvPr>
              <p:cNvSpPr txBox="1"/>
              <p:nvPr/>
            </p:nvSpPr>
            <p:spPr>
              <a:xfrm>
                <a:off x="245166" y="2848318"/>
                <a:ext cx="11748344" cy="2322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 при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&gt;0;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 при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&gt;0;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где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любой корень уравнения </m:t>
                      </m:r>
                    </m:oMath>
                  </m:oMathPara>
                </a14:m>
                <a:endParaRPr lang="ru-RU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 Если это уравнение имеет действительные крни.</m:t>
                      </m:r>
                    </m:oMath>
                  </m:oMathPara>
                </a14:m>
                <a:br>
                  <a:rPr lang="ru-RU" sz="3200" dirty="0"/>
                </a:br>
                <a:endParaRPr lang="ru-RU" sz="3200" dirty="0"/>
              </a:p>
            </p:txBody>
          </p:sp>
        </mc:Choice>
        <mc:Fallback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E0B39659-0366-8E39-C014-62A535F00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6" y="2848318"/>
                <a:ext cx="11748344" cy="2322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6249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82E0AA1-0901-3FE6-2C34-D46721878B34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Еще подстановки: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CCBDE16B-4B11-EB53-C813-D2E0354DFB7C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983581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при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&gt;0;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</m:ra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при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&gt;0;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где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любой корень уравнения 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Если это уравнение имеет действительные к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рни.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CCBDE16B-4B11-EB53-C813-D2E0354DF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3581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6853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527822-5940-136F-3B9C-BA3DC0C70F81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Ну и как выбрать подходящую?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63678568-0911-D5E8-EADD-70EEDAF88DCF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983581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Как видно, для вычисления интеграла, можно применять не одну подстановку Эйлера. Все они приводят к интегралу от рациональной функции. Выбор в пользу той или иной подстановки следует делать, чтобы упростить вычисления.</a:t>
                </a:r>
              </a:p>
              <a:p>
                <a:r>
                  <a:rPr lang="ru-RU" dirty="0"/>
                  <a:t>Так, если подынтегральное выражение содержит комбинацию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следует выбрать подстановку Эйлера: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Поскольку в этом случае сразу получается более простое выражение: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63678568-0911-D5E8-EADD-70EEDAF88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3581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3081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656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4675F88-72F5-8600-AE24-0A557BB3FE8C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Еще один случай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5A41E303-1EA0-9343-8BE2-A9E1FBF74549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983581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А если подынтегральное выражение содержит комбинацию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следует выбрать подстановку: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Поскольку в этом случае:</a:t>
                </a:r>
                <a:br>
                  <a:rPr lang="ru-RU" dirty="0"/>
                </a:b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5A41E303-1EA0-9343-8BE2-A9E1FBF74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3581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919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8AFD3-E124-CFD2-9419-5D5BC037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Конкин Вадим, пример №1</a:t>
            </a:r>
          </a:p>
        </p:txBody>
      </p:sp>
    </p:spTree>
    <p:extLst>
      <p:ext uri="{BB962C8B-B14F-4D97-AF65-F5344CB8AC3E}">
        <p14:creationId xmlns:p14="http://schemas.microsoft.com/office/powerpoint/2010/main" val="466835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56922E-796B-7C63-15EA-9EFBDDBD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8" y="0"/>
            <a:ext cx="51435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EA5500-534D-2984-3183-CA4BD0B34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00" y="-62883"/>
            <a:ext cx="5190662" cy="69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29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318</Words>
  <Application>Microsoft Office PowerPoint</Application>
  <PresentationFormat>Широкоэкранный</PresentationFormat>
  <Paragraphs>31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РГР по математическому анализу на тему  «подстановка Эйлера»</vt:lpstr>
      <vt:lpstr>Теория по подстановкам Эйлера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Конкин Вадим, пример №1</vt:lpstr>
      <vt:lpstr>Презентация PowerPoint</vt:lpstr>
      <vt:lpstr>Презентация PowerPoint</vt:lpstr>
      <vt:lpstr>Вальц Мартин, пример №2</vt:lpstr>
      <vt:lpstr>Презентация PowerPoint</vt:lpstr>
      <vt:lpstr>Коломиец Никита, пример №3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РГР по математическому анализу на тему  «подстановка Эйлера»</dc:title>
  <dc:creator>Никита Коломиец</dc:creator>
  <cp:lastModifiedBy>Никита Коломиец</cp:lastModifiedBy>
  <cp:revision>2</cp:revision>
  <dcterms:created xsi:type="dcterms:W3CDTF">2023-04-16T18:06:37Z</dcterms:created>
  <dcterms:modified xsi:type="dcterms:W3CDTF">2023-04-18T05:32:39Z</dcterms:modified>
</cp:coreProperties>
</file>