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3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3" autoAdjust="0"/>
    <p:restoredTop sz="91113" autoAdjust="0"/>
  </p:normalViewPr>
  <p:slideViewPr>
    <p:cSldViewPr snapToGrid="0">
      <p:cViewPr>
        <p:scale>
          <a:sx n="100" d="100"/>
          <a:sy n="100" d="100"/>
        </p:scale>
        <p:origin x="127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248BB-B260-4D54-99A1-6B755D466F4B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B93C6-8BA5-408F-8DC6-3416D0DD88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386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Hi, ich bin Viktor Reichert,</a:t>
            </a:r>
          </a:p>
          <a:p>
            <a:r>
              <a:rPr lang="de-DE" dirty="0"/>
              <a:t>Der Verantwortliche für Python.</a:t>
            </a:r>
          </a:p>
          <a:p>
            <a:r>
              <a:rPr lang="de-DE" dirty="0"/>
              <a:t>Leider kann ich heute nicht hier sein und Grüße dich daher aus dem schönen Kiel.</a:t>
            </a:r>
          </a:p>
          <a:p>
            <a:r>
              <a:rPr lang="de-DE" dirty="0"/>
              <a:t>Ich habe dir diese kleine </a:t>
            </a:r>
            <a:r>
              <a:rPr lang="de-DE" dirty="0" err="1"/>
              <a:t>präsentation</a:t>
            </a:r>
            <a:r>
              <a:rPr lang="de-DE" dirty="0"/>
              <a:t> vorbereitet, um dir zu zeigen, was </a:t>
            </a:r>
            <a:r>
              <a:rPr lang="de-DE" dirty="0" err="1"/>
              <a:t>modelle</a:t>
            </a:r>
            <a:r>
              <a:rPr lang="de-DE" dirty="0"/>
              <a:t> in </a:t>
            </a:r>
            <a:r>
              <a:rPr lang="de-DE" dirty="0" err="1"/>
              <a:t>Datascience</a:t>
            </a:r>
            <a:r>
              <a:rPr lang="de-DE" dirty="0"/>
              <a:t> sind.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B93C6-8BA5-408F-8DC6-3416D0DD88B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745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Ich habe hier mal Code gebaut, der zunächst die Daten lädt,</a:t>
            </a:r>
          </a:p>
          <a:p>
            <a:r>
              <a:rPr lang="de-DE" dirty="0"/>
              <a:t>Dann das Model Trainiert</a:t>
            </a:r>
          </a:p>
          <a:p>
            <a:r>
              <a:rPr lang="de-DE" dirty="0"/>
              <a:t>Und schließlich eine vorhersage trifft.</a:t>
            </a:r>
          </a:p>
          <a:p>
            <a:r>
              <a:rPr lang="de-DE" dirty="0"/>
              <a:t>Wollen wir mal sehen…</a:t>
            </a:r>
          </a:p>
          <a:p>
            <a:r>
              <a:rPr lang="de-DE" dirty="0"/>
              <a:t>Wow, es hat tatsächlich alles richtig vorhergesagt!</a:t>
            </a:r>
          </a:p>
          <a:p>
            <a:r>
              <a:rPr lang="de-DE" dirty="0"/>
              <a:t>Das ist echt erstaunlich! Aber wie macht es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B93C6-8BA5-408F-8DC6-3416D0DD88B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489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Ich </a:t>
            </a:r>
            <a:r>
              <a:rPr lang="de-DE" dirty="0" err="1"/>
              <a:t>erkäre</a:t>
            </a:r>
            <a:r>
              <a:rPr lang="de-DE" dirty="0"/>
              <a:t> es mal in groben </a:t>
            </a:r>
            <a:r>
              <a:rPr lang="de-DE" dirty="0" err="1"/>
              <a:t>zügen</a:t>
            </a:r>
            <a:r>
              <a:rPr lang="de-DE" dirty="0"/>
              <a:t>.</a:t>
            </a:r>
          </a:p>
          <a:p>
            <a:r>
              <a:rPr lang="de-DE" dirty="0"/>
              <a:t>Als wir das Model trainiert haben, hat das </a:t>
            </a:r>
            <a:r>
              <a:rPr lang="de-DE" dirty="0" err="1"/>
              <a:t>model</a:t>
            </a:r>
            <a:r>
              <a:rPr lang="de-DE" dirty="0"/>
              <a:t> für jedes </a:t>
            </a:r>
            <a:r>
              <a:rPr lang="de-DE" dirty="0" err="1"/>
              <a:t>wort</a:t>
            </a:r>
            <a:r>
              <a:rPr lang="de-DE" dirty="0"/>
              <a:t> in etwa ausgerechnet</a:t>
            </a:r>
          </a:p>
          <a:p>
            <a:r>
              <a:rPr lang="de-DE" dirty="0"/>
              <a:t>Wie wahrscheinlich es ist, dass es in einer </a:t>
            </a:r>
            <a:r>
              <a:rPr lang="de-DE" dirty="0" err="1"/>
              <a:t>spam</a:t>
            </a:r>
            <a:r>
              <a:rPr lang="de-DE" dirty="0"/>
              <a:t> mail auftaucht</a:t>
            </a:r>
          </a:p>
          <a:p>
            <a:r>
              <a:rPr lang="de-DE" dirty="0"/>
              <a:t>Und wie wahrscheinlich es ist , dass es nicht in einer </a:t>
            </a:r>
            <a:r>
              <a:rPr lang="de-DE" dirty="0" err="1"/>
              <a:t>spam</a:t>
            </a:r>
            <a:r>
              <a:rPr lang="de-DE" dirty="0"/>
              <a:t> mail auftaucht.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B93C6-8BA5-408F-8DC6-3416D0DD88B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261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einem neuen </a:t>
            </a:r>
            <a:r>
              <a:rPr lang="de-DE" dirty="0" err="1"/>
              <a:t>satz</a:t>
            </a:r>
            <a:r>
              <a:rPr lang="de-DE" dirty="0"/>
              <a:t>, hat es dann für jedes Wort die Wahrscheinlichkeiten ausgelesen und miteinander multipliziert.</a:t>
            </a:r>
          </a:p>
          <a:p>
            <a:r>
              <a:rPr lang="de-DE" dirty="0"/>
              <a:t>Wenn das </a:t>
            </a:r>
            <a:r>
              <a:rPr lang="de-DE" dirty="0" err="1"/>
              <a:t>wort</a:t>
            </a:r>
            <a:r>
              <a:rPr lang="de-DE" dirty="0"/>
              <a:t> bisher </a:t>
            </a:r>
            <a:r>
              <a:rPr lang="de-DE" dirty="0" err="1"/>
              <a:t>nocht</a:t>
            </a:r>
            <a:r>
              <a:rPr lang="de-DE" dirty="0"/>
              <a:t> nicht auftauchte, hat es diese einfach ignoriert, indem es an dieser Stelle mit 1 multipliziert hat</a:t>
            </a:r>
          </a:p>
          <a:p>
            <a:r>
              <a:rPr lang="de-DE" dirty="0"/>
              <a:t>Also hier z.B.</a:t>
            </a:r>
          </a:p>
          <a:p>
            <a:r>
              <a:rPr lang="de-DE" dirty="0"/>
              <a:t>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B93C6-8BA5-408F-8DC6-3416D0DD88B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788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Un</a:t>
            </a:r>
            <a:r>
              <a:rPr lang="de-DE" dirty="0"/>
              <a:t> hier siehst du, dass der Satz „…“</a:t>
            </a:r>
          </a:p>
          <a:p>
            <a:r>
              <a:rPr lang="de-DE" dirty="0"/>
              <a:t>Bei der </a:t>
            </a:r>
            <a:r>
              <a:rPr lang="de-DE" dirty="0" err="1"/>
              <a:t>kateogrie</a:t>
            </a:r>
            <a:r>
              <a:rPr lang="de-DE" dirty="0"/>
              <a:t> „nicht Spam“ eine </a:t>
            </a:r>
            <a:r>
              <a:rPr lang="de-DE" dirty="0" err="1"/>
              <a:t>höres</a:t>
            </a:r>
            <a:r>
              <a:rPr lang="de-DE" dirty="0"/>
              <a:t> </a:t>
            </a:r>
            <a:r>
              <a:rPr lang="de-DE" dirty="0" err="1"/>
              <a:t>Erbegnis</a:t>
            </a:r>
            <a:r>
              <a:rPr lang="de-DE" dirty="0"/>
              <a:t> hat, als bei „Spam“ </a:t>
            </a:r>
          </a:p>
          <a:p>
            <a:r>
              <a:rPr lang="de-DE" dirty="0"/>
              <a:t>Daher sagt der naive Bayes </a:t>
            </a:r>
            <a:r>
              <a:rPr lang="de-DE" dirty="0" err="1"/>
              <a:t>classifier</a:t>
            </a:r>
            <a:r>
              <a:rPr lang="de-DE" dirty="0"/>
              <a:t>, dass es </a:t>
            </a:r>
            <a:r>
              <a:rPr lang="de-DE" dirty="0" err="1"/>
              <a:t>spam</a:t>
            </a:r>
            <a:r>
              <a:rPr lang="de-DE" dirty="0"/>
              <a:t> sei.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B93C6-8BA5-408F-8DC6-3416D0DD88B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424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Natürlich ist das hier nur ein ganz kleines </a:t>
            </a:r>
            <a:r>
              <a:rPr lang="de-DE" dirty="0" err="1"/>
              <a:t>beispiel</a:t>
            </a:r>
            <a:endParaRPr lang="de-DE" dirty="0"/>
          </a:p>
          <a:p>
            <a:r>
              <a:rPr lang="de-DE" dirty="0"/>
              <a:t>Normalerweise haben wir tausende oder </a:t>
            </a:r>
            <a:r>
              <a:rPr lang="de-DE" dirty="0" err="1"/>
              <a:t>millionen</a:t>
            </a:r>
            <a:r>
              <a:rPr lang="de-DE" dirty="0"/>
              <a:t> von </a:t>
            </a:r>
            <a:r>
              <a:rPr lang="de-DE" dirty="0" err="1"/>
              <a:t>datensätzen</a:t>
            </a:r>
            <a:r>
              <a:rPr lang="de-DE" dirty="0"/>
              <a:t> mit denen wir unser </a:t>
            </a:r>
            <a:r>
              <a:rPr lang="de-DE" dirty="0" err="1"/>
              <a:t>model</a:t>
            </a:r>
            <a:r>
              <a:rPr lang="de-DE" dirty="0"/>
              <a:t> trainieren.</a:t>
            </a:r>
          </a:p>
          <a:p>
            <a:r>
              <a:rPr lang="de-DE" dirty="0"/>
              <a:t>Und es macht auch nicht wie </a:t>
            </a:r>
            <a:r>
              <a:rPr lang="de-DE" dirty="0" err="1"/>
              <a:t>ihier</a:t>
            </a:r>
            <a:r>
              <a:rPr lang="de-DE" dirty="0"/>
              <a:t> immer alles richtig</a:t>
            </a:r>
          </a:p>
          <a:p>
            <a:r>
              <a:rPr lang="de-DE" dirty="0"/>
              <a:t>Aber es ist schon sehr beeindruckend, wie gut und schnell es lernen konnte.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B93C6-8BA5-408F-8DC6-3416D0DD88B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429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Datascience</a:t>
            </a:r>
            <a:r>
              <a:rPr lang="de-DE" dirty="0"/>
              <a:t> wird sehr viel mit Modellen gearbeitet. </a:t>
            </a:r>
          </a:p>
          <a:p>
            <a:r>
              <a:rPr lang="de-DE" dirty="0"/>
              <a:t>Sie anzuwenden sind oft nur wenige Zeilen Code,</a:t>
            </a:r>
          </a:p>
          <a:p>
            <a:r>
              <a:rPr lang="de-DE" dirty="0"/>
              <a:t>Aber sie zu verstehen, ist immer mit viel Mathematik verbunden.</a:t>
            </a:r>
          </a:p>
          <a:p>
            <a:endParaRPr lang="de-DE" dirty="0"/>
          </a:p>
          <a:p>
            <a:r>
              <a:rPr lang="de-DE" dirty="0"/>
              <a:t>Ich hoffe, dir hat dieses kleine </a:t>
            </a:r>
            <a:r>
              <a:rPr lang="de-DE" dirty="0" err="1"/>
              <a:t>beispiel</a:t>
            </a:r>
            <a:r>
              <a:rPr lang="de-DE" dirty="0"/>
              <a:t> dabei geholfen eine Entscheidung für deinen </a:t>
            </a:r>
            <a:r>
              <a:rPr lang="de-DE" dirty="0" err="1"/>
              <a:t>Pathway</a:t>
            </a:r>
            <a:r>
              <a:rPr lang="de-DE" dirty="0"/>
              <a:t> zu treffen.</a:t>
            </a:r>
          </a:p>
          <a:p>
            <a:endParaRPr lang="de-DE" dirty="0"/>
          </a:p>
          <a:p>
            <a:r>
              <a:rPr lang="de-DE" dirty="0"/>
              <a:t>Wir sehen uns, </a:t>
            </a:r>
            <a:r>
              <a:rPr lang="de-DE" dirty="0" err="1"/>
              <a:t>Cioa</a:t>
            </a:r>
            <a:r>
              <a:rPr lang="de-DE" dirty="0"/>
              <a:t> und bis bald.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B93C6-8BA5-408F-8DC6-3416D0DD88B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054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Modelle sind Programme, die bestimmte Probleme lösen. </a:t>
            </a:r>
          </a:p>
          <a:p>
            <a:r>
              <a:rPr lang="de-DE" dirty="0"/>
              <a:t>Das besondere ist, dass der Entwickler dem Modell dabei nicht genau sagt, wie es das Problem lösen soll,</a:t>
            </a:r>
          </a:p>
          <a:p>
            <a:r>
              <a:rPr lang="de-DE" dirty="0"/>
              <a:t>Sondern man versorgt das Modell mit ganz vielen Daten und es lernt selbstständig Zusammenhänge zu entdecken und so Probleme zu lösen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B93C6-8BA5-408F-8DC6-3416D0DD88B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322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 tolles Beispiel dafür ist der Naive Bayes </a:t>
            </a:r>
            <a:r>
              <a:rPr lang="de-DE" dirty="0" err="1"/>
              <a:t>classifier</a:t>
            </a:r>
            <a:r>
              <a:rPr lang="de-DE" dirty="0"/>
              <a:t>.</a:t>
            </a:r>
          </a:p>
          <a:p>
            <a:r>
              <a:rPr lang="de-DE" dirty="0"/>
              <a:t>Dieses Modell kann dinge kategorisieren.</a:t>
            </a:r>
          </a:p>
          <a:p>
            <a:r>
              <a:rPr lang="de-DE" dirty="0"/>
              <a:t>Zum Beispiel kann es zwischen Spam und nicht </a:t>
            </a:r>
            <a:r>
              <a:rPr lang="de-DE" dirty="0" err="1"/>
              <a:t>spam</a:t>
            </a:r>
            <a:r>
              <a:rPr lang="de-DE" dirty="0"/>
              <a:t> unterscheiden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B93C6-8BA5-408F-8DC6-3416D0DD88B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891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Dazu füttern wir das Model zunächst mit ganz vielen </a:t>
            </a:r>
            <a:r>
              <a:rPr lang="de-DE" dirty="0" err="1"/>
              <a:t>nachrichten</a:t>
            </a:r>
            <a:r>
              <a:rPr lang="de-DE" dirty="0"/>
              <a:t> und sagen ihm, ob diese Spam sind oder nicht.</a:t>
            </a:r>
          </a:p>
          <a:p>
            <a:r>
              <a:rPr lang="de-DE" dirty="0"/>
              <a:t>In dieser Trainingsphase lernt das Modell die verschieden Nachrichten zu unterscheiden.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B93C6-8BA5-408F-8DC6-3416D0DD88B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872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Abschließend kann das Modell für neue Nachrichten, die es noch nie zuvor gesehen hat eine vorhersage treffen, ob diese Spam sind oder nicht.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B93C6-8BA5-408F-8DC6-3416D0DD88B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382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sieht dann zum Beispiel so aus.</a:t>
            </a:r>
          </a:p>
          <a:p>
            <a:r>
              <a:rPr lang="de-DE" dirty="0"/>
              <a:t>Hier haben 6 Sätze, die Hälfte Spam, die andere Hälfte normale Nachrichten.</a:t>
            </a:r>
          </a:p>
          <a:p>
            <a:r>
              <a:rPr lang="de-DE" dirty="0"/>
              <a:t>Mit diesen Daten trainieren wir das Model</a:t>
            </a:r>
          </a:p>
          <a:p>
            <a:r>
              <a:rPr lang="de-DE" dirty="0"/>
              <a:t>Und hier haben wir 4 weiter Sätze, die das Model basierend auf diesen 6 Sätzen vorhersagen soll.</a:t>
            </a:r>
          </a:p>
          <a:p>
            <a:r>
              <a:rPr lang="de-DE" dirty="0"/>
              <a:t>Das ist alles. 6 Trainingssätze, diese hier. Und 4 Testsätze, die es dann schon vorhersagen soll.</a:t>
            </a:r>
          </a:p>
          <a:p>
            <a:r>
              <a:rPr lang="de-DE" dirty="0"/>
              <a:t>Was meinst, du? Schafft das Modell es die 4 Testsätze richtig vorherzusagen?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B93C6-8BA5-408F-8DC6-3416D0DD88B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972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Antwort 0:</a:t>
            </a:r>
          </a:p>
          <a:p>
            <a:r>
              <a:rPr lang="de-DE" dirty="0"/>
              <a:t>Ich merke schon, du traust dem Bayes nicht,</a:t>
            </a:r>
          </a:p>
          <a:p>
            <a:r>
              <a:rPr lang="de-DE" dirty="0"/>
              <a:t>Du denkst dir wohl, so naiv bin ich nicht…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B93C6-8BA5-408F-8DC6-3416D0DD88B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253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Antwort 1-3:</a:t>
            </a:r>
          </a:p>
          <a:p>
            <a:r>
              <a:rPr lang="de-DE" dirty="0"/>
              <a:t>Ich merke schon, du bist skeptisch! Meinst du, er kriegt den i </a:t>
            </a:r>
            <a:r>
              <a:rPr lang="de-DE" dirty="0" err="1"/>
              <a:t>phone</a:t>
            </a:r>
            <a:r>
              <a:rPr lang="de-DE" dirty="0"/>
              <a:t> </a:t>
            </a:r>
            <a:r>
              <a:rPr lang="de-DE" dirty="0" err="1"/>
              <a:t>satz</a:t>
            </a:r>
            <a:r>
              <a:rPr lang="de-DE" dirty="0"/>
              <a:t> nicht </a:t>
            </a:r>
            <a:r>
              <a:rPr lang="de-DE" dirty="0" err="1"/>
              <a:t>nicht</a:t>
            </a:r>
            <a:r>
              <a:rPr lang="de-DE" dirty="0"/>
              <a:t> hin?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B93C6-8BA5-408F-8DC6-3416D0DD88B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864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Antwort 4: Na, du bist ja ganz schön optimistisch! Schauen wir mal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B93C6-8BA5-408F-8DC6-3416D0DD88B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48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64A03E-680C-BDEE-0B24-0C9883CD8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F6EBA6-2668-72B4-2F7E-F910DB5D7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6D7799-EF42-DAB8-C533-B98633C02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168B-D14F-402B-8422-DB066F42C9F7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EFDB30-54EE-9EAD-4250-2E5EF139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86EA06-952F-C9A6-175D-460AF002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9644-F2F1-4A40-8134-61EA873F7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32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94B55F-3FA4-49E4-99BB-CDAE23F1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8B168C-2E6A-898B-3357-DFA779320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F93555-84A5-400D-21DF-4C7DF6D7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168B-D14F-402B-8422-DB066F42C9F7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5E85C6-A6E2-6E4C-4FE3-BFEED483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B23C78-B0E1-8973-45F7-C4FFF982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9644-F2F1-4A40-8134-61EA873F7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24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CC9966-500B-575C-4ED5-8519E7FD4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24C243-0B8D-0948-40AC-06D9A30BC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57EED0-26AA-A65E-CD26-FA1D1BE88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168B-D14F-402B-8422-DB066F42C9F7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48EFEA-B2D2-ECFF-F863-A1880228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10407D-CA13-3414-1655-38BFC821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9644-F2F1-4A40-8134-61EA873F7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6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F5F21-EFCF-DA96-553E-DCC4B613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D2FC45-57AA-16C2-DE8D-4CC445B42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F30894-FA1B-132A-41DD-62E0ADBC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168B-D14F-402B-8422-DB066F42C9F7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DDF19-D454-BC61-1BED-F4E6557B0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0D17A9-86A1-7CF0-EA54-A3289042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9644-F2F1-4A40-8134-61EA873F7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51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2E2-E825-247D-77FA-4C7107E9B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95F2F5-80C9-E649-1C41-C85D8CF9D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9BF7F4-A0E2-83E4-9164-DE1ACD4D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168B-D14F-402B-8422-DB066F42C9F7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45DD37-3C19-CFF4-B86D-3D082EDB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807315-2837-9483-8751-B31ED5D1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9644-F2F1-4A40-8134-61EA873F7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16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D3365-B916-24EE-B122-8E6A2F385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92F6D0-75A3-7A2B-9977-936BE0774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5E0023-B774-5509-6408-294E169B1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03EC3C-DAB4-D9B4-488D-DC2188EE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168B-D14F-402B-8422-DB066F42C9F7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5642BF-4B55-0A62-AF4D-40FEF50A8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452B7F-4A91-9751-EAB3-656D7B5D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9644-F2F1-4A40-8134-61EA873F7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6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40ADB-2C91-C394-4BE8-94496E0F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B92E65-32B8-3FB5-05D8-87902750E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DE63E4-0589-416C-5527-FB5B4E549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C1498D-7CF7-81F5-55B0-A8165D41B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9D4F9F4-340F-B9EC-C088-6730FEA19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053BE53-43D0-1998-3228-3763A473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168B-D14F-402B-8422-DB066F42C9F7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90EC6A-2D65-35F2-A20D-26C6E599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C201BAF-585C-7B39-A0CB-B0273E09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9644-F2F1-4A40-8134-61EA873F7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3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E7A102-423B-A725-54CB-44B5092F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6D3A03-4196-4E5C-A3AD-2F7498F52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168B-D14F-402B-8422-DB066F42C9F7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E76A62-4B5B-6031-3FCE-E6B4BB0A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958339-1C94-6F94-8F4B-68599DAA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9644-F2F1-4A40-8134-61EA873F7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18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C2A0F2-9CB7-DC6A-33F5-64DCC0955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168B-D14F-402B-8422-DB066F42C9F7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5F11B6-8B62-8854-11CE-94F173F0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1F20DA-BC8E-3554-512D-E49C1575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9644-F2F1-4A40-8134-61EA873F7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02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A26247-C9C3-F3E7-034E-18487FA86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158905-8E7A-F7AB-C08E-3CCDB4B86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D4DDA8-53A0-6064-FF72-5F13CB750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24B047-00D3-DFF7-9E4C-BEAD19BE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168B-D14F-402B-8422-DB066F42C9F7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816D92-2DE1-D099-AB76-024E6B52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22E7ED-1716-FAA6-B928-2978EE63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9644-F2F1-4A40-8134-61EA873F7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3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495028-C5BE-4C14-CC9F-21A4E292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AAD5C50-55B5-1F07-C382-4DD1FE596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DCEE0E-F816-627A-D0E2-BDCD5647B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A79B89-AA5F-27EE-E9DE-372B37D4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168B-D14F-402B-8422-DB066F42C9F7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EAE4ED-B097-525B-E2AA-90687ACA3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227C09-90A2-39DD-C0A8-79B832F8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9644-F2F1-4A40-8134-61EA873F7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81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FEDB751-2852-F283-6216-21D83FAF4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3331CA-4BA4-CD0E-AD6F-8F046E297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84B138-7A68-665F-A319-F752C878D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9168B-D14F-402B-8422-DB066F42C9F7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4E8B77-8C07-5B9A-978D-FCBC79346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91E5BC-E33A-52C9-A28D-B03B6DC53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F9644-F2F1-4A40-8134-61EA873F7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70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Ärger mit einfarbiger Füllung">
            <a:extLst>
              <a:ext uri="{FF2B5EF4-FFF2-40B4-BE49-F238E27FC236}">
                <a16:creationId xmlns:a16="http://schemas.microsoft.com/office/drawing/2014/main" id="{DAFEB514-7338-6C5B-2D96-9B9653A66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5" name="Grafik 4" descr="Cursor mit einfarbiger Füllung">
            <a:extLst>
              <a:ext uri="{FF2B5EF4-FFF2-40B4-BE49-F238E27FC236}">
                <a16:creationId xmlns:a16="http://schemas.microsoft.com/office/drawing/2014/main" id="{D25D5DE9-D582-4691-5E73-546B477F7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8800" y="3121800"/>
            <a:ext cx="914400" cy="914400"/>
          </a:xfrm>
          <a:prstGeom prst="rect">
            <a:avLst/>
          </a:prstGeom>
        </p:spPr>
      </p:pic>
      <p:pic>
        <p:nvPicPr>
          <p:cNvPr id="7" name="Grafik 6" descr="Kopfhörer mit einfarbiger Füllung">
            <a:extLst>
              <a:ext uri="{FF2B5EF4-FFF2-40B4-BE49-F238E27FC236}">
                <a16:creationId xmlns:a16="http://schemas.microsoft.com/office/drawing/2014/main" id="{DC7D4272-1716-F7BF-C88B-8F3F041A35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359" y="142972"/>
            <a:ext cx="5957655" cy="595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1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3614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Herz mit einfarbiger Füllung">
            <a:extLst>
              <a:ext uri="{FF2B5EF4-FFF2-40B4-BE49-F238E27FC236}">
                <a16:creationId xmlns:a16="http://schemas.microsoft.com/office/drawing/2014/main" id="{7836B350-9465-C284-F874-DEAD10343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5" name="Grafik 4" descr="Kamera mit einfarbiger Füllung">
            <a:extLst>
              <a:ext uri="{FF2B5EF4-FFF2-40B4-BE49-F238E27FC236}">
                <a16:creationId xmlns:a16="http://schemas.microsoft.com/office/drawing/2014/main" id="{CA8BAA7C-BCE5-7313-B619-D307876D7E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0000" y="31148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44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3BDA2A-A613-1D87-D80E-E292780A2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E8048-3CD9-6214-FB97-62A1A8F10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AA6D2D0-6014-2B25-88EB-4ED5970E2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72959"/>
            <a:ext cx="2305639" cy="894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14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63E7B6-66EC-681F-9E56-E89F1682F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AB556E-A68C-C269-EDA0-F800A33DE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873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C5CD8C-7F1B-F5D7-11E0-43B49BF13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8169B1-1134-283D-5212-FBFD5715C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7062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0F43C5-ABD1-7724-C626-632A09CB5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41C107-A37D-7740-D5E6-C5642167A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795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9E8C2-BA85-812C-5F43-A5FABC071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DBD026-E25A-D814-958F-5311C7E5B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11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C8EA68C4-183B-EF27-53AC-F05E1248DBC1}"/>
              </a:ext>
            </a:extLst>
          </p:cNvPr>
          <p:cNvSpPr txBox="1"/>
          <p:nvPr/>
        </p:nvSpPr>
        <p:spPr>
          <a:xfrm>
            <a:off x="2780270" y="4466968"/>
            <a:ext cx="2616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Viktor Reichert</a:t>
            </a:r>
          </a:p>
          <a:p>
            <a:endParaRPr lang="de-DE" dirty="0"/>
          </a:p>
          <a:p>
            <a:r>
              <a:rPr lang="de-DE" dirty="0"/>
              <a:t>Verantwortlich für Python</a:t>
            </a:r>
          </a:p>
        </p:txBody>
      </p:sp>
    </p:spTree>
    <p:extLst>
      <p:ext uri="{BB962C8B-B14F-4D97-AF65-F5344CB8AC3E}">
        <p14:creationId xmlns:p14="http://schemas.microsoft.com/office/powerpoint/2010/main" val="5010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E7A0C80-2C92-3155-48F4-3E5DC10EA8E3}"/>
              </a:ext>
            </a:extLst>
          </p:cNvPr>
          <p:cNvSpPr txBox="1"/>
          <p:nvPr/>
        </p:nvSpPr>
        <p:spPr>
          <a:xfrm>
            <a:off x="1459195" y="4814191"/>
            <a:ext cx="41232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>
                <a:latin typeface="Aharoni" panose="02010803020104030203" pitchFamily="2" charset="-79"/>
                <a:cs typeface="Aharoni" panose="02010803020104030203" pitchFamily="2" charset="-79"/>
              </a:rPr>
              <a:t>Modelle</a:t>
            </a:r>
          </a:p>
        </p:txBody>
      </p:sp>
      <p:pic>
        <p:nvPicPr>
          <p:cNvPr id="3" name="Grafik 2" descr="Roboter mit einfarbiger Füllung">
            <a:extLst>
              <a:ext uri="{FF2B5EF4-FFF2-40B4-BE49-F238E27FC236}">
                <a16:creationId xmlns:a16="http://schemas.microsoft.com/office/drawing/2014/main" id="{0A700C60-7194-BA4C-9B90-6E2209B10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1690" y="2905424"/>
            <a:ext cx="1650444" cy="165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1EBED0C-2A79-E626-8089-8316128F4910}"/>
              </a:ext>
            </a:extLst>
          </p:cNvPr>
          <p:cNvSpPr txBox="1"/>
          <p:nvPr/>
        </p:nvSpPr>
        <p:spPr>
          <a:xfrm>
            <a:off x="4504038" y="463379"/>
            <a:ext cx="219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Naive Bayes </a:t>
            </a:r>
            <a:r>
              <a:rPr lang="de-DE" dirty="0" err="1"/>
              <a:t>Classifier</a:t>
            </a:r>
            <a:endParaRPr lang="de-DE" dirty="0"/>
          </a:p>
        </p:txBody>
      </p:sp>
      <p:pic>
        <p:nvPicPr>
          <p:cNvPr id="4" name="Grafik 3" descr="Umschlag öffnen mit einfarbiger Füllung">
            <a:extLst>
              <a:ext uri="{FF2B5EF4-FFF2-40B4-BE49-F238E27FC236}">
                <a16:creationId xmlns:a16="http://schemas.microsoft.com/office/drawing/2014/main" id="{D3EB1A60-4F8E-E177-4EC8-3CD58B186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6063" y="3273446"/>
            <a:ext cx="914400" cy="914400"/>
          </a:xfrm>
          <a:prstGeom prst="rect">
            <a:avLst/>
          </a:prstGeom>
        </p:spPr>
      </p:pic>
      <p:pic>
        <p:nvPicPr>
          <p:cNvPr id="6" name="Grafik 5" descr="Umschlag mit einfarbiger Füllung">
            <a:extLst>
              <a:ext uri="{FF2B5EF4-FFF2-40B4-BE49-F238E27FC236}">
                <a16:creationId xmlns:a16="http://schemas.microsoft.com/office/drawing/2014/main" id="{758EA230-2E93-F991-CFB3-2442EB2673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98031" y="3899125"/>
            <a:ext cx="914400" cy="914400"/>
          </a:xfrm>
          <a:prstGeom prst="rect">
            <a:avLst/>
          </a:prstGeom>
        </p:spPr>
      </p:pic>
      <p:pic>
        <p:nvPicPr>
          <p:cNvPr id="5" name="Grafik 4" descr="Roboter mit einfarbiger Füllung">
            <a:extLst>
              <a:ext uri="{FF2B5EF4-FFF2-40B4-BE49-F238E27FC236}">
                <a16:creationId xmlns:a16="http://schemas.microsoft.com/office/drawing/2014/main" id="{AF84169B-F794-D45E-E8A7-6D07E4EE10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81690" y="2905424"/>
            <a:ext cx="1650444" cy="165044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0DBA78D-AFF7-48EF-DF5D-51C7CC4C6FAF}"/>
              </a:ext>
            </a:extLst>
          </p:cNvPr>
          <p:cNvSpPr txBox="1"/>
          <p:nvPr/>
        </p:nvSpPr>
        <p:spPr>
          <a:xfrm>
            <a:off x="550171" y="5071182"/>
            <a:ext cx="109728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>
                <a:latin typeface="Aharoni" panose="02010803020104030203" pitchFamily="2" charset="-79"/>
                <a:cs typeface="Aharoni" panose="02010803020104030203" pitchFamily="2" charset="-79"/>
              </a:rPr>
              <a:t>Naive Bayes </a:t>
            </a:r>
            <a:r>
              <a:rPr lang="de-DE" sz="8000" dirty="0" err="1">
                <a:latin typeface="Aharoni" panose="02010803020104030203" pitchFamily="2" charset="-79"/>
                <a:cs typeface="Aharoni" panose="02010803020104030203" pitchFamily="2" charset="-79"/>
              </a:rPr>
              <a:t>Classifier</a:t>
            </a:r>
            <a:endParaRPr lang="de-DE" sz="8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Sprechblase: rechteckig mit abgerundeten Ecken 7">
            <a:extLst>
              <a:ext uri="{FF2B5EF4-FFF2-40B4-BE49-F238E27FC236}">
                <a16:creationId xmlns:a16="http://schemas.microsoft.com/office/drawing/2014/main" id="{CAFC63E8-D02A-BAA3-324F-DC058EA9A552}"/>
              </a:ext>
            </a:extLst>
          </p:cNvPr>
          <p:cNvSpPr/>
          <p:nvPr/>
        </p:nvSpPr>
        <p:spPr>
          <a:xfrm>
            <a:off x="2364464" y="2090026"/>
            <a:ext cx="935340" cy="670095"/>
          </a:xfrm>
          <a:prstGeom prst="wedgeRoundRectCallout">
            <a:avLst>
              <a:gd name="adj1" fmla="val -55593"/>
              <a:gd name="adj2" fmla="val 7867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Nicht Spam</a:t>
            </a:r>
          </a:p>
        </p:txBody>
      </p:sp>
      <p:sp>
        <p:nvSpPr>
          <p:cNvPr id="9" name="Sprechblase: rechteckig mit abgerundeten Ecken 8">
            <a:extLst>
              <a:ext uri="{FF2B5EF4-FFF2-40B4-BE49-F238E27FC236}">
                <a16:creationId xmlns:a16="http://schemas.microsoft.com/office/drawing/2014/main" id="{2346D7FE-A187-46AB-5FAE-C93E10D4BB57}"/>
              </a:ext>
            </a:extLst>
          </p:cNvPr>
          <p:cNvSpPr/>
          <p:nvPr/>
        </p:nvSpPr>
        <p:spPr>
          <a:xfrm>
            <a:off x="796437" y="2090026"/>
            <a:ext cx="935340" cy="670095"/>
          </a:xfrm>
          <a:prstGeom prst="wedgeRoundRectCallout">
            <a:avLst>
              <a:gd name="adj1" fmla="val 53755"/>
              <a:gd name="adj2" fmla="val 8069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Spam</a:t>
            </a:r>
          </a:p>
        </p:txBody>
      </p:sp>
    </p:spTree>
    <p:extLst>
      <p:ext uri="{BB962C8B-B14F-4D97-AF65-F5344CB8AC3E}">
        <p14:creationId xmlns:p14="http://schemas.microsoft.com/office/powerpoint/2010/main" val="204455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DAF2848-0A89-4D55-FE94-BB8557D15847}"/>
              </a:ext>
            </a:extLst>
          </p:cNvPr>
          <p:cNvSpPr txBox="1"/>
          <p:nvPr/>
        </p:nvSpPr>
        <p:spPr>
          <a:xfrm>
            <a:off x="550171" y="5071182"/>
            <a:ext cx="82942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>
                <a:latin typeface="Aharoni" panose="02010803020104030203" pitchFamily="2" charset="-79"/>
                <a:cs typeface="Aharoni" panose="02010803020104030203" pitchFamily="2" charset="-79"/>
              </a:rPr>
              <a:t>Model trainieren</a:t>
            </a:r>
          </a:p>
        </p:txBody>
      </p:sp>
      <p:pic>
        <p:nvPicPr>
          <p:cNvPr id="5" name="Grafik 4" descr="Umschlag mit einfarbiger Füllung">
            <a:extLst>
              <a:ext uri="{FF2B5EF4-FFF2-40B4-BE49-F238E27FC236}">
                <a16:creationId xmlns:a16="http://schemas.microsoft.com/office/drawing/2014/main" id="{B84A4E2E-84B3-5EF2-EBAC-D483F2BC8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9452">
            <a:off x="1549712" y="92511"/>
            <a:ext cx="914400" cy="914400"/>
          </a:xfrm>
          <a:prstGeom prst="rect">
            <a:avLst/>
          </a:prstGeom>
        </p:spPr>
      </p:pic>
      <p:pic>
        <p:nvPicPr>
          <p:cNvPr id="3" name="Grafik 2" descr="Roboter mit einfarbiger Füllung">
            <a:extLst>
              <a:ext uri="{FF2B5EF4-FFF2-40B4-BE49-F238E27FC236}">
                <a16:creationId xmlns:a16="http://schemas.microsoft.com/office/drawing/2014/main" id="{64BF3688-7672-639A-676A-A2B9FCE102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1690" y="2905424"/>
            <a:ext cx="1650444" cy="1650444"/>
          </a:xfrm>
          <a:prstGeom prst="rect">
            <a:avLst/>
          </a:prstGeom>
        </p:spPr>
      </p:pic>
      <p:pic>
        <p:nvPicPr>
          <p:cNvPr id="7" name="Grafik 6" descr="Umschlag mit einfarbiger Füllung">
            <a:extLst>
              <a:ext uri="{FF2B5EF4-FFF2-40B4-BE49-F238E27FC236}">
                <a16:creationId xmlns:a16="http://schemas.microsoft.com/office/drawing/2014/main" id="{C76C4F5B-5751-AFFF-6A16-C17D45322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9712" y="-10547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3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94 0.03334 C -0.05039 0.03334 0.0056 0.15672 0.0056 0.3088 C 0.0056 0.46065 -0.05039 0.58426 -0.1194 0.58426 C -0.18841 0.58426 -0.2444 0.46065 -0.2444 0.3088 C -0.2444 0.15672 -0.18841 0.03334 -0.1194 0.03334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437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796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522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2845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654</Words>
  <Application>Microsoft Office PowerPoint</Application>
  <PresentationFormat>Breitbild</PresentationFormat>
  <Paragraphs>77</Paragraphs>
  <Slides>16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Aharoni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Viktor Reichert</dc:creator>
  <cp:lastModifiedBy>Viktor Reichert</cp:lastModifiedBy>
  <cp:revision>2</cp:revision>
  <dcterms:created xsi:type="dcterms:W3CDTF">2023-11-01T17:26:15Z</dcterms:created>
  <dcterms:modified xsi:type="dcterms:W3CDTF">2023-11-04T07:08:15Z</dcterms:modified>
</cp:coreProperties>
</file>