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2" r:id="rId4"/>
    <p:sldId id="265" r:id="rId5"/>
    <p:sldId id="271" r:id="rId6"/>
    <p:sldId id="273" r:id="rId7"/>
    <p:sldId id="257" r:id="rId8"/>
    <p:sldId id="277" r:id="rId9"/>
    <p:sldId id="276" r:id="rId10"/>
    <p:sldId id="258" r:id="rId11"/>
    <p:sldId id="274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588839-815A-4F04-8520-EA63C4328DDE}">
          <p14:sldIdLst>
            <p14:sldId id="256"/>
          </p14:sldIdLst>
        </p14:section>
        <p14:section name="Unbalanced Data" id="{6672DFD1-C2B7-4825-8F62-B7B0CF02EB14}">
          <p14:sldIdLst>
            <p14:sldId id="270"/>
            <p14:sldId id="272"/>
            <p14:sldId id="265"/>
            <p14:sldId id="271"/>
            <p14:sldId id="273"/>
          </p14:sldIdLst>
        </p14:section>
        <p14:section name="Logistic Regression" id="{5CE2F981-4E7B-40CE-9BD4-EBDF3A22B6B3}">
          <p14:sldIdLst>
            <p14:sldId id="257"/>
            <p14:sldId id="277"/>
            <p14:sldId id="276"/>
            <p14:sldId id="258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3E992-BAA7-4051-A13F-EA3666D40470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F715-8F13-4386-86B1-DF171DC76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09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F715-8F13-4386-86B1-DF171DC76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5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F62B-17D7-41D4-A360-31CA263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F99B9-D768-07A2-7124-494D346B5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B7694-C32E-A617-EC2B-60BC3F4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5A2C-5556-5CBA-16AA-DA61A65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E8FF7-1A37-464F-F4CB-48D8BBA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1904-A837-1554-4C5E-7F1C1D2A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0A045-9D90-BAA5-6600-952F33E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7A3B7-EB84-1E9B-1174-BF5D4339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42033-DEB7-B677-DDBF-4F28DCB4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C9F55-B21D-09D8-3403-176FBBE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C0FD27-AEF1-02D9-7F6A-26BE5FD2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86607-6A15-BC97-FD59-9212B283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544CE-5C55-220E-02D2-F9FDAA5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A825-1F6A-E2B6-9A13-60CD5F1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45EDC-379A-017A-85CC-4A8F5FD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1A93-175F-1D5F-3F5B-B383A73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7A36-7D10-E0AB-DB55-AEC4475C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AFEB7-41A6-B50D-7716-5FE86C1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D86EF-01DF-2A60-8345-2455D1F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43F33-58A7-A41B-A181-F82E263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84B1-0E61-1B71-CD8F-9463ED03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975CB-B032-E799-BB35-C282623D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1E3E6-96EB-17F5-B59F-F617ED2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306B7-4541-4187-1FFB-B21D6C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5A0FD-4312-1562-F785-7833411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8A71-6E96-F529-D69B-A41CBD69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3B1B-7975-8425-7DC3-9377E5AB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25382-6EE7-75F3-9629-78F0AD6D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FD1A0-9F71-3087-5D4D-32921075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69303-5769-EFD4-BC2C-F469A868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3085-33CE-B68A-1197-938142FD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29DFE-B7A9-F0C0-673F-5BB1683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252F1-FC8A-2B93-BAEC-5064721E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13417E-AD7F-CC71-05AE-848177E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3BB659-1EF8-620E-F05D-DA71723F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C98C72-C82A-BBEB-EABF-17AC6D32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3BAAD-7F68-CC82-F2EE-72B7E98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BF8D8-2191-4728-8733-D8A560D3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AA359D-2A44-B2A6-4B40-37DF70D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B22C-6278-049F-267E-E24A1E52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211D74-015F-9D28-532E-01335AA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E5255-B923-793F-CB9E-57A56DC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50B37A-159D-E0D9-DCC4-130EAFF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6EF654-A27A-5A4C-7D73-53076647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97544-0FCD-9331-CD39-053608D8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9C28A-D097-B061-FD56-B9E967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2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416FA-C2CB-EFD7-BC6E-4979D8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FCAE5-68E9-511D-1C9A-BC19DED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8A77F-867E-F074-BE6C-FA7DF4EF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E5685-E8EA-8023-6512-324E0D5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A60101-C2F0-C441-7174-4DC229A4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FAB7-FF24-39CB-B9E6-B3196FE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5007-6FB6-C5F0-9B2B-03B4447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D22B04-711E-5C65-6D12-6BD90FB3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B23E97-0C65-1FAF-3F37-D95FFA59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6B996-0061-35C1-65A3-F63D89D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F8752-6EAA-604A-0075-F977995A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3FA4C-5BB1-CAA1-4B9D-12E3CEA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ED267C-77EE-227C-1D4E-47EF84F5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BA4B7-83A5-73B0-1119-8A154392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35150-4D81-4E50-52B9-A300EEE7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C45A-9F98-4906-86F2-1D731308AF3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7CEC4-6495-133F-6ED2-52EAC35D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3A599-ED52-A8B1-6496-C3BA0AF0A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kaggle.com/viktorreichert/imbal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balanced-learn.org/stable/over_sampling.html#sample-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55709-9ADC-08E6-FFEE-A36BA22E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Machine</a:t>
            </a:r>
            <a:r>
              <a:rPr lang="de-DE" dirty="0"/>
              <a:t> Learning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6156-176D-9D01-02DE-3024245B0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Viktor Reichert</a:t>
            </a:r>
          </a:p>
        </p:txBody>
      </p:sp>
    </p:spTree>
    <p:extLst>
      <p:ext uri="{BB962C8B-B14F-4D97-AF65-F5344CB8AC3E}">
        <p14:creationId xmlns:p14="http://schemas.microsoft.com/office/powerpoint/2010/main" val="1427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D9EEB-BB11-992F-345E-8E75EB6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(Sigmoid)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left-right</a:t>
                </a:r>
                <a:r>
                  <a:rPr lang="de-DE" dirty="0"/>
                  <a:t> shift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slope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Goal: Find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Log Loss </a:t>
                </a:r>
                <a:r>
                  <a:rPr lang="de-DE" dirty="0" err="1"/>
                  <a:t>is</a:t>
                </a:r>
                <a:r>
                  <a:rPr lang="de-DE" dirty="0"/>
                  <a:t> minimal.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cannot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but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approximated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descent</a:t>
                </a:r>
                <a:r>
                  <a:rPr lang="de-DE" dirty="0"/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  <a:blipFill>
                <a:blip r:embed="rId2"/>
                <a:stretch>
                  <a:fillRect l="-696" b="-5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438729C-5600-AAD9-A13C-D1ADEF41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325"/>
            <a:ext cx="121920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2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2E460-72DC-B2DA-9A49-0D3C610F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091D9F-D366-0E43-039E-0F90ACE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82" y="0"/>
            <a:ext cx="6318218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27BDDEF-DACD-6479-C08C-A167509E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49" y="1825625"/>
            <a:ext cx="4254365" cy="485498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7BCAD93-534E-2AE0-751B-AC3FC3D07E54}"/>
              </a:ext>
            </a:extLst>
          </p:cNvPr>
          <p:cNvSpPr/>
          <p:nvPr/>
        </p:nvSpPr>
        <p:spPr>
          <a:xfrm>
            <a:off x="0" y="1825626"/>
            <a:ext cx="1504545" cy="1325564"/>
          </a:xfrm>
          <a:prstGeom prst="rightArrow">
            <a:avLst>
              <a:gd name="adj1" fmla="val 73483"/>
              <a:gd name="adj2" fmla="val 48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 </a:t>
            </a:r>
            <a:r>
              <a:rPr lang="de-DE" sz="1200" dirty="0" err="1"/>
              <a:t>groups</a:t>
            </a:r>
            <a:r>
              <a:rPr lang="de-DE" sz="1200" dirty="0"/>
              <a:t> = 3 different </a:t>
            </a:r>
            <a:r>
              <a:rPr lang="de-DE" sz="1200" dirty="0" err="1"/>
              <a:t>logistic</a:t>
            </a:r>
            <a:r>
              <a:rPr lang="de-DE" sz="1200" dirty="0"/>
              <a:t> </a:t>
            </a:r>
            <a:r>
              <a:rPr lang="de-DE" sz="1200" dirty="0" err="1"/>
              <a:t>functions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799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D5A1D-A823-6C59-2779-EEAF7CB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BCCB-9085-3A20-2ECC-CDCE692A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https://www.kaggle.com/viktorreichert/imbalance</a:t>
            </a:r>
            <a:endParaRPr lang="de-DE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de-DE" dirty="0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02920AB-D6BC-39CF-FAA5-0E228035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9" y="4271963"/>
            <a:ext cx="904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3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9F9C-0EFD-B723-ED7D-FF53F318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0E3B8-3875-49FE-8513-CD5B476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Lossfunction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penalized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Oversampling</a:t>
            </a:r>
            <a:endParaRPr lang="de-DE" dirty="0"/>
          </a:p>
          <a:p>
            <a:pPr lvl="1"/>
            <a:r>
              <a:rPr lang="de-DE" dirty="0" err="1"/>
              <a:t>Undersampling</a:t>
            </a:r>
            <a:endParaRPr lang="de-DE" dirty="0"/>
          </a:p>
          <a:p>
            <a:pPr lvl="1"/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Othersampling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6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ED79-0519-2905-F012-4D22B0C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A7EB8-47BB-1FF8-6FE3-7EBACA0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Data!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indicators</a:t>
            </a:r>
            <a:r>
              <a:rPr lang="de-DE" dirty="0"/>
              <a:t> </a:t>
            </a:r>
            <a:r>
              <a:rPr lang="de-DE" dirty="0" err="1"/>
              <a:t>derivable</a:t>
            </a:r>
            <a:r>
              <a:rPr lang="de-DE" dirty="0"/>
              <a:t> form a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F1</a:t>
            </a:r>
          </a:p>
          <a:p>
            <a:pPr lvl="1"/>
            <a:r>
              <a:rPr lang="de-DE" dirty="0"/>
              <a:t>Recall</a:t>
            </a:r>
          </a:p>
          <a:p>
            <a:pPr lvl="1"/>
            <a:r>
              <a:rPr lang="de-DE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6734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F85D-BF51-8697-33C3-2BDDC86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 (</a:t>
            </a: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Thechnique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956B3-71CC-8BB1-AAF7-01CA1C23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„</a:t>
            </a:r>
            <a:r>
              <a:rPr lang="de-DE" dirty="0" err="1"/>
              <a:t>synthetic</a:t>
            </a:r>
            <a:r>
              <a:rPr lang="de-DE" dirty="0"/>
              <a:t>“ </a:t>
            </a:r>
            <a:r>
              <a:rPr lang="de-DE" dirty="0" err="1"/>
              <a:t>Observations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8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87E416FF-D4F0-4F87-C5EB-E952F60FA9E8}"/>
              </a:ext>
            </a:extLst>
          </p:cNvPr>
          <p:cNvSpPr>
            <a:spLocks noChangeAspect="1"/>
          </p:cNvSpPr>
          <p:nvPr/>
        </p:nvSpPr>
        <p:spPr>
          <a:xfrm>
            <a:off x="7231013" y="2210731"/>
            <a:ext cx="3080184" cy="30801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112C0-AF2B-E5CE-4854-A614EB0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Draw a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a </a:t>
                </a:r>
                <a:r>
                  <a:rPr lang="de-DE" dirty="0" err="1"/>
                  <a:t>minority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</a:t>
                </a:r>
                <a:r>
                  <a:rPr lang="de-DE" dirty="0" err="1"/>
                  <a:t>instance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it‘s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Pick a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on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new</a:t>
                </a:r>
                <a:r>
                  <a:rPr lang="de-DE" dirty="0"/>
                  <a:t>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choosen</a:t>
                </a:r>
                <a:r>
                  <a:rPr lang="de-DE" dirty="0"/>
                  <a:t> </a:t>
                </a:r>
                <a:r>
                  <a:rPr lang="de-DE" dirty="0" err="1"/>
                  <a:t>randomly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More </a:t>
                </a:r>
                <a:r>
                  <a:rPr lang="de-DE" dirty="0" err="1"/>
                  <a:t>strategies</a:t>
                </a:r>
                <a:r>
                  <a:rPr lang="de-DE" dirty="0"/>
                  <a:t>: </a:t>
                </a:r>
                <a:r>
                  <a:rPr lang="de-DE" dirty="0">
                    <a:hlinkClick r:id="rId2"/>
                  </a:rPr>
                  <a:t>https://imbalanced-learn.org/stable/over_sampling.html#sample-generation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  <a:blipFill>
                <a:blip r:embed="rId3"/>
                <a:stretch>
                  <a:fillRect l="-2174" t="-3501" r="-1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4EB918B-9F20-136F-C8CA-D3B9CF66FD79}"/>
              </a:ext>
            </a:extLst>
          </p:cNvPr>
          <p:cNvCxnSpPr/>
          <p:nvPr/>
        </p:nvCxnSpPr>
        <p:spPr>
          <a:xfrm flipV="1">
            <a:off x="6096000" y="1825625"/>
            <a:ext cx="0" cy="411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A0F1F79-16F9-CF2F-F860-337ACB349594}"/>
              </a:ext>
            </a:extLst>
          </p:cNvPr>
          <p:cNvCxnSpPr>
            <a:cxnSpLocks/>
          </p:cNvCxnSpPr>
          <p:nvPr/>
        </p:nvCxnSpPr>
        <p:spPr>
          <a:xfrm>
            <a:off x="6096000" y="5937182"/>
            <a:ext cx="46400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D537DD1-879A-A827-381F-217D59DC0977}"/>
              </a:ext>
            </a:extLst>
          </p:cNvPr>
          <p:cNvSpPr/>
          <p:nvPr/>
        </p:nvSpPr>
        <p:spPr>
          <a:xfrm>
            <a:off x="8728953" y="370543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E1102C-A322-F442-6D18-C88456EF4523}"/>
              </a:ext>
            </a:extLst>
          </p:cNvPr>
          <p:cNvSpPr/>
          <p:nvPr/>
        </p:nvSpPr>
        <p:spPr>
          <a:xfrm>
            <a:off x="9778723" y="5245523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B57F50-D0B1-EBC9-7D9C-E92F4C9700E5}"/>
              </a:ext>
            </a:extLst>
          </p:cNvPr>
          <p:cNvSpPr/>
          <p:nvPr/>
        </p:nvSpPr>
        <p:spPr>
          <a:xfrm>
            <a:off x="8145291" y="2859945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BFDF84-717E-F020-D107-1692A4170C6D}"/>
              </a:ext>
            </a:extLst>
          </p:cNvPr>
          <p:cNvSpPr/>
          <p:nvPr/>
        </p:nvSpPr>
        <p:spPr>
          <a:xfrm>
            <a:off x="7078494" y="276916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F2C07E-7246-0A38-8EDD-21E5C8E2A72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7972200" y="3782920"/>
            <a:ext cx="769099" cy="907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6A7B63D-1410-2550-2A13-8C70C13D1B6D}"/>
              </a:ext>
            </a:extLst>
          </p:cNvPr>
          <p:cNvSpPr/>
          <p:nvPr/>
        </p:nvSpPr>
        <p:spPr>
          <a:xfrm>
            <a:off x="8331743" y="4178130"/>
            <a:ext cx="84304" cy="9078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/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DBDCFEE0-F82A-A1B0-2631-9E29DAF8D90B}"/>
              </a:ext>
            </a:extLst>
          </p:cNvPr>
          <p:cNvSpPr/>
          <p:nvPr/>
        </p:nvSpPr>
        <p:spPr>
          <a:xfrm>
            <a:off x="7900242" y="467714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/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blipFill>
                <a:blip r:embed="rId5"/>
                <a:stretch>
                  <a:fillRect l="-5747" r="-114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/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blipFill>
                <a:blip r:embed="rId6"/>
                <a:stretch>
                  <a:fillRect l="-9091" r="-7273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EAD11-1145-CCF7-24B8-E251A8C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Tomek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</p:spPr>
            <p:txBody>
              <a:bodyPr/>
              <a:lstStyle/>
              <a:p>
                <a:r>
                  <a:rPr lang="de-DE" dirty="0" err="1"/>
                  <a:t>Undersampling</a:t>
                </a:r>
                <a:r>
                  <a:rPr lang="de-DE" dirty="0"/>
                  <a:t> </a:t>
                </a:r>
                <a:r>
                  <a:rPr lang="de-DE" dirty="0" err="1"/>
                  <a:t>technic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Tomek‘s</a:t>
                </a:r>
                <a:r>
                  <a:rPr lang="de-DE" dirty="0"/>
                  <a:t> link </a:t>
                </a:r>
                <a:r>
                  <a:rPr lang="de-DE" dirty="0" err="1"/>
                  <a:t>exists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from different </a:t>
                </a:r>
                <a:r>
                  <a:rPr lang="de-DE" dirty="0" err="1"/>
                  <a:t>classes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closest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sample from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majority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(</a:t>
                </a:r>
                <a:r>
                  <a:rPr lang="de-DE" dirty="0" err="1"/>
                  <a:t>default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  <a:blipFill>
                <a:blip r:embed="rId2"/>
                <a:stretch>
                  <a:fillRect l="-2390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0A773E-E5A5-9991-4708-E7A05F87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53" y="295897"/>
            <a:ext cx="2963917" cy="2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5D32-DF45-905E-16B5-E631442F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41" y="3327283"/>
            <a:ext cx="5969233" cy="29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BD5D05-0C7F-02E4-D317-1CD36A797A82}"/>
              </a:ext>
            </a:extLst>
          </p:cNvPr>
          <p:cNvSpPr txBox="1"/>
          <p:nvPr/>
        </p:nvSpPr>
        <p:spPr>
          <a:xfrm>
            <a:off x="5529841" y="61947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</a:t>
            </a:r>
            <a:r>
              <a:rPr lang="de-DE" dirty="0" err="1">
                <a:latin typeface="Consolas" panose="020B0609020204030204" pitchFamily="49" charset="0"/>
              </a:rPr>
              <a:t>auto</a:t>
            </a:r>
            <a:r>
              <a:rPr lang="de-DE" dirty="0">
                <a:latin typeface="Consolas" panose="020B0609020204030204" pitchFamily="49" charset="0"/>
              </a:rPr>
              <a:t>‘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4328B2-6753-5E5B-6A55-271C6DD3375F}"/>
              </a:ext>
            </a:extLst>
          </p:cNvPr>
          <p:cNvSpPr txBox="1"/>
          <p:nvPr/>
        </p:nvSpPr>
        <p:spPr>
          <a:xfrm>
            <a:off x="8862005" y="61702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=‘all‘</a:t>
            </a:r>
          </a:p>
        </p:txBody>
      </p:sp>
    </p:spTree>
    <p:extLst>
      <p:ext uri="{BB962C8B-B14F-4D97-AF65-F5344CB8AC3E}">
        <p14:creationId xmlns:p14="http://schemas.microsoft.com/office/powerpoint/2010/main" val="23907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83AA9-9D6C-FC54-4549-6865878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EB8FF-3726-0818-5742-1AADD5E4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  <a:p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outcome</a:t>
            </a:r>
            <a:r>
              <a:rPr lang="de-DE" dirty="0"/>
              <a:t>.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CC411D-5C45-8D72-4C29-F0C50FF9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316" y="3566585"/>
            <a:ext cx="3294957" cy="29262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1D1710-DDA9-2B8D-FEBE-61A5E169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18" y="601090"/>
            <a:ext cx="3266155" cy="277652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ABF68E3-2FF1-72C8-4199-A0F74C9C4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0978"/>
              </p:ext>
            </p:extLst>
          </p:nvPr>
        </p:nvGraphicFramePr>
        <p:xfrm>
          <a:off x="688501" y="3294667"/>
          <a:ext cx="26189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452">
                  <a:extLst>
                    <a:ext uri="{9D8B030D-6E8A-4147-A177-3AD203B41FA5}">
                      <a16:colId xmlns:a16="http://schemas.microsoft.com/office/drawing/2014/main" val="1607536429"/>
                    </a:ext>
                  </a:extLst>
                </a:gridCol>
                <a:gridCol w="1309452">
                  <a:extLst>
                    <a:ext uri="{9D8B030D-6E8A-4147-A177-3AD203B41FA5}">
                      <a16:colId xmlns:a16="http://schemas.microsoft.com/office/drawing/2014/main" val="2108874404"/>
                    </a:ext>
                  </a:extLst>
                </a:gridCol>
              </a:tblGrid>
              <a:tr h="254872">
                <a:tc>
                  <a:txBody>
                    <a:bodyPr/>
                    <a:lstStyle/>
                    <a:p>
                      <a:r>
                        <a:rPr lang="de-DE" dirty="0"/>
                        <a:t>Feature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Target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45940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3863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24195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1352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5946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92405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37821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38010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34932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86512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1710FC4-056B-5A04-AA0D-D8053DA385E0}"/>
              </a:ext>
            </a:extLst>
          </p:cNvPr>
          <p:cNvCxnSpPr>
            <a:cxnSpLocks/>
          </p:cNvCxnSpPr>
          <p:nvPr/>
        </p:nvCxnSpPr>
        <p:spPr>
          <a:xfrm>
            <a:off x="3450077" y="3642227"/>
            <a:ext cx="1588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37DE6AB-5596-24D6-18BA-5C358F7612B0}"/>
              </a:ext>
            </a:extLst>
          </p:cNvPr>
          <p:cNvSpPr txBox="1"/>
          <p:nvPr/>
        </p:nvSpPr>
        <p:spPr>
          <a:xfrm>
            <a:off x="3643813" y="3693727"/>
            <a:ext cx="119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Logistic</a:t>
            </a:r>
            <a:endParaRPr lang="de-DE" dirty="0"/>
          </a:p>
          <a:p>
            <a:r>
              <a:rPr lang="de-DE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C6BC1D2-63D9-3F9C-6300-916C68A28718}"/>
                  </a:ext>
                </a:extLst>
              </p:cNvPr>
              <p:cNvSpPr txBox="1"/>
              <p:nvPr/>
            </p:nvSpPr>
            <p:spPr>
              <a:xfrm>
                <a:off x="4662654" y="4001294"/>
                <a:ext cx="296803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(5)=0,4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d.h. ein Sample mit feature (5) Hat die Wahrscheinlich 40% z </a:t>
                </a:r>
                <a:r>
                  <a:rPr lang="de-DE" dirty="0" err="1"/>
                  <a:t>ur</a:t>
                </a:r>
                <a:r>
                  <a:rPr lang="de-DE" dirty="0"/>
                  <a:t> Klasse </a:t>
                </a:r>
                <a:r>
                  <a:rPr lang="de-DE" dirty="0">
                    <a:solidFill>
                      <a:srgbClr val="FF0000"/>
                    </a:solidFill>
                  </a:rPr>
                  <a:t>R</a:t>
                </a:r>
                <a:r>
                  <a:rPr lang="de-DE" dirty="0"/>
                  <a:t>. Also ordnen wir das Sample zu Klasse </a:t>
                </a:r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r>
                  <a:rPr lang="de-DE" dirty="0"/>
                  <a:t> zu, weil die Wahrscheinlichkeit unter 50% liegt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C6BC1D2-63D9-3F9C-6300-916C68A2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54" y="4001294"/>
                <a:ext cx="2968034" cy="2585323"/>
              </a:xfrm>
              <a:prstGeom prst="rect">
                <a:avLst/>
              </a:prstGeom>
              <a:blipFill>
                <a:blip r:embed="rId4"/>
                <a:stretch>
                  <a:fillRect l="-1848" r="-2669" b="-2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A07F0A-9F9F-6181-64DC-3CACFF73319A}"/>
                  </a:ext>
                </a:extLst>
              </p:cNvPr>
              <p:cNvSpPr txBox="1"/>
              <p:nvPr/>
            </p:nvSpPr>
            <p:spPr>
              <a:xfrm>
                <a:off x="5207747" y="3280625"/>
                <a:ext cx="2336152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A07F0A-9F9F-6181-64DC-3CACFF733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47" y="3280625"/>
                <a:ext cx="2336152" cy="622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52D8-0AE4-3126-68FD-0B86559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77EA7-BAE7-A59B-7EE6-63586C5F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we</a:t>
            </a:r>
            <a:r>
              <a:rPr lang="de-DE" dirty="0"/>
              <a:t> have multiple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have a </a:t>
            </a:r>
            <a:r>
              <a:rPr lang="de-DE" dirty="0" err="1"/>
              <a:t>polynom</a:t>
            </a:r>
            <a:r>
              <a:rPr lang="de-DE" dirty="0"/>
              <a:t> with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indipendent</a:t>
            </a:r>
            <a:r>
              <a:rPr lang="de-DE" dirty="0"/>
              <a:t> variables.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98EEC6D-D65A-D7BA-C292-493212654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509207"/>
                  </p:ext>
                </p:extLst>
              </p:nvPr>
            </p:nvGraphicFramePr>
            <p:xfrm>
              <a:off x="779290" y="2918530"/>
              <a:ext cx="380568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560">
                      <a:extLst>
                        <a:ext uri="{9D8B030D-6E8A-4147-A177-3AD203B41FA5}">
                          <a16:colId xmlns:a16="http://schemas.microsoft.com/office/drawing/2014/main" val="1607536429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1332355225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2108874404"/>
                        </a:ext>
                      </a:extLst>
                    </a:gridCol>
                  </a:tblGrid>
                  <a:tr h="25487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Target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645940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13863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624195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01352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5946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2405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37821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238010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4932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86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98EEC6D-D65A-D7BA-C292-493212654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509207"/>
                  </p:ext>
                </p:extLst>
              </p:nvPr>
            </p:nvGraphicFramePr>
            <p:xfrm>
              <a:off x="779290" y="2918530"/>
              <a:ext cx="380568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560">
                      <a:extLst>
                        <a:ext uri="{9D8B030D-6E8A-4147-A177-3AD203B41FA5}">
                          <a16:colId xmlns:a16="http://schemas.microsoft.com/office/drawing/2014/main" val="1607536429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1332355225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21088744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" t="-8333" r="-201435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8333" r="-102404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Target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645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1386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624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013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594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2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37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238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49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86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D6A029-A90D-3664-9B74-6571D23D0B1F}"/>
                  </a:ext>
                </a:extLst>
              </p:cNvPr>
              <p:cNvSpPr txBox="1"/>
              <p:nvPr/>
            </p:nvSpPr>
            <p:spPr>
              <a:xfrm>
                <a:off x="5207747" y="3280625"/>
                <a:ext cx="3155030" cy="625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D6A029-A90D-3664-9B74-6571D23D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47" y="3280625"/>
                <a:ext cx="3155030" cy="625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64EA-2E2F-9FE5-DD1D-A7421E92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04231-E6A2-EB80-0C4F-E13DA574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Datensatz: </a:t>
            </a:r>
            <a:r>
              <a:rPr lang="de-DE" dirty="0" err="1"/>
              <a:t>features</a:t>
            </a:r>
            <a:r>
              <a:rPr lang="de-DE" dirty="0"/>
              <a:t>, Target: Klasse</a:t>
            </a:r>
          </a:p>
          <a:p>
            <a:r>
              <a:rPr lang="de-DE" dirty="0"/>
              <a:t>Features -&gt; </a:t>
            </a:r>
            <a:r>
              <a:rPr lang="de-DE" dirty="0" err="1"/>
              <a:t>wahrscheinlichkeit</a:t>
            </a:r>
            <a:r>
              <a:rPr lang="de-DE" dirty="0"/>
              <a:t> für jede Klasse</a:t>
            </a:r>
          </a:p>
          <a:p>
            <a:r>
              <a:rPr lang="de-DE" dirty="0" err="1"/>
              <a:t>Samlple</a:t>
            </a:r>
            <a:r>
              <a:rPr lang="de-DE" dirty="0"/>
              <a:t>: [1,3,2] -&gt; 65% Klasse 1, 35% Klasse 2 -&gt; Klasse 1</a:t>
            </a:r>
          </a:p>
        </p:txBody>
      </p:sp>
    </p:spTree>
    <p:extLst>
      <p:ext uri="{BB962C8B-B14F-4D97-AF65-F5344CB8AC3E}">
        <p14:creationId xmlns:p14="http://schemas.microsoft.com/office/powerpoint/2010/main" val="14896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Breitbild</PresentationFormat>
  <Paragraphs>109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Inter</vt:lpstr>
      <vt:lpstr>Office</vt:lpstr>
      <vt:lpstr>More Machine Learning in Python</vt:lpstr>
      <vt:lpstr>Working with unbalanced Data</vt:lpstr>
      <vt:lpstr>Correct scoring!</vt:lpstr>
      <vt:lpstr>SMOTE (Synthetic Minority Oversampling Thechnique)</vt:lpstr>
      <vt:lpstr>SMOTE</vt:lpstr>
      <vt:lpstr>Tomek Links</vt:lpstr>
      <vt:lpstr>Logistic Regression</vt:lpstr>
      <vt:lpstr>Multiple Features</vt:lpstr>
      <vt:lpstr>Zielsetzung</vt:lpstr>
      <vt:lpstr>Logistic (Sigmoid) Function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Machine Learning in Python</dc:title>
  <dc:creator>Viktor Reichert</dc:creator>
  <cp:lastModifiedBy>Viktor Reichert</cp:lastModifiedBy>
  <cp:revision>3</cp:revision>
  <dcterms:created xsi:type="dcterms:W3CDTF">2023-09-20T11:01:13Z</dcterms:created>
  <dcterms:modified xsi:type="dcterms:W3CDTF">2023-12-06T05:15:25Z</dcterms:modified>
</cp:coreProperties>
</file>