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65" r:id="rId5"/>
    <p:sldId id="271" r:id="rId6"/>
    <p:sldId id="273" r:id="rId7"/>
    <p:sldId id="274" r:id="rId8"/>
    <p:sldId id="264" r:id="rId9"/>
    <p:sldId id="268" r:id="rId10"/>
    <p:sldId id="257" r:id="rId11"/>
    <p:sldId id="258" r:id="rId12"/>
    <p:sldId id="263" r:id="rId13"/>
    <p:sldId id="266" r:id="rId14"/>
    <p:sldId id="269" r:id="rId15"/>
    <p:sldId id="267" r:id="rId16"/>
    <p:sldId id="259" r:id="rId17"/>
    <p:sldId id="260" r:id="rId18"/>
    <p:sldId id="262" r:id="rId19"/>
    <p:sldId id="26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C588839-815A-4F04-8520-EA63C4328DDE}">
          <p14:sldIdLst>
            <p14:sldId id="256"/>
          </p14:sldIdLst>
        </p14:section>
        <p14:section name="Unbalanced Data" id="{6672DFD1-C2B7-4825-8F62-B7B0CF02EB14}">
          <p14:sldIdLst>
            <p14:sldId id="270"/>
            <p14:sldId id="272"/>
            <p14:sldId id="265"/>
            <p14:sldId id="271"/>
            <p14:sldId id="273"/>
            <p14:sldId id="274"/>
          </p14:sldIdLst>
        </p14:section>
        <p14:section name="Mising Data" id="{ECDBFE58-121C-46EF-AFA0-6145E312E1B0}">
          <p14:sldIdLst>
            <p14:sldId id="264"/>
            <p14:sldId id="268"/>
          </p14:sldIdLst>
        </p14:section>
        <p14:section name="Logistic Regression" id="{5CE2F981-4E7B-40CE-9BD4-EBDF3A22B6B3}">
          <p14:sldIdLst>
            <p14:sldId id="257"/>
            <p14:sldId id="258"/>
          </p14:sldIdLst>
        </p14:section>
        <p14:section name="Cox Regression" id="{7D18CD03-260E-4397-9118-CAF31E64B179}">
          <p14:sldIdLst>
            <p14:sldId id="263"/>
            <p14:sldId id="266"/>
            <p14:sldId id="269"/>
            <p14:sldId id="267"/>
          </p14:sldIdLst>
        </p14:section>
        <p14:section name="Linear Regression" id="{4E545478-7DF9-48EA-AD19-E26BF72CD0EA}">
          <p14:sldIdLst>
            <p14:sldId id="259"/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0F62B-17D7-41D4-A360-31CA263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F99B9-D768-07A2-7124-494D346B5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B7694-C32E-A617-EC2B-60BC3F42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5A2C-5556-5CBA-16AA-DA61A653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E8FF7-1A37-464F-F4CB-48D8BBA7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4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1904-A837-1554-4C5E-7F1C1D2A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20A045-9D90-BAA5-6600-952F33E8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7A3B7-EB84-1E9B-1174-BF5D4339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42033-DEB7-B677-DDBF-4F28DCB4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C9F55-B21D-09D8-3403-176FBBE6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0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C0FD27-AEF1-02D9-7F6A-26BE5FD2A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386607-6A15-BC97-FD59-9212B283F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544CE-5C55-220E-02D2-F9FDAA5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A825-1F6A-E2B6-9A13-60CD5F19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45EDC-379A-017A-85CC-4A8F5FD4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21A93-175F-1D5F-3F5B-B383A73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77A36-7D10-E0AB-DB55-AEC4475C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AFEB7-41A6-B50D-7716-5FE86C1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D86EF-01DF-2A60-8345-2455D1F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43F33-58A7-A41B-A181-F82E263E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284B1-0E61-1B71-CD8F-9463ED03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975CB-B032-E799-BB35-C282623D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1E3E6-96EB-17F5-B59F-F617ED2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306B7-4541-4187-1FFB-B21D6C9C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5A0FD-4312-1562-F785-7833411C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3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8A71-6E96-F529-D69B-A41CBD69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13B1B-7975-8425-7DC3-9377E5AB7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525382-6EE7-75F3-9629-78F0AD6D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FD1A0-9F71-3087-5D4D-32921075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69303-5769-EFD4-BC2C-F469A868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5E3085-33CE-B68A-1197-938142FD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9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29DFE-B7A9-F0C0-673F-5BB16838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6252F1-FC8A-2B93-BAEC-5064721E0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13417E-AD7F-CC71-05AE-848177E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3BB659-1EF8-620E-F05D-DA71723FF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C98C72-C82A-BBEB-EABF-17AC6D322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93BAAD-7F68-CC82-F2EE-72B7E98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ABF8D8-2191-4728-8733-D8A560D3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AA359D-2A44-B2A6-4B40-37DF70DF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6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0B22C-6278-049F-267E-E24A1E52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211D74-015F-9D28-532E-01335AAE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2E5255-B923-793F-CB9E-57A56DC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50B37A-159D-E0D9-DCC4-130EAFFE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0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6EF654-A27A-5A4C-7D73-53076647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397544-0FCD-9331-CD39-053608D8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9C28A-D097-B061-FD56-B9E967B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2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416FA-C2CB-EFD7-BC6E-4979D8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FCAE5-68E9-511D-1C9A-BC19DED1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8A77F-867E-F074-BE6C-FA7DF4EF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9E5685-E8EA-8023-6512-324E0D5C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A60101-C2F0-C441-7174-4DC229A4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2DFAB7-FF24-39CB-B9E6-B3196FE3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8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95007-6FB6-C5F0-9B2B-03B4447F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D22B04-711E-5C65-6D12-6BD90FB3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B23E97-0C65-1FAF-3F37-D95FFA599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6B996-0061-35C1-65A3-F63D89D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F8752-6EAA-604A-0075-F977995A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53FA4C-5BB1-CAA1-4B9D-12E3CEA2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3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ED267C-77EE-227C-1D4E-47EF84F5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6BA4B7-83A5-73B0-1119-8A154392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335150-4D81-4E50-52B9-A300EEE7B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C45A-9F98-4906-86F2-1D731308AF34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7CEC4-6495-133F-6ED2-52EAC35D6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3A599-ED52-A8B1-6496-C3BA0AF0A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4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balanced-learn.org/stable/over_sampling.html#sample-gene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55709-9ADC-08E6-FFEE-A36BA22E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Machine</a:t>
            </a:r>
            <a:r>
              <a:rPr lang="de-DE" dirty="0"/>
              <a:t> Learning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8A6156-176D-9D01-02DE-3024245B0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Viktor Reichert</a:t>
            </a:r>
          </a:p>
          <a:p>
            <a:r>
              <a:rPr lang="de-DE" dirty="0" err="1"/>
              <a:t>Viktor.Reichert@Conteco.gmbh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7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83AA9-9D6C-FC54-4549-68658781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EB8FF-3726-0818-5742-1AADD5E4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.</a:t>
            </a:r>
          </a:p>
          <a:p>
            <a:r>
              <a:rPr lang="de-DE" dirty="0" err="1"/>
              <a:t>Estimates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outcome</a:t>
            </a:r>
            <a:r>
              <a:rPr lang="de-DE" dirty="0"/>
              <a:t>.</a:t>
            </a:r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41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D9EEB-BB11-992F-345E-8E75EB6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(Sigmoid)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91F8D8-0EF1-7693-1AB2-B91584EC1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left-right</a:t>
                </a:r>
                <a:r>
                  <a:rPr lang="de-DE" dirty="0"/>
                  <a:t> shift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curve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slope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curve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Goal: Find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so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Log Loss </a:t>
                </a:r>
                <a:r>
                  <a:rPr lang="de-DE" dirty="0" err="1"/>
                  <a:t>is</a:t>
                </a:r>
                <a:r>
                  <a:rPr lang="de-DE" dirty="0"/>
                  <a:t> minimal.</a:t>
                </a:r>
              </a:p>
              <a:p>
                <a:r>
                  <a:rPr lang="de-DE" dirty="0"/>
                  <a:t>This </a:t>
                </a:r>
                <a:r>
                  <a:rPr lang="de-DE" dirty="0" err="1"/>
                  <a:t>cannot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calculated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but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approximated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</a:t>
                </a:r>
                <a:r>
                  <a:rPr lang="de-DE" dirty="0" err="1"/>
                  <a:t>descent</a:t>
                </a:r>
                <a:r>
                  <a:rPr lang="de-DE" dirty="0"/>
                  <a:t>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91F8D8-0EF1-7693-1AB2-B91584EC1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52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5F50E-1B9C-A795-43DC-8F890FF9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Cox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A55B9-36D2-E6DD-C9FE-4D140574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Survival Model</a:t>
            </a:r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Sir David Cox (also </a:t>
            </a:r>
            <a:r>
              <a:rPr lang="de-DE" dirty="0" err="1"/>
              <a:t>pioniered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Regression)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1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5FF4-8FE0-3CF0-E47B-E4AFE622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survival</a:t>
            </a:r>
            <a:r>
              <a:rPr lang="de-DE" dirty="0"/>
              <a:t> Model?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C098B-FDFA-AD91-C464-30545687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1757" cy="4351338"/>
          </a:xfrm>
        </p:spPr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concerned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of</a:t>
            </a:r>
            <a:r>
              <a:rPr lang="de-DE" dirty="0"/>
              <a:t> en </a:t>
            </a:r>
            <a:r>
              <a:rPr lang="de-DE" dirty="0" err="1"/>
              <a:t>event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Death</a:t>
            </a:r>
          </a:p>
          <a:p>
            <a:pPr lvl="1"/>
            <a:r>
              <a:rPr lang="de-DE" dirty="0" err="1"/>
              <a:t>Leaving</a:t>
            </a:r>
            <a:r>
              <a:rPr lang="de-DE" dirty="0"/>
              <a:t> </a:t>
            </a:r>
            <a:r>
              <a:rPr lang="de-DE" dirty="0" err="1"/>
              <a:t>facility</a:t>
            </a:r>
            <a:r>
              <a:rPr lang="de-DE" dirty="0"/>
              <a:t> </a:t>
            </a:r>
            <a:r>
              <a:rPr lang="de-DE" dirty="0" err="1"/>
              <a:t>cured</a:t>
            </a:r>
            <a:endParaRPr lang="de-DE" dirty="0"/>
          </a:p>
          <a:p>
            <a:pPr lvl="1"/>
            <a:r>
              <a:rPr lang="de-DE" dirty="0" err="1"/>
              <a:t>Unsubcribtion</a:t>
            </a:r>
            <a:endParaRPr lang="de-DE" dirty="0"/>
          </a:p>
          <a:p>
            <a:pPr lvl="1"/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Call</a:t>
            </a:r>
          </a:p>
          <a:p>
            <a:r>
              <a:rPr lang="de-DE" dirty="0"/>
              <a:t>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canceled</a:t>
            </a:r>
            <a:endParaRPr lang="de-DE" dirty="0"/>
          </a:p>
          <a:p>
            <a:r>
              <a:rPr lang="de-DE" dirty="0"/>
              <a:t>Cox </a:t>
            </a: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indipendent</a:t>
            </a:r>
            <a:r>
              <a:rPr lang="de-DE" dirty="0"/>
              <a:t> variables </a:t>
            </a:r>
            <a:r>
              <a:rPr lang="de-DE" dirty="0" err="1"/>
              <a:t>influece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occurance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.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D4574A9-9501-6EB1-23A6-8DD9F120ADAB}"/>
              </a:ext>
            </a:extLst>
          </p:cNvPr>
          <p:cNvCxnSpPr>
            <a:cxnSpLocks/>
          </p:cNvCxnSpPr>
          <p:nvPr/>
        </p:nvCxnSpPr>
        <p:spPr>
          <a:xfrm>
            <a:off x="8195723" y="2801055"/>
            <a:ext cx="2129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6CB3F26-18B5-46FA-AAAC-950EA6E7327E}"/>
              </a:ext>
            </a:extLst>
          </p:cNvPr>
          <p:cNvSpPr/>
          <p:nvPr/>
        </p:nvSpPr>
        <p:spPr>
          <a:xfrm>
            <a:off x="7064755" y="2620581"/>
            <a:ext cx="1034715" cy="360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pic>
        <p:nvPicPr>
          <p:cNvPr id="10" name="Grafik 9" descr="Kennzeichen mit einfarbiger Füllung">
            <a:extLst>
              <a:ext uri="{FF2B5EF4-FFF2-40B4-BE49-F238E27FC236}">
                <a16:creationId xmlns:a16="http://schemas.microsoft.com/office/drawing/2014/main" id="{A3216AC0-003C-52D9-00DD-68A97ACA2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313" y="2291720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42763D2-3A59-43A9-456C-CE434615DDC6}"/>
              </a:ext>
            </a:extLst>
          </p:cNvPr>
          <p:cNvCxnSpPr>
            <a:cxnSpLocks/>
          </p:cNvCxnSpPr>
          <p:nvPr/>
        </p:nvCxnSpPr>
        <p:spPr>
          <a:xfrm>
            <a:off x="8195723" y="4068383"/>
            <a:ext cx="2129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30E0E07A-32B7-8EB3-5F91-0D4277722BAE}"/>
              </a:ext>
            </a:extLst>
          </p:cNvPr>
          <p:cNvSpPr/>
          <p:nvPr/>
        </p:nvSpPr>
        <p:spPr>
          <a:xfrm>
            <a:off x="7064755" y="3887909"/>
            <a:ext cx="1034715" cy="360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pic>
        <p:nvPicPr>
          <p:cNvPr id="15" name="Grafik 14" descr="Schließen mit einfarbiger Füllung">
            <a:extLst>
              <a:ext uri="{FF2B5EF4-FFF2-40B4-BE49-F238E27FC236}">
                <a16:creationId xmlns:a16="http://schemas.microsoft.com/office/drawing/2014/main" id="{BF8D16DB-9793-35AE-DCD9-98FEE2BB4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6196" y="36111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8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6CE85-2BAA-1672-B872-E8A791CC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Cancelation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565AD-9CBF-E568-AF88-3C2D483B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Whenever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cancled</a:t>
            </a:r>
            <a:r>
              <a:rPr lang="de-DE" dirty="0"/>
              <a:t>.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cancelation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Experiment 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Event </a:t>
            </a:r>
            <a:r>
              <a:rPr lang="de-DE" dirty="0" err="1"/>
              <a:t>happened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dropped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survey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10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C8FE5-2C2A-45BD-FD8E-7A20F848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 </a:t>
            </a:r>
            <a:r>
              <a:rPr lang="de-DE" dirty="0" err="1"/>
              <a:t>of</a:t>
            </a:r>
            <a:r>
              <a:rPr lang="de-DE" dirty="0"/>
              <a:t> Cox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A243128-B0E1-44F0-7E56-5E11E1571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A243128-B0E1-44F0-7E56-5E11E1571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7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D1A9-C33F-2849-6535-53440DF7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Regression - </a:t>
            </a:r>
            <a:r>
              <a:rPr lang="de-DE" dirty="0" err="1"/>
              <a:t>revisited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10DF339-4330-C721-EEE1-98673B87A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10DF339-4330-C721-EEE1-98673B87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3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E53BD-22D6-3EFE-0395-297207FD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7910426-5E28-4447-FF1C-BB7CFDFB6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7910426-5E28-4447-FF1C-BB7CFDFB6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962BBEBE-5ACA-4085-B173-0ECD803EE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357023"/>
                  </p:ext>
                </p:extLst>
              </p:nvPr>
            </p:nvGraphicFramePr>
            <p:xfrm>
              <a:off x="1610895" y="3364079"/>
              <a:ext cx="812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673">
                      <a:extLst>
                        <a:ext uri="{9D8B030D-6E8A-4147-A177-3AD203B41FA5}">
                          <a16:colId xmlns:a16="http://schemas.microsoft.com/office/drawing/2014/main" val="2571737973"/>
                        </a:ext>
                      </a:extLst>
                    </a:gridCol>
                    <a:gridCol w="7236327">
                      <a:extLst>
                        <a:ext uri="{9D8B030D-6E8A-4147-A177-3AD203B41FA5}">
                          <a16:colId xmlns:a16="http://schemas.microsoft.com/office/drawing/2014/main" val="4189926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04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:r>
                            <a:rPr lang="de-DE" dirty="0" err="1"/>
                            <a:t>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observation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of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target</a:t>
                          </a:r>
                          <a:r>
                            <a:rPr lang="de-DE" baseline="0" dirty="0"/>
                            <a:t> variable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34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true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constant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function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280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</a:t>
                          </a:r>
                          <a:r>
                            <a:rPr lang="de-DE" dirty="0" err="1"/>
                            <a:t>rue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regressionkoeffizient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the</a:t>
                          </a: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:r>
                            <a:rPr lang="de-DE" dirty="0" err="1"/>
                            <a:t>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independent</a:t>
                          </a:r>
                          <a:r>
                            <a:rPr lang="de-DE" baseline="0" dirty="0"/>
                            <a:t> variable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8825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Number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indipendent</a:t>
                          </a:r>
                          <a:r>
                            <a:rPr lang="de-DE" dirty="0"/>
                            <a:t> variables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6622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Value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:r>
                            <a:rPr lang="de-DE" dirty="0" err="1"/>
                            <a:t>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observation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:r>
                            <a:rPr lang="de-DE" dirty="0" err="1"/>
                            <a:t>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independent</a:t>
                          </a:r>
                          <a:r>
                            <a:rPr lang="de-DE" baseline="0" dirty="0"/>
                            <a:t> variable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527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Disturbance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term</a:t>
                          </a:r>
                          <a:r>
                            <a:rPr lang="de-DE" dirty="0"/>
                            <a:t> (</a:t>
                          </a:r>
                          <a:r>
                            <a:rPr lang="de-DE" dirty="0" err="1"/>
                            <a:t>contains</a:t>
                          </a:r>
                          <a:r>
                            <a:rPr lang="de-DE" dirty="0"/>
                            <a:t> a </a:t>
                          </a:r>
                          <a:r>
                            <a:rPr lang="de-DE" dirty="0" err="1"/>
                            <a:t>number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small</a:t>
                          </a:r>
                          <a:r>
                            <a:rPr lang="de-DE" dirty="0"/>
                            <a:t>, </a:t>
                          </a:r>
                          <a:r>
                            <a:rPr lang="de-DE" dirty="0" err="1"/>
                            <a:t>random</a:t>
                          </a:r>
                          <a:r>
                            <a:rPr lang="de-DE" dirty="0"/>
                            <a:t> and not </a:t>
                          </a:r>
                          <a:r>
                            <a:rPr lang="de-DE" dirty="0" err="1"/>
                            <a:t>measurble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influences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that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disterb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systematic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Influence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model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7736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962BBEBE-5ACA-4085-B173-0ECD803EE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357023"/>
                  </p:ext>
                </p:extLst>
              </p:nvPr>
            </p:nvGraphicFramePr>
            <p:xfrm>
              <a:off x="1610895" y="3364079"/>
              <a:ext cx="812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673">
                      <a:extLst>
                        <a:ext uri="{9D8B030D-6E8A-4147-A177-3AD203B41FA5}">
                          <a16:colId xmlns:a16="http://schemas.microsoft.com/office/drawing/2014/main" val="2571737973"/>
                        </a:ext>
                      </a:extLst>
                    </a:gridCol>
                    <a:gridCol w="7236327">
                      <a:extLst>
                        <a:ext uri="{9D8B030D-6E8A-4147-A177-3AD203B41FA5}">
                          <a16:colId xmlns:a16="http://schemas.microsoft.com/office/drawing/2014/main" val="4189926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04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101639" r="-816438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2374" t="-101639" r="-337" b="-5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534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201639" r="-816438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true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constant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function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280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301639" r="-816438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2374" t="-301639" r="-337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5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401639" r="-816438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Number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indipendent</a:t>
                          </a:r>
                          <a:r>
                            <a:rPr lang="de-DE" dirty="0"/>
                            <a:t> variables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6622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501639" r="-816438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2374" t="-501639" r="-337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5273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349524" r="-81643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Disturbance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term</a:t>
                          </a:r>
                          <a:r>
                            <a:rPr lang="de-DE" dirty="0"/>
                            <a:t> (</a:t>
                          </a:r>
                          <a:r>
                            <a:rPr lang="de-DE" dirty="0" err="1"/>
                            <a:t>contains</a:t>
                          </a:r>
                          <a:r>
                            <a:rPr lang="de-DE" dirty="0"/>
                            <a:t> a </a:t>
                          </a:r>
                          <a:r>
                            <a:rPr lang="de-DE" dirty="0" err="1"/>
                            <a:t>number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small</a:t>
                          </a:r>
                          <a:r>
                            <a:rPr lang="de-DE" dirty="0"/>
                            <a:t>, </a:t>
                          </a:r>
                          <a:r>
                            <a:rPr lang="de-DE" dirty="0" err="1"/>
                            <a:t>random</a:t>
                          </a:r>
                          <a:r>
                            <a:rPr lang="de-DE" dirty="0"/>
                            <a:t> and not </a:t>
                          </a:r>
                          <a:r>
                            <a:rPr lang="de-DE" dirty="0" err="1"/>
                            <a:t>measurble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influences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that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disterb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systematic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Influence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model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7736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39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E53BD-22D6-3EFE-0395-297207FD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7910426-5E28-4447-FF1C-BB7CFDFB6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7910426-5E28-4447-FF1C-BB7CFDFB6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962BBEBE-5ACA-4085-B173-0ECD803EE9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10895" y="3364079"/>
              <a:ext cx="812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673">
                      <a:extLst>
                        <a:ext uri="{9D8B030D-6E8A-4147-A177-3AD203B41FA5}">
                          <a16:colId xmlns:a16="http://schemas.microsoft.com/office/drawing/2014/main" val="2571737973"/>
                        </a:ext>
                      </a:extLst>
                    </a:gridCol>
                    <a:gridCol w="7236327">
                      <a:extLst>
                        <a:ext uri="{9D8B030D-6E8A-4147-A177-3AD203B41FA5}">
                          <a16:colId xmlns:a16="http://schemas.microsoft.com/office/drawing/2014/main" val="4189926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04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:r>
                            <a:rPr lang="de-DE" dirty="0" err="1"/>
                            <a:t>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observation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of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target</a:t>
                          </a:r>
                          <a:r>
                            <a:rPr lang="de-DE" baseline="0" dirty="0"/>
                            <a:t> variable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34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true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constant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function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280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</a:t>
                          </a:r>
                          <a:r>
                            <a:rPr lang="de-DE" dirty="0" err="1"/>
                            <a:t>rue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regressionkoeffizient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the</a:t>
                          </a: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:r>
                            <a:rPr lang="de-DE" dirty="0" err="1"/>
                            <a:t>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independent</a:t>
                          </a:r>
                          <a:r>
                            <a:rPr lang="de-DE" baseline="0" dirty="0"/>
                            <a:t> variable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8825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Number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indipendent</a:t>
                          </a:r>
                          <a:r>
                            <a:rPr lang="de-DE" dirty="0"/>
                            <a:t> variables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6622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Value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:r>
                            <a:rPr lang="de-DE" dirty="0" err="1"/>
                            <a:t>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observation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:r>
                            <a:rPr lang="de-DE" dirty="0" err="1"/>
                            <a:t>th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independent</a:t>
                          </a:r>
                          <a:r>
                            <a:rPr lang="de-DE" baseline="0" dirty="0"/>
                            <a:t> variable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527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Disturbance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term</a:t>
                          </a:r>
                          <a:r>
                            <a:rPr lang="de-DE" dirty="0"/>
                            <a:t> (</a:t>
                          </a:r>
                          <a:r>
                            <a:rPr lang="de-DE" dirty="0" err="1"/>
                            <a:t>contains</a:t>
                          </a:r>
                          <a:r>
                            <a:rPr lang="de-DE" dirty="0"/>
                            <a:t> a </a:t>
                          </a:r>
                          <a:r>
                            <a:rPr lang="de-DE" dirty="0" err="1"/>
                            <a:t>number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small</a:t>
                          </a:r>
                          <a:r>
                            <a:rPr lang="de-DE" dirty="0"/>
                            <a:t>, </a:t>
                          </a:r>
                          <a:r>
                            <a:rPr lang="de-DE" dirty="0" err="1"/>
                            <a:t>random</a:t>
                          </a:r>
                          <a:r>
                            <a:rPr lang="de-DE" dirty="0"/>
                            <a:t> and not </a:t>
                          </a:r>
                          <a:r>
                            <a:rPr lang="de-DE" dirty="0" err="1"/>
                            <a:t>measurble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influences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that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disterb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systematic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Influence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model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7736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962BBEBE-5ACA-4085-B173-0ECD803EE9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10895" y="3364079"/>
              <a:ext cx="812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673">
                      <a:extLst>
                        <a:ext uri="{9D8B030D-6E8A-4147-A177-3AD203B41FA5}">
                          <a16:colId xmlns:a16="http://schemas.microsoft.com/office/drawing/2014/main" val="2571737973"/>
                        </a:ext>
                      </a:extLst>
                    </a:gridCol>
                    <a:gridCol w="7236327">
                      <a:extLst>
                        <a:ext uri="{9D8B030D-6E8A-4147-A177-3AD203B41FA5}">
                          <a16:colId xmlns:a16="http://schemas.microsoft.com/office/drawing/2014/main" val="4189926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04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101639" r="-816438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2374" t="-101639" r="-337" b="-5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534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201639" r="-816438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true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constant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function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280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301639" r="-816438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2374" t="-301639" r="-337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5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401639" r="-816438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Number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indipendent</a:t>
                          </a:r>
                          <a:r>
                            <a:rPr lang="de-DE" dirty="0"/>
                            <a:t> variables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6622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501639" r="-816438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2374" t="-501639" r="-337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5273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685" t="-349524" r="-81643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Disturbance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term</a:t>
                          </a:r>
                          <a:r>
                            <a:rPr lang="de-DE" dirty="0"/>
                            <a:t> (</a:t>
                          </a:r>
                          <a:r>
                            <a:rPr lang="de-DE" dirty="0" err="1"/>
                            <a:t>contains</a:t>
                          </a:r>
                          <a:r>
                            <a:rPr lang="de-DE" dirty="0"/>
                            <a:t> a </a:t>
                          </a:r>
                          <a:r>
                            <a:rPr lang="de-DE" dirty="0" err="1"/>
                            <a:t>number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small</a:t>
                          </a:r>
                          <a:r>
                            <a:rPr lang="de-DE" dirty="0"/>
                            <a:t>, </a:t>
                          </a:r>
                          <a:r>
                            <a:rPr lang="de-DE" dirty="0" err="1"/>
                            <a:t>random</a:t>
                          </a:r>
                          <a:r>
                            <a:rPr lang="de-DE" dirty="0"/>
                            <a:t> and not </a:t>
                          </a:r>
                          <a:r>
                            <a:rPr lang="de-DE" dirty="0" err="1"/>
                            <a:t>measurble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influences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that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disterb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systematic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Influence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the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model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7736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590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FDE6C-8918-2877-C3A6-500737AC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661141-F7A7-914D-F286-5FB7713A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54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79F9C-0EFD-B723-ED7D-FF53F318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0E3B8-3875-49FE-8513-CD5B476D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Lossfunction</a:t>
            </a:r>
            <a:r>
              <a:rPr lang="de-DE" dirty="0"/>
              <a:t> /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penalized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Oversampling</a:t>
            </a:r>
            <a:endParaRPr lang="de-DE" dirty="0"/>
          </a:p>
          <a:p>
            <a:pPr lvl="1"/>
            <a:r>
              <a:rPr lang="de-DE" dirty="0" err="1"/>
              <a:t>Undersampling</a:t>
            </a:r>
            <a:endParaRPr lang="de-DE" dirty="0"/>
          </a:p>
          <a:p>
            <a:pPr lvl="1"/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Othersampling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60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4ED79-0519-2905-F012-4D22B0CF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scoring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A7EB8-47BB-1FF8-6FE3-7EBACA09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Data!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indicators</a:t>
            </a:r>
            <a:r>
              <a:rPr lang="de-DE" dirty="0"/>
              <a:t> </a:t>
            </a:r>
            <a:r>
              <a:rPr lang="de-DE" dirty="0" err="1"/>
              <a:t>derivable</a:t>
            </a:r>
            <a:r>
              <a:rPr lang="de-DE" dirty="0"/>
              <a:t> form a </a:t>
            </a:r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F1</a:t>
            </a:r>
          </a:p>
          <a:p>
            <a:pPr lvl="1"/>
            <a:r>
              <a:rPr lang="de-DE" dirty="0"/>
              <a:t>Recall</a:t>
            </a:r>
          </a:p>
          <a:p>
            <a:pPr lvl="1"/>
            <a:r>
              <a:rPr lang="de-DE" dirty="0"/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167345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3F85D-BF51-8697-33C3-2BDDC862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SMOTE (</a:t>
            </a:r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Oversampling</a:t>
            </a:r>
            <a:r>
              <a:rPr lang="de-DE" dirty="0"/>
              <a:t> </a:t>
            </a:r>
            <a:r>
              <a:rPr lang="de-DE" dirty="0" err="1"/>
              <a:t>Thechnique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956B3-71CC-8BB1-AAF7-01CA1C23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„</a:t>
            </a:r>
            <a:r>
              <a:rPr lang="de-DE" dirty="0" err="1"/>
              <a:t>synthetic</a:t>
            </a:r>
            <a:r>
              <a:rPr lang="de-DE" dirty="0"/>
              <a:t>“ </a:t>
            </a:r>
            <a:r>
              <a:rPr lang="de-DE" dirty="0" err="1"/>
              <a:t>Observations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285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87E416FF-D4F0-4F87-C5EB-E952F60FA9E8}"/>
              </a:ext>
            </a:extLst>
          </p:cNvPr>
          <p:cNvSpPr>
            <a:spLocks noChangeAspect="1"/>
          </p:cNvSpPr>
          <p:nvPr/>
        </p:nvSpPr>
        <p:spPr>
          <a:xfrm>
            <a:off x="7231013" y="2210731"/>
            <a:ext cx="3080184" cy="30801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112C0-AF2B-E5CE-4854-A614EB07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C18710-4FAF-CEF6-E6F4-FECCA5EF5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9255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Draw a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a </a:t>
                </a:r>
                <a:r>
                  <a:rPr lang="de-DE" dirty="0" err="1"/>
                  <a:t>minority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</a:t>
                </a:r>
                <a:r>
                  <a:rPr lang="de-DE" dirty="0" err="1"/>
                  <a:t>instance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it‘s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neighbors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dirty="0"/>
                  <a:t>Pick a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on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a </a:t>
                </a:r>
                <a:r>
                  <a:rPr lang="de-DE" dirty="0" err="1"/>
                  <a:t>new</a:t>
                </a:r>
                <a:r>
                  <a:rPr lang="de-DE" dirty="0"/>
                  <a:t>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choosen</a:t>
                </a:r>
                <a:r>
                  <a:rPr lang="de-DE" dirty="0"/>
                  <a:t> </a:t>
                </a:r>
                <a:r>
                  <a:rPr lang="de-DE" dirty="0" err="1"/>
                  <a:t>randomly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More </a:t>
                </a:r>
                <a:r>
                  <a:rPr lang="de-DE" dirty="0" err="1"/>
                  <a:t>strategies</a:t>
                </a:r>
                <a:r>
                  <a:rPr lang="de-DE" dirty="0"/>
                  <a:t>: </a:t>
                </a:r>
                <a:r>
                  <a:rPr lang="de-DE" dirty="0">
                    <a:hlinkClick r:id="rId2"/>
                  </a:rPr>
                  <a:t>https://imbalanced-learn.org/stable/over_sampling.html#sample-generation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C18710-4FAF-CEF6-E6F4-FECCA5EF5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92555" cy="4351338"/>
              </a:xfrm>
              <a:blipFill>
                <a:blip r:embed="rId3"/>
                <a:stretch>
                  <a:fillRect l="-2174" t="-3501" r="-17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4EB918B-9F20-136F-C8CA-D3B9CF66FD79}"/>
              </a:ext>
            </a:extLst>
          </p:cNvPr>
          <p:cNvCxnSpPr/>
          <p:nvPr/>
        </p:nvCxnSpPr>
        <p:spPr>
          <a:xfrm flipV="1">
            <a:off x="6096000" y="1825625"/>
            <a:ext cx="0" cy="411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A0F1F79-16F9-CF2F-F860-337ACB349594}"/>
              </a:ext>
            </a:extLst>
          </p:cNvPr>
          <p:cNvCxnSpPr>
            <a:cxnSpLocks/>
          </p:cNvCxnSpPr>
          <p:nvPr/>
        </p:nvCxnSpPr>
        <p:spPr>
          <a:xfrm>
            <a:off x="6096000" y="5937182"/>
            <a:ext cx="46400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4D537DD1-879A-A827-381F-217D59DC0977}"/>
              </a:ext>
            </a:extLst>
          </p:cNvPr>
          <p:cNvSpPr/>
          <p:nvPr/>
        </p:nvSpPr>
        <p:spPr>
          <a:xfrm>
            <a:off x="8728953" y="370543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1E1102C-A322-F442-6D18-C88456EF4523}"/>
              </a:ext>
            </a:extLst>
          </p:cNvPr>
          <p:cNvSpPr/>
          <p:nvPr/>
        </p:nvSpPr>
        <p:spPr>
          <a:xfrm>
            <a:off x="9778723" y="5245523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CB57F50-D0B1-EBC9-7D9C-E92F4C9700E5}"/>
              </a:ext>
            </a:extLst>
          </p:cNvPr>
          <p:cNvSpPr/>
          <p:nvPr/>
        </p:nvSpPr>
        <p:spPr>
          <a:xfrm>
            <a:off x="8145291" y="2859945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BFDF84-717E-F020-D107-1692A4170C6D}"/>
              </a:ext>
            </a:extLst>
          </p:cNvPr>
          <p:cNvSpPr/>
          <p:nvPr/>
        </p:nvSpPr>
        <p:spPr>
          <a:xfrm>
            <a:off x="7078494" y="276916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F2C07E-7246-0A38-8EDD-21E5C8E2A728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7972200" y="3782920"/>
            <a:ext cx="769099" cy="9075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6A7B63D-1410-2550-2A13-8C70C13D1B6D}"/>
              </a:ext>
            </a:extLst>
          </p:cNvPr>
          <p:cNvSpPr/>
          <p:nvPr/>
        </p:nvSpPr>
        <p:spPr>
          <a:xfrm>
            <a:off x="8331743" y="4178130"/>
            <a:ext cx="84304" cy="9078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8E60B6A-5DDB-4D92-48C5-0969A3BFA590}"/>
                  </a:ext>
                </a:extLst>
              </p:cNvPr>
              <p:cNvSpPr txBox="1"/>
              <p:nvPr/>
            </p:nvSpPr>
            <p:spPr>
              <a:xfrm>
                <a:off x="8856527" y="3742903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8E60B6A-5DDB-4D92-48C5-0969A3BFA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527" y="3742903"/>
                <a:ext cx="248721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DBDCFEE0-F82A-A1B0-2631-9E29DAF8D90B}"/>
              </a:ext>
            </a:extLst>
          </p:cNvPr>
          <p:cNvSpPr/>
          <p:nvPr/>
        </p:nvSpPr>
        <p:spPr>
          <a:xfrm>
            <a:off x="7900242" y="467714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8BF8261-7C10-FB4D-E7E4-C99C57680EDF}"/>
                  </a:ext>
                </a:extLst>
              </p:cNvPr>
              <p:cNvSpPr txBox="1"/>
              <p:nvPr/>
            </p:nvSpPr>
            <p:spPr>
              <a:xfrm>
                <a:off x="8426176" y="4178130"/>
                <a:ext cx="526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8BF8261-7C10-FB4D-E7E4-C99C57680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176" y="4178130"/>
                <a:ext cx="526170" cy="276999"/>
              </a:xfrm>
              <a:prstGeom prst="rect">
                <a:avLst/>
              </a:prstGeom>
              <a:blipFill>
                <a:blip r:embed="rId5"/>
                <a:stretch>
                  <a:fillRect l="-5747" r="-1149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E74F397-F3ED-9F5E-5A0C-D90780988FF3}"/>
                  </a:ext>
                </a:extLst>
              </p:cNvPr>
              <p:cNvSpPr txBox="1"/>
              <p:nvPr/>
            </p:nvSpPr>
            <p:spPr>
              <a:xfrm>
                <a:off x="7942394" y="4710164"/>
                <a:ext cx="338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E74F397-F3ED-9F5E-5A0C-D90780988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94" y="4710164"/>
                <a:ext cx="338491" cy="276999"/>
              </a:xfrm>
              <a:prstGeom prst="rect">
                <a:avLst/>
              </a:prstGeom>
              <a:blipFill>
                <a:blip r:embed="rId6"/>
                <a:stretch>
                  <a:fillRect l="-9091" r="-7273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EAD11-1145-CCF7-24B8-E251A8CF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Tomek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C47062-6B58-8865-7436-9E8CCE5DC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95573" cy="4351338"/>
              </a:xfrm>
            </p:spPr>
            <p:txBody>
              <a:bodyPr/>
              <a:lstStyle/>
              <a:p>
                <a:r>
                  <a:rPr lang="de-DE" dirty="0" err="1"/>
                  <a:t>Undersampling</a:t>
                </a:r>
                <a:r>
                  <a:rPr lang="de-DE" dirty="0"/>
                  <a:t> </a:t>
                </a:r>
                <a:r>
                  <a:rPr lang="de-DE" dirty="0" err="1"/>
                  <a:t>technic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A </a:t>
                </a:r>
                <a:r>
                  <a:rPr lang="de-DE" dirty="0" err="1"/>
                  <a:t>Tomek‘s</a:t>
                </a:r>
                <a:r>
                  <a:rPr lang="de-DE" dirty="0"/>
                  <a:t> link </a:t>
                </a:r>
                <a:r>
                  <a:rPr lang="de-DE" dirty="0" err="1"/>
                  <a:t>exists</a:t>
                </a:r>
                <a:r>
                  <a:rPr lang="de-DE" dirty="0"/>
                  <a:t> </a:t>
                </a:r>
                <a:r>
                  <a:rPr lang="de-DE" dirty="0" err="1"/>
                  <a:t>when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from different </a:t>
                </a:r>
                <a:r>
                  <a:rPr lang="de-DE" dirty="0" err="1"/>
                  <a:t>classes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closest</a:t>
                </a:r>
                <a:r>
                  <a:rPr lang="de-DE" dirty="0"/>
                  <a:t> </a:t>
                </a:r>
                <a:r>
                  <a:rPr lang="de-DE" dirty="0" err="1"/>
                  <a:t>neighbors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r>
                  <a:rPr lang="de-DE" dirty="0"/>
                  <a:t>.</a:t>
                </a:r>
              </a:p>
              <a:p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drop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sample from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majority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(</a:t>
                </a:r>
                <a:r>
                  <a:rPr lang="de-DE" dirty="0" err="1"/>
                  <a:t>default</a:t>
                </a:r>
                <a:r>
                  <a:rPr lang="de-DE" dirty="0"/>
                  <a:t>)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both</a:t>
                </a:r>
                <a:r>
                  <a:rPr lang="de-DE" dirty="0"/>
                  <a:t>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C47062-6B58-8865-7436-9E8CCE5DC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95573" cy="4351338"/>
              </a:xfrm>
              <a:blipFill>
                <a:blip r:embed="rId2"/>
                <a:stretch>
                  <a:fillRect l="-2390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90A773E-E5A5-9991-4708-E7A05F87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53" y="295897"/>
            <a:ext cx="2963917" cy="29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15D32-DF45-905E-16B5-E631442F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41" y="3327283"/>
            <a:ext cx="5969233" cy="29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FBD5D05-0C7F-02E4-D317-1CD36A797A82}"/>
              </a:ext>
            </a:extLst>
          </p:cNvPr>
          <p:cNvSpPr txBox="1"/>
          <p:nvPr/>
        </p:nvSpPr>
        <p:spPr>
          <a:xfrm>
            <a:off x="5529841" y="619470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sampling_strategy</a:t>
            </a:r>
            <a:r>
              <a:rPr lang="de-DE" dirty="0">
                <a:latin typeface="Consolas" panose="020B0609020204030204" pitchFamily="49" charset="0"/>
              </a:rPr>
              <a:t>=‘</a:t>
            </a:r>
            <a:r>
              <a:rPr lang="de-DE" dirty="0" err="1">
                <a:latin typeface="Consolas" panose="020B0609020204030204" pitchFamily="49" charset="0"/>
              </a:rPr>
              <a:t>auto</a:t>
            </a:r>
            <a:r>
              <a:rPr lang="de-DE" dirty="0">
                <a:latin typeface="Consolas" panose="020B0609020204030204" pitchFamily="49" charset="0"/>
              </a:rPr>
              <a:t>‘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4328B2-6753-5E5B-6A55-271C6DD3375F}"/>
              </a:ext>
            </a:extLst>
          </p:cNvPr>
          <p:cNvSpPr txBox="1"/>
          <p:nvPr/>
        </p:nvSpPr>
        <p:spPr>
          <a:xfrm>
            <a:off x="8862005" y="617021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sampling_strategy</a:t>
            </a:r>
            <a:r>
              <a:rPr lang="de-DE" dirty="0">
                <a:latin typeface="Consolas" panose="020B0609020204030204" pitchFamily="49" charset="0"/>
              </a:rPr>
              <a:t>=‘all‘</a:t>
            </a:r>
          </a:p>
        </p:txBody>
      </p:sp>
    </p:spTree>
    <p:extLst>
      <p:ext uri="{BB962C8B-B14F-4D97-AF65-F5344CB8AC3E}">
        <p14:creationId xmlns:p14="http://schemas.microsoft.com/office/powerpoint/2010/main" val="23907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A320D-1D80-9131-BDDE-99A64E9D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83821-ED10-EC7D-5181-E95836D7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3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9DCB5-6A91-5FE8-367E-D57A326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3CE0A-6222-5059-A23E-BF0E5EA2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Drop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Replacing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positional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</a:t>
            </a:r>
            <a:r>
              <a:rPr lang="de-DE" dirty="0" err="1"/>
              <a:t>mean</a:t>
            </a:r>
            <a:r>
              <a:rPr lang="de-DE" dirty="0"/>
              <a:t>, </a:t>
            </a:r>
            <a:r>
              <a:rPr lang="de-DE" dirty="0" err="1"/>
              <a:t>mode</a:t>
            </a:r>
            <a:r>
              <a:rPr lang="de-DE" dirty="0"/>
              <a:t>, …)</a:t>
            </a:r>
          </a:p>
          <a:p>
            <a:pPr lvl="1"/>
            <a:r>
              <a:rPr lang="de-DE" dirty="0" err="1"/>
              <a:t>Interpolating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45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71636-EB74-34A7-294C-FC79D60B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Dropping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ECD7C-B9AB-4836-BB54-86C6EF52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77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Breitbild</PresentationFormat>
  <Paragraphs>96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</vt:lpstr>
      <vt:lpstr>More Machine Learning in Python</vt:lpstr>
      <vt:lpstr>PowerPoint-Präsentation</vt:lpstr>
      <vt:lpstr>Correct scoring!</vt:lpstr>
      <vt:lpstr>SMOTE (Synthetic Minority Oversampling Thechnique)</vt:lpstr>
      <vt:lpstr>SMOTE</vt:lpstr>
      <vt:lpstr>Tomek Links</vt:lpstr>
      <vt:lpstr>PowerPoint-Präsentation</vt:lpstr>
      <vt:lpstr>Missing Data</vt:lpstr>
      <vt:lpstr>Dropping Rows</vt:lpstr>
      <vt:lpstr>Logistic Regression</vt:lpstr>
      <vt:lpstr>Logistic (Sigmoid) Function</vt:lpstr>
      <vt:lpstr>Cox Regression</vt:lpstr>
      <vt:lpstr>What is a survival Model?</vt:lpstr>
      <vt:lpstr>Cancelation</vt:lpstr>
      <vt:lpstr>Math of Cox Regression</vt:lpstr>
      <vt:lpstr>Linear Regression - revisited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Machine Learning in Python</dc:title>
  <dc:creator>Viktor Reichert</dc:creator>
  <cp:lastModifiedBy>Viktor Reichert</cp:lastModifiedBy>
  <cp:revision>1</cp:revision>
  <dcterms:created xsi:type="dcterms:W3CDTF">2023-09-20T11:01:13Z</dcterms:created>
  <dcterms:modified xsi:type="dcterms:W3CDTF">2023-09-22T16:01:33Z</dcterms:modified>
</cp:coreProperties>
</file>