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72" r:id="rId4"/>
    <p:sldId id="265" r:id="rId5"/>
    <p:sldId id="271" r:id="rId6"/>
    <p:sldId id="273" r:id="rId7"/>
    <p:sldId id="257" r:id="rId8"/>
    <p:sldId id="277" r:id="rId9"/>
    <p:sldId id="276" r:id="rId10"/>
    <p:sldId id="258" r:id="rId11"/>
    <p:sldId id="274" r:id="rId12"/>
    <p:sldId id="275" r:id="rId13"/>
    <p:sldId id="278" r:id="rId14"/>
    <p:sldId id="279" r:id="rId15"/>
    <p:sldId id="280" r:id="rId16"/>
    <p:sldId id="282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C588839-815A-4F04-8520-EA63C4328DDE}">
          <p14:sldIdLst>
            <p14:sldId id="256"/>
          </p14:sldIdLst>
        </p14:section>
        <p14:section name="Unbalanced Data" id="{6672DFD1-C2B7-4825-8F62-B7B0CF02EB14}">
          <p14:sldIdLst>
            <p14:sldId id="270"/>
            <p14:sldId id="272"/>
            <p14:sldId id="265"/>
            <p14:sldId id="271"/>
            <p14:sldId id="273"/>
          </p14:sldIdLst>
        </p14:section>
        <p14:section name="Logistic Regression" id="{5CE2F981-4E7B-40CE-9BD4-EBDF3A22B6B3}">
          <p14:sldIdLst>
            <p14:sldId id="257"/>
            <p14:sldId id="277"/>
            <p14:sldId id="276"/>
            <p14:sldId id="258"/>
            <p14:sldId id="274"/>
            <p14:sldId id="275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86-4287-B7AB-C82FFC3FF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2"/>
                <c:pt idx="0">
                  <c:v>1. Quartal</c:v>
                </c:pt>
                <c:pt idx="1">
                  <c:v>2.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0.01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5-4352-AD5C-E0FA1E88B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3E992-BAA7-4051-A13F-EA3666D40470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F715-8F13-4386-86B1-DF171DC76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09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F715-8F13-4386-86B1-DF171DC76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5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https://www.geogebra.org/calculator/adyrhg8y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F715-8F13-4386-86B1-DF171DC760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0F62B-17D7-41D4-A360-31CA263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F99B9-D768-07A2-7124-494D346B5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B7694-C32E-A617-EC2B-60BC3F42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5A2C-5556-5CBA-16AA-DA61A653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E8FF7-1A37-464F-F4CB-48D8BBA7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4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1904-A837-1554-4C5E-7F1C1D2A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0A045-9D90-BAA5-6600-952F33E8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7A3B7-EB84-1E9B-1174-BF5D4339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42033-DEB7-B677-DDBF-4F28DCB4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C9F55-B21D-09D8-3403-176FBBE6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0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C0FD27-AEF1-02D9-7F6A-26BE5FD2A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386607-6A15-BC97-FD59-9212B283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544CE-5C55-220E-02D2-F9FDAA5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A825-1F6A-E2B6-9A13-60CD5F1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45EDC-379A-017A-85CC-4A8F5FD4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21A93-175F-1D5F-3F5B-B383A73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77A36-7D10-E0AB-DB55-AEC4475C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AFEB7-41A6-B50D-7716-5FE86C1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D86EF-01DF-2A60-8345-2455D1F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43F33-58A7-A41B-A181-F82E263E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284B1-0E61-1B71-CD8F-9463ED03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975CB-B032-E799-BB35-C282623D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1E3E6-96EB-17F5-B59F-F617ED2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306B7-4541-4187-1FFB-B21D6C9C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5A0FD-4312-1562-F785-7833411C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3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8A71-6E96-F529-D69B-A41CBD69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13B1B-7975-8425-7DC3-9377E5AB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525382-6EE7-75F3-9629-78F0AD6D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FD1A0-9F71-3087-5D4D-32921075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69303-5769-EFD4-BC2C-F469A868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E3085-33CE-B68A-1197-938142FD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29DFE-B7A9-F0C0-673F-5BB16838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6252F1-FC8A-2B93-BAEC-5064721E0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13417E-AD7F-CC71-05AE-848177E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3BB659-1EF8-620E-F05D-DA71723FF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C98C72-C82A-BBEB-EABF-17AC6D322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93BAAD-7F68-CC82-F2EE-72B7E98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ABF8D8-2191-4728-8733-D8A560D3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AA359D-2A44-B2A6-4B40-37DF70D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6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0B22C-6278-049F-267E-E24A1E52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211D74-015F-9D28-532E-01335AAE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2E5255-B923-793F-CB9E-57A56DC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50B37A-159D-E0D9-DCC4-130EAFFE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0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6EF654-A27A-5A4C-7D73-53076647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397544-0FCD-9331-CD39-053608D8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9C28A-D097-B061-FD56-B9E967B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2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416FA-C2CB-EFD7-BC6E-4979D8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FCAE5-68E9-511D-1C9A-BC19DED1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8A77F-867E-F074-BE6C-FA7DF4EF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9E5685-E8EA-8023-6512-324E0D5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A60101-C2F0-C441-7174-4DC229A4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2DFAB7-FF24-39CB-B9E6-B3196FE3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8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5007-6FB6-C5F0-9B2B-03B4447F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D22B04-711E-5C65-6D12-6BD90FB3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B23E97-0C65-1FAF-3F37-D95FFA599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6B996-0061-35C1-65A3-F63D89D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F8752-6EAA-604A-0075-F977995A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3FA4C-5BB1-CAA1-4B9D-12E3CEA2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3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ED267C-77EE-227C-1D4E-47EF84F5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6BA4B7-83A5-73B0-1119-8A154392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335150-4D81-4E50-52B9-A300EEE7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C45A-9F98-4906-86F2-1D731308AF34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7CEC4-6495-133F-6ED2-52EAC35D6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3A599-ED52-A8B1-6496-C3BA0AF0A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kaggle.com/viktorreichert/imbalan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balanced-learn.org/stable/over_sampling.html#sample-gene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55709-9ADC-08E6-FFEE-A36BA22E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Machine</a:t>
            </a:r>
            <a:r>
              <a:rPr lang="de-DE" dirty="0"/>
              <a:t> Learning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A6156-176D-9D01-02DE-3024245B0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Viktor Reichert</a:t>
            </a:r>
          </a:p>
        </p:txBody>
      </p:sp>
    </p:spTree>
    <p:extLst>
      <p:ext uri="{BB962C8B-B14F-4D97-AF65-F5344CB8AC3E}">
        <p14:creationId xmlns:p14="http://schemas.microsoft.com/office/powerpoint/2010/main" val="14277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D9EEB-BB11-992F-345E-8E75EB6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(Sigmoid)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89857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left-right</a:t>
                </a:r>
                <a:r>
                  <a:rPr lang="de-DE" dirty="0"/>
                  <a:t> shift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slope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Goal: Find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so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Log Loss </a:t>
                </a:r>
                <a:r>
                  <a:rPr lang="de-DE" dirty="0" err="1"/>
                  <a:t>is</a:t>
                </a:r>
                <a:r>
                  <a:rPr lang="de-DE" dirty="0"/>
                  <a:t> minimal.</a:t>
                </a:r>
              </a:p>
              <a:p>
                <a:r>
                  <a:rPr lang="de-DE" dirty="0"/>
                  <a:t>This </a:t>
                </a:r>
                <a:r>
                  <a:rPr lang="de-DE" dirty="0" err="1"/>
                  <a:t>cannot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calculated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but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approximated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</a:t>
                </a:r>
                <a:r>
                  <a:rPr lang="de-DE" dirty="0" err="1"/>
                  <a:t>descent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89857"/>
              </a:xfrm>
              <a:blipFill>
                <a:blip r:embed="rId2"/>
                <a:stretch>
                  <a:fillRect l="-696" b="-58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A438729C-5600-AAD9-A13C-D1ADEF41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0325"/>
            <a:ext cx="121920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2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2E460-72DC-B2DA-9A49-0D3C610F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091D9F-D366-0E43-039E-0F90ACEB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82" y="0"/>
            <a:ext cx="6318218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27BDDEF-DACD-6479-C08C-A167509E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49" y="1825625"/>
            <a:ext cx="4254365" cy="4854981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7BCAD93-534E-2AE0-751B-AC3FC3D07E54}"/>
              </a:ext>
            </a:extLst>
          </p:cNvPr>
          <p:cNvSpPr/>
          <p:nvPr/>
        </p:nvSpPr>
        <p:spPr>
          <a:xfrm>
            <a:off x="0" y="1825626"/>
            <a:ext cx="1504545" cy="1325564"/>
          </a:xfrm>
          <a:prstGeom prst="rightArrow">
            <a:avLst>
              <a:gd name="adj1" fmla="val 73483"/>
              <a:gd name="adj2" fmla="val 48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 </a:t>
            </a:r>
            <a:r>
              <a:rPr lang="de-DE" sz="1200" dirty="0" err="1"/>
              <a:t>groups</a:t>
            </a:r>
            <a:r>
              <a:rPr lang="de-DE" sz="1200" dirty="0"/>
              <a:t> = 3 different </a:t>
            </a:r>
            <a:r>
              <a:rPr lang="de-DE" sz="1200" dirty="0" err="1"/>
              <a:t>logistic</a:t>
            </a:r>
            <a:r>
              <a:rPr lang="de-DE" sz="1200" dirty="0"/>
              <a:t> </a:t>
            </a:r>
            <a:r>
              <a:rPr lang="de-DE" sz="1200" dirty="0" err="1"/>
              <a:t>functions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9799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D5A1D-A823-6C59-2779-EEAF7CB8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8BCCB-9085-3A20-2ECC-CDCE692A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Inter"/>
                <a:hlinkClick r:id="rId2"/>
              </a:rPr>
              <a:t>https://www.kaggle.com/viktorreichert/imbalance</a:t>
            </a:r>
            <a:endParaRPr lang="de-DE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de-DE" dirty="0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702920AB-D6BC-39CF-FAA5-0E228035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29" y="4271963"/>
            <a:ext cx="904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8950E-91CE-D7B2-7D2D-87E27D44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9CB6F5-5CD5-B1FC-316B-BF3237A69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/>
                  <a:t>For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Logistic</a:t>
                </a:r>
                <a:r>
                  <a:rPr lang="de-DE" b="0" dirty="0"/>
                  <a:t> </a:t>
                </a:r>
                <a:r>
                  <a:rPr lang="de-DE" b="0" dirty="0" err="1"/>
                  <a:t>regression</a:t>
                </a:r>
                <a:r>
                  <a:rPr lang="de-DE" b="0" dirty="0"/>
                  <a:t> </a:t>
                </a:r>
                <a:r>
                  <a:rPr lang="de-DE" b="0" dirty="0" err="1"/>
                  <a:t>we</a:t>
                </a:r>
                <a:r>
                  <a:rPr lang="de-DE" b="0" dirty="0"/>
                  <a:t> </a:t>
                </a:r>
                <a:r>
                  <a:rPr lang="de-DE" b="0" dirty="0" err="1"/>
                  <a:t>use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1" dirty="0"/>
                  <a:t>log</a:t>
                </a:r>
                <a:r>
                  <a:rPr lang="de-DE" b="0" dirty="0"/>
                  <a:t> </a:t>
                </a:r>
                <a:r>
                  <a:rPr lang="de-DE" b="0" dirty="0" err="1"/>
                  <a:t>loss</a:t>
                </a:r>
                <a:r>
                  <a:rPr lang="de-DE" b="0" dirty="0"/>
                  <a:t> 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aka </a:t>
                </a:r>
                <a:r>
                  <a:rPr lang="en-US" b="1" i="0" dirty="0">
                    <a:solidFill>
                      <a:srgbClr val="212529"/>
                    </a:solidFill>
                    <a:effectLst/>
                    <a:latin typeface="-apple-system"/>
                  </a:rPr>
                  <a:t>logistic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 loss or </a:t>
                </a:r>
                <a:r>
                  <a:rPr lang="en-US" b="1" i="0" dirty="0">
                    <a:solidFill>
                      <a:srgbClr val="212529"/>
                    </a:solidFill>
                    <a:effectLst/>
                    <a:latin typeface="-apple-system"/>
                  </a:rPr>
                  <a:t>cross-entropy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 loss</a:t>
                </a:r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/>
              </a:p>
              <a:p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understand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, </a:t>
                </a:r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first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keep</a:t>
                </a:r>
                <a:r>
                  <a:rPr lang="de-DE" dirty="0"/>
                  <a:t> in </a:t>
                </a:r>
                <a:r>
                  <a:rPr lang="de-DE" dirty="0" err="1"/>
                  <a:t>mind</a:t>
                </a:r>
                <a:r>
                  <a:rPr lang="de-DE" dirty="0"/>
                  <a:t>,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. So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actually</a:t>
                </a:r>
                <a:r>
                  <a:rPr lang="de-DE" dirty="0"/>
                  <a:t> a </a:t>
                </a:r>
                <a:r>
                  <a:rPr lang="de-DE" dirty="0" err="1"/>
                  <a:t>combination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cases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either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. So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also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written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9CB6F5-5CD5-B1FC-316B-BF3237A69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48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9C5C4A-4015-D508-DE37-DF51E6B61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94"/>
                <a:ext cx="6238461" cy="26157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DE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𝑚𝑠𝑒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DE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DE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9C5C4A-4015-D508-DE37-DF51E6B61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94"/>
                <a:ext cx="6238461" cy="261576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D7D06B5-456F-AF52-52E2-04352EBF0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81339"/>
                  </p:ext>
                </p:extLst>
              </p:nvPr>
            </p:nvGraphicFramePr>
            <p:xfrm>
              <a:off x="963150" y="2907472"/>
              <a:ext cx="5568280" cy="3994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3656">
                      <a:extLst>
                        <a:ext uri="{9D8B030D-6E8A-4147-A177-3AD203B41FA5}">
                          <a16:colId xmlns:a16="http://schemas.microsoft.com/office/drawing/2014/main" val="1378614049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3553839890"/>
                        </a:ext>
                      </a:extLst>
                    </a:gridCol>
                    <a:gridCol w="901640">
                      <a:extLst>
                        <a:ext uri="{9D8B030D-6E8A-4147-A177-3AD203B41FA5}">
                          <a16:colId xmlns:a16="http://schemas.microsoft.com/office/drawing/2014/main" val="2296694669"/>
                        </a:ext>
                      </a:extLst>
                    </a:gridCol>
                    <a:gridCol w="1325672">
                      <a:extLst>
                        <a:ext uri="{9D8B030D-6E8A-4147-A177-3AD203B41FA5}">
                          <a16:colId xmlns:a16="http://schemas.microsoft.com/office/drawing/2014/main" val="3219764067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985876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𝑚𝑠𝑒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49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40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499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4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875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-log(0.9)</a:t>
                          </a:r>
                        </a:p>
                        <a:p>
                          <a:r>
                            <a:rPr lang="de-DE" dirty="0"/>
                            <a:t>=0.046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223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3440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875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8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1703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D7D06B5-456F-AF52-52E2-04352EBF0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81339"/>
                  </p:ext>
                </p:extLst>
              </p:nvPr>
            </p:nvGraphicFramePr>
            <p:xfrm>
              <a:off x="963150" y="2907472"/>
              <a:ext cx="5568280" cy="3994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3656">
                      <a:extLst>
                        <a:ext uri="{9D8B030D-6E8A-4147-A177-3AD203B41FA5}">
                          <a16:colId xmlns:a16="http://schemas.microsoft.com/office/drawing/2014/main" val="1378614049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3553839890"/>
                        </a:ext>
                      </a:extLst>
                    </a:gridCol>
                    <a:gridCol w="901640">
                      <a:extLst>
                        <a:ext uri="{9D8B030D-6E8A-4147-A177-3AD203B41FA5}">
                          <a16:colId xmlns:a16="http://schemas.microsoft.com/office/drawing/2014/main" val="2296694669"/>
                        </a:ext>
                      </a:extLst>
                    </a:gridCol>
                    <a:gridCol w="1325672">
                      <a:extLst>
                        <a:ext uri="{9D8B030D-6E8A-4147-A177-3AD203B41FA5}">
                          <a16:colId xmlns:a16="http://schemas.microsoft.com/office/drawing/2014/main" val="3219764067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985876441"/>
                        </a:ext>
                      </a:extLst>
                    </a:gridCol>
                  </a:tblGrid>
                  <a:tr h="38811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4688" r="-402186" b="-92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4688" r="-302186" b="-92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47973" t="-4688" r="-273649" b="-92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36239" t="-4688" r="-85780" b="-92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0546" t="-4688" r="-2186" b="-92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49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109836" r="-402186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109836" r="-302186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40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209836" r="-402186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209836" r="-302186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499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309836" r="-402186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309836" r="-302186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4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409836" r="-402186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409836" r="-302186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8753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296190" r="-402186" b="-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296190" r="-302186" b="-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-log(0.9)</a:t>
                          </a:r>
                        </a:p>
                        <a:p>
                          <a:r>
                            <a:rPr lang="de-DE" dirty="0"/>
                            <a:t>=0.046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223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681967" r="-40218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681967" r="-30218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3440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781967" r="-40218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781967" r="-30218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875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881967" r="-40218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881967" r="-30218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8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981967" r="-4021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981967" r="-3021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17037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6F828FA8-E698-9C56-C958-593475589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51" y="0"/>
            <a:ext cx="4317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1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18CB4-FB7F-253F-237B-2FB61BDF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C5928-1D43-D440-7CA4-0F58EAD3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1: Geologen.de: 90% korrekte Wettervorhersage. </a:t>
            </a:r>
            <a:r>
              <a:rPr lang="de-DE" dirty="0">
                <a:solidFill>
                  <a:srgbClr val="FF0000"/>
                </a:solidFill>
              </a:rPr>
              <a:t>9:1 = 1:1/9</a:t>
            </a:r>
          </a:p>
          <a:p>
            <a:r>
              <a:rPr lang="de-DE" dirty="0"/>
              <a:t>Website 2: StudiMisst.de 50% korrekte Wettervorhersage. </a:t>
            </a:r>
            <a:r>
              <a:rPr lang="de-DE" dirty="0">
                <a:solidFill>
                  <a:srgbClr val="FF0000"/>
                </a:solidFill>
              </a:rPr>
              <a:t>1:1</a:t>
            </a:r>
          </a:p>
          <a:p>
            <a:r>
              <a:rPr lang="de-DE" dirty="0"/>
              <a:t>Website 3: KinderkartenLaboeWetterProjekt.info 10% korrekte Wettervorhersage. </a:t>
            </a:r>
            <a:r>
              <a:rPr lang="de-DE" dirty="0">
                <a:solidFill>
                  <a:srgbClr val="FF0000"/>
                </a:solidFill>
              </a:rPr>
              <a:t>1:9</a:t>
            </a:r>
          </a:p>
        </p:txBody>
      </p:sp>
    </p:spTree>
    <p:extLst>
      <p:ext uri="{BB962C8B-B14F-4D97-AF65-F5344CB8AC3E}">
        <p14:creationId xmlns:p14="http://schemas.microsoft.com/office/powerpoint/2010/main" val="347048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7B653-8277-6CE9-344F-91E44CAB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5BB08-59B7-0E5F-4D9E-3346F89F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Jemand besteht mit einer Wahrscheinlichkeit von 70%.</a:t>
            </a:r>
          </a:p>
          <a:p>
            <a:r>
              <a:rPr lang="de-DE" dirty="0"/>
              <a:t>Wenn er noch einen Tag übt, dann verdoppelt sich seine Chance, dass er besteht.</a:t>
            </a:r>
          </a:p>
          <a:p>
            <a:r>
              <a:rPr lang="de-DE" dirty="0"/>
              <a:t>Wie hoch ist die Wahrscheinlichkeit, dass er besteht, wenn er noch einen Tag übt?</a:t>
            </a:r>
          </a:p>
          <a:p>
            <a:r>
              <a:rPr lang="de-DE" dirty="0"/>
              <a:t>70% -&gt; 7:3 -&gt; verdoppeln -&gt; 14:3 -&gt; 14/17 = 83,5%</a:t>
            </a:r>
          </a:p>
        </p:txBody>
      </p:sp>
    </p:spTree>
    <p:extLst>
      <p:ext uri="{BB962C8B-B14F-4D97-AF65-F5344CB8AC3E}">
        <p14:creationId xmlns:p14="http://schemas.microsoft.com/office/powerpoint/2010/main" val="5783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6C5A1-41E3-A77D-24BC-78DD3220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Odds vs. </a:t>
            </a:r>
            <a:r>
              <a:rPr lang="de-DE" dirty="0" err="1"/>
              <a:t>Probabilits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28EB760-3865-D511-85E5-118DFD0AEC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1:1 dass das Team A gewinnt bedeutet: P(A gewinnt) = 0.5</a:t>
                </a:r>
              </a:p>
              <a:p>
                <a:r>
                  <a:rPr lang="de-DE" dirty="0"/>
                  <a:t>1:4 dass das Team A gewinnt bedeutet: P(A gewinnt) = 0.2</a:t>
                </a:r>
              </a:p>
              <a:p>
                <a:r>
                  <a:rPr lang="de-DE" dirty="0"/>
                  <a:t>5:12 dass das Team A gewinnt bedeutet: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𝑔𝑒𝑤𝑖𝑛𝑛𝑡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5+12</m:t>
                        </m:r>
                      </m:den>
                    </m:f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≈0.294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𝑂𝑑𝑑𝑠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/>
                  <a:t>Dann ist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1:2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:1</m:t>
                    </m:r>
                  </m:oMath>
                </a14:m>
                <a:r>
                  <a:rPr lang="de-DE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de-DE" dirty="0"/>
                  <a:t> dann: 3:1 </a:t>
                </a:r>
                <a:r>
                  <a:rPr lang="de-DE" dirty="0" err="1"/>
                  <a:t>ode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</m:oMath>
                </a14:m>
                <a:r>
                  <a:rPr lang="de-DE" dirty="0"/>
                  <a:t> dann: 12:5 oder 1:5/12 Odds(D)=5/12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28EB760-3865-D511-85E5-118DFD0AEC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F1AB29F9-F06C-941B-DCAA-A0782F2DC6D2}"/>
              </a:ext>
            </a:extLst>
          </p:cNvPr>
          <p:cNvSpPr/>
          <p:nvPr/>
        </p:nvSpPr>
        <p:spPr>
          <a:xfrm>
            <a:off x="6574817" y="4463651"/>
            <a:ext cx="357762" cy="3694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9E4A47-397B-A0FC-6952-D94DD5802EF5}"/>
              </a:ext>
            </a:extLst>
          </p:cNvPr>
          <p:cNvSpPr/>
          <p:nvPr/>
        </p:nvSpPr>
        <p:spPr>
          <a:xfrm>
            <a:off x="6932579" y="4463651"/>
            <a:ext cx="357762" cy="36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0A69BC8-1DA2-C64A-8BB9-22806D40CD59}"/>
              </a:ext>
            </a:extLst>
          </p:cNvPr>
          <p:cNvSpPr/>
          <p:nvPr/>
        </p:nvSpPr>
        <p:spPr>
          <a:xfrm>
            <a:off x="7290341" y="4463651"/>
            <a:ext cx="357762" cy="36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39693AF-9CB3-6346-2B20-9651086F7C32}"/>
              </a:ext>
            </a:extLst>
          </p:cNvPr>
          <p:cNvSpPr/>
          <p:nvPr/>
        </p:nvSpPr>
        <p:spPr>
          <a:xfrm>
            <a:off x="8052337" y="4463651"/>
            <a:ext cx="169696" cy="3694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0C1E04C-7F70-BB32-B9BD-E0D16D42ADF5}"/>
              </a:ext>
            </a:extLst>
          </p:cNvPr>
          <p:cNvSpPr/>
          <p:nvPr/>
        </p:nvSpPr>
        <p:spPr>
          <a:xfrm>
            <a:off x="8222033" y="4463651"/>
            <a:ext cx="357762" cy="36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1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fik 66">
            <a:extLst>
              <a:ext uri="{FF2B5EF4-FFF2-40B4-BE49-F238E27FC236}">
                <a16:creationId xmlns:a16="http://schemas.microsoft.com/office/drawing/2014/main" id="{6BEDC5AD-62E9-4B15-A258-00E7A4F7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2" y="1212715"/>
            <a:ext cx="2783927" cy="5560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BE2096-BAD0-FC27-DCAC-F15FC07D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590" y="365125"/>
            <a:ext cx="7910209" cy="1325563"/>
          </a:xfrm>
        </p:spPr>
        <p:txBody>
          <a:bodyPr/>
          <a:lstStyle/>
          <a:p>
            <a:r>
              <a:rPr lang="de-DE" dirty="0" err="1"/>
              <a:t>Probability</a:t>
            </a:r>
            <a:r>
              <a:rPr lang="de-DE" dirty="0"/>
              <a:t> to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D2E534B5-DF9D-2858-2AFA-49F41E7A524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16258557"/>
                  </p:ext>
                </p:extLst>
              </p:nvPr>
            </p:nvGraphicFramePr>
            <p:xfrm>
              <a:off x="2228317" y="1827871"/>
              <a:ext cx="9150485" cy="3934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8194">
                      <a:extLst>
                        <a:ext uri="{9D8B030D-6E8A-4147-A177-3AD203B41FA5}">
                          <a16:colId xmlns:a16="http://schemas.microsoft.com/office/drawing/2014/main" val="2138294743"/>
                        </a:ext>
                      </a:extLst>
                    </a:gridCol>
                    <a:gridCol w="3628257">
                      <a:extLst>
                        <a:ext uri="{9D8B030D-6E8A-4147-A177-3AD203B41FA5}">
                          <a16:colId xmlns:a16="http://schemas.microsoft.com/office/drawing/2014/main" val="3685668527"/>
                        </a:ext>
                      </a:extLst>
                    </a:gridCol>
                    <a:gridCol w="2036323">
                      <a:extLst>
                        <a:ext uri="{9D8B030D-6E8A-4147-A177-3AD203B41FA5}">
                          <a16:colId xmlns:a16="http://schemas.microsoft.com/office/drawing/2014/main" val="3353520389"/>
                        </a:ext>
                      </a:extLst>
                    </a:gridCol>
                    <a:gridCol w="1867711">
                      <a:extLst>
                        <a:ext uri="{9D8B030D-6E8A-4147-A177-3AD203B41FA5}">
                          <a16:colId xmlns:a16="http://schemas.microsoft.com/office/drawing/2014/main" val="2861823026"/>
                        </a:ext>
                      </a:extLst>
                    </a:gridCol>
                  </a:tblGrid>
                  <a:tr h="368293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Probability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Odds </a:t>
                          </a:r>
                          <a:r>
                            <a:rPr lang="de-DE" dirty="0" err="1"/>
                            <a:t>full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Odds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770005"/>
                      </a:ext>
                    </a:extLst>
                  </a:tr>
                  <a:tr h="602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1:2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  <a:p>
                          <a:endParaRPr lang="de-DE" dirty="0"/>
                        </a:p>
                        <a:p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𝑂𝑑𝑑𝑠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527288"/>
                      </a:ext>
                    </a:extLst>
                  </a:tr>
                  <a:tr h="602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3:1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3:1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𝑂𝑑𝑑𝑠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305680"/>
                      </a:ext>
                    </a:extLst>
                  </a:tr>
                  <a:tr h="601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12:5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/>
                        </a:p>
                        <a:p>
                          <a:endParaRPr lang="de-DE" dirty="0"/>
                        </a:p>
                        <a:p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𝑂𝑑𝑑𝑠</m:t>
                                </m:r>
                                <m:d>
                                  <m:dPr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4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D2E534B5-DF9D-2858-2AFA-49F41E7A524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16258557"/>
                  </p:ext>
                </p:extLst>
              </p:nvPr>
            </p:nvGraphicFramePr>
            <p:xfrm>
              <a:off x="2228317" y="1827871"/>
              <a:ext cx="9150485" cy="3934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8194">
                      <a:extLst>
                        <a:ext uri="{9D8B030D-6E8A-4147-A177-3AD203B41FA5}">
                          <a16:colId xmlns:a16="http://schemas.microsoft.com/office/drawing/2014/main" val="2138294743"/>
                        </a:ext>
                      </a:extLst>
                    </a:gridCol>
                    <a:gridCol w="3628257">
                      <a:extLst>
                        <a:ext uri="{9D8B030D-6E8A-4147-A177-3AD203B41FA5}">
                          <a16:colId xmlns:a16="http://schemas.microsoft.com/office/drawing/2014/main" val="3685668527"/>
                        </a:ext>
                      </a:extLst>
                    </a:gridCol>
                    <a:gridCol w="2036323">
                      <a:extLst>
                        <a:ext uri="{9D8B030D-6E8A-4147-A177-3AD203B41FA5}">
                          <a16:colId xmlns:a16="http://schemas.microsoft.com/office/drawing/2014/main" val="3353520389"/>
                        </a:ext>
                      </a:extLst>
                    </a:gridCol>
                    <a:gridCol w="1867711">
                      <a:extLst>
                        <a:ext uri="{9D8B030D-6E8A-4147-A177-3AD203B41FA5}">
                          <a16:colId xmlns:a16="http://schemas.microsoft.com/office/drawing/2014/main" val="2861823026"/>
                        </a:ext>
                      </a:extLst>
                    </a:gridCol>
                  </a:tblGrid>
                  <a:tr h="368293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Probability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Odds </a:t>
                          </a:r>
                          <a:r>
                            <a:rPr lang="de-DE" dirty="0" err="1"/>
                            <a:t>full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Odds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77000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76" t="-33846" r="-466165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874" t="-33846" r="-108403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58084" t="-33846" r="-93114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89577" t="-33846" r="-1303" b="-2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52728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76" t="-174000" r="-466165" b="-1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874" t="-174000" r="-108403" b="-1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58084" t="-174000" r="-93114" b="-1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89577" t="-174000" r="-1303" b="-1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305680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76" t="-170539" r="-466165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874" t="-170539" r="-108403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58084" t="-170539" r="-93114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89577" t="-170539" r="-1303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48549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20D80DD-7C5C-7FF7-12D7-43DF7BA7F4B5}"/>
              </a:ext>
            </a:extLst>
          </p:cNvPr>
          <p:cNvGrpSpPr/>
          <p:nvPr/>
        </p:nvGrpSpPr>
        <p:grpSpPr>
          <a:xfrm>
            <a:off x="5829261" y="2896511"/>
            <a:ext cx="1073286" cy="369488"/>
            <a:chOff x="4188298" y="2550545"/>
            <a:chExt cx="1073286" cy="36948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07B1DAF-1ED3-209A-1DCA-EBCE6970D314}"/>
                </a:ext>
              </a:extLst>
            </p:cNvPr>
            <p:cNvSpPr/>
            <p:nvPr/>
          </p:nvSpPr>
          <p:spPr>
            <a:xfrm>
              <a:off x="4188298" y="2550545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19BA7C1-C769-0F22-AFB4-5238AEE0C0AA}"/>
                </a:ext>
              </a:extLst>
            </p:cNvPr>
            <p:cNvSpPr/>
            <p:nvPr/>
          </p:nvSpPr>
          <p:spPr>
            <a:xfrm>
              <a:off x="4546060" y="2550545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FA8AB0D-7A87-CA24-BCED-D1764B728678}"/>
                </a:ext>
              </a:extLst>
            </p:cNvPr>
            <p:cNvSpPr/>
            <p:nvPr/>
          </p:nvSpPr>
          <p:spPr>
            <a:xfrm>
              <a:off x="4903822" y="2550545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A891BFE-A0BE-162A-A3C6-8F965C737FFC}"/>
              </a:ext>
            </a:extLst>
          </p:cNvPr>
          <p:cNvGrpSpPr/>
          <p:nvPr/>
        </p:nvGrpSpPr>
        <p:grpSpPr>
          <a:xfrm>
            <a:off x="8905040" y="2888092"/>
            <a:ext cx="527458" cy="369488"/>
            <a:chOff x="7118484" y="2868316"/>
            <a:chExt cx="527458" cy="36948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B578258-6A09-1A50-B3FC-C1B273E3728C}"/>
                </a:ext>
              </a:extLst>
            </p:cNvPr>
            <p:cNvSpPr/>
            <p:nvPr/>
          </p:nvSpPr>
          <p:spPr>
            <a:xfrm>
              <a:off x="7118484" y="2868316"/>
              <a:ext cx="169696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6E5A45D-01A8-742C-A042-68AD84FB14D2}"/>
                </a:ext>
              </a:extLst>
            </p:cNvPr>
            <p:cNvSpPr/>
            <p:nvPr/>
          </p:nvSpPr>
          <p:spPr>
            <a:xfrm>
              <a:off x="7288180" y="2868316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BF0B22D-EDAC-1328-6803-AD18C98A91DC}"/>
              </a:ext>
            </a:extLst>
          </p:cNvPr>
          <p:cNvGrpSpPr/>
          <p:nvPr/>
        </p:nvGrpSpPr>
        <p:grpSpPr>
          <a:xfrm>
            <a:off x="5100677" y="3795097"/>
            <a:ext cx="1431048" cy="370844"/>
            <a:chOff x="4127770" y="3782356"/>
            <a:chExt cx="1431048" cy="37084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45EE166-3AE8-A557-8859-85A64E16D131}"/>
                </a:ext>
              </a:extLst>
            </p:cNvPr>
            <p:cNvSpPr/>
            <p:nvPr/>
          </p:nvSpPr>
          <p:spPr>
            <a:xfrm>
              <a:off x="5201056" y="3783712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99BEC8F-0C45-4689-0DCA-6FF5ADFCCFE8}"/>
                </a:ext>
              </a:extLst>
            </p:cNvPr>
            <p:cNvSpPr/>
            <p:nvPr/>
          </p:nvSpPr>
          <p:spPr>
            <a:xfrm>
              <a:off x="4127770" y="3783712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A084E7B-F7B0-5E85-E55F-0DD7312FA837}"/>
                </a:ext>
              </a:extLst>
            </p:cNvPr>
            <p:cNvSpPr/>
            <p:nvPr/>
          </p:nvSpPr>
          <p:spPr>
            <a:xfrm>
              <a:off x="4485532" y="3783712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745AF7D-2F69-2C2C-8C06-E7DDBF79075B}"/>
                </a:ext>
              </a:extLst>
            </p:cNvPr>
            <p:cNvSpPr/>
            <p:nvPr/>
          </p:nvSpPr>
          <p:spPr>
            <a:xfrm>
              <a:off x="4843294" y="3782356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1CB14615-6C4E-CB7C-F3C3-9426B0529F9B}"/>
              </a:ext>
            </a:extLst>
          </p:cNvPr>
          <p:cNvGrpSpPr/>
          <p:nvPr/>
        </p:nvGrpSpPr>
        <p:grpSpPr>
          <a:xfrm>
            <a:off x="7962773" y="3783246"/>
            <a:ext cx="1431048" cy="370844"/>
            <a:chOff x="6572656" y="3781000"/>
            <a:chExt cx="1431048" cy="370844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56902AE-82FE-731E-B200-5FB969F5A22E}"/>
                </a:ext>
              </a:extLst>
            </p:cNvPr>
            <p:cNvSpPr/>
            <p:nvPr/>
          </p:nvSpPr>
          <p:spPr>
            <a:xfrm>
              <a:off x="7645942" y="3782356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752E463-E819-2262-7CE6-90A6428F05D6}"/>
                </a:ext>
              </a:extLst>
            </p:cNvPr>
            <p:cNvSpPr/>
            <p:nvPr/>
          </p:nvSpPr>
          <p:spPr>
            <a:xfrm>
              <a:off x="6572656" y="3782356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F7F8594-0B46-303A-70AB-2F5BCCCBDA19}"/>
                </a:ext>
              </a:extLst>
            </p:cNvPr>
            <p:cNvSpPr/>
            <p:nvPr/>
          </p:nvSpPr>
          <p:spPr>
            <a:xfrm>
              <a:off x="6930418" y="3782356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74F173F-6582-BC8E-A312-17210FD70673}"/>
                </a:ext>
              </a:extLst>
            </p:cNvPr>
            <p:cNvSpPr/>
            <p:nvPr/>
          </p:nvSpPr>
          <p:spPr>
            <a:xfrm>
              <a:off x="7288180" y="3781000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77BBB384-775F-9A86-272F-A3A8CF521347}"/>
              </a:ext>
            </a:extLst>
          </p:cNvPr>
          <p:cNvGrpSpPr/>
          <p:nvPr/>
        </p:nvGrpSpPr>
        <p:grpSpPr>
          <a:xfrm>
            <a:off x="8148599" y="5026855"/>
            <a:ext cx="1242982" cy="372200"/>
            <a:chOff x="6760722" y="5007079"/>
            <a:chExt cx="1242982" cy="37220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45E99B3-01FA-2252-1390-7C4018C6D04A}"/>
                </a:ext>
              </a:extLst>
            </p:cNvPr>
            <p:cNvSpPr/>
            <p:nvPr/>
          </p:nvSpPr>
          <p:spPr>
            <a:xfrm>
              <a:off x="7645942" y="5009791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6EB84842-DEA1-4AF0-1B30-E0959EC86375}"/>
                </a:ext>
              </a:extLst>
            </p:cNvPr>
            <p:cNvSpPr/>
            <p:nvPr/>
          </p:nvSpPr>
          <p:spPr>
            <a:xfrm>
              <a:off x="6930418" y="5009791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A713E01-1383-D108-DF95-FB4E42C68525}"/>
                </a:ext>
              </a:extLst>
            </p:cNvPr>
            <p:cNvSpPr/>
            <p:nvPr/>
          </p:nvSpPr>
          <p:spPr>
            <a:xfrm>
              <a:off x="7288180" y="5008435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6B37775-E823-F22E-13CE-8653AE246038}"/>
                </a:ext>
              </a:extLst>
            </p:cNvPr>
            <p:cNvSpPr/>
            <p:nvPr/>
          </p:nvSpPr>
          <p:spPr>
            <a:xfrm>
              <a:off x="6760722" y="5007079"/>
              <a:ext cx="169696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83BCE88-C40A-C6D6-DE3D-06F652B957C5}"/>
              </a:ext>
            </a:extLst>
          </p:cNvPr>
          <p:cNvGrpSpPr/>
          <p:nvPr/>
        </p:nvGrpSpPr>
        <p:grpSpPr>
          <a:xfrm>
            <a:off x="4027391" y="4880366"/>
            <a:ext cx="3219858" cy="740332"/>
            <a:chOff x="2637274" y="4878120"/>
            <a:chExt cx="3219858" cy="74033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F9478CD-E98C-6FCA-92BC-EA5AEF899965}"/>
                </a:ext>
              </a:extLst>
            </p:cNvPr>
            <p:cNvSpPr/>
            <p:nvPr/>
          </p:nvSpPr>
          <p:spPr>
            <a:xfrm>
              <a:off x="4783846" y="4879476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C16DB46-A3EF-1177-6239-3EFA364FF820}"/>
                </a:ext>
              </a:extLst>
            </p:cNvPr>
            <p:cNvSpPr/>
            <p:nvPr/>
          </p:nvSpPr>
          <p:spPr>
            <a:xfrm>
              <a:off x="3710560" y="4879476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11D773A-37C0-22F5-D0F0-2ED41A6669F0}"/>
                </a:ext>
              </a:extLst>
            </p:cNvPr>
            <p:cNvSpPr/>
            <p:nvPr/>
          </p:nvSpPr>
          <p:spPr>
            <a:xfrm>
              <a:off x="4068322" y="4879476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A78BD5F-9D18-3C61-3F53-CB0C3BB966BE}"/>
                </a:ext>
              </a:extLst>
            </p:cNvPr>
            <p:cNvSpPr/>
            <p:nvPr/>
          </p:nvSpPr>
          <p:spPr>
            <a:xfrm>
              <a:off x="4426084" y="4878120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05E41F-2CEF-5856-65D6-D9F3B1BC6414}"/>
                </a:ext>
              </a:extLst>
            </p:cNvPr>
            <p:cNvSpPr/>
            <p:nvPr/>
          </p:nvSpPr>
          <p:spPr>
            <a:xfrm>
              <a:off x="2637274" y="4879476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AB56A69-E169-E553-99D1-D91874AF0539}"/>
                </a:ext>
              </a:extLst>
            </p:cNvPr>
            <p:cNvSpPr/>
            <p:nvPr/>
          </p:nvSpPr>
          <p:spPr>
            <a:xfrm>
              <a:off x="2995036" y="4879476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54E447D-4429-5507-CA6F-4154F5E4561C}"/>
                </a:ext>
              </a:extLst>
            </p:cNvPr>
            <p:cNvSpPr/>
            <p:nvPr/>
          </p:nvSpPr>
          <p:spPr>
            <a:xfrm>
              <a:off x="3352798" y="4878120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0497E9F-A340-12BB-9051-7E18475F61A4}"/>
                </a:ext>
              </a:extLst>
            </p:cNvPr>
            <p:cNvSpPr/>
            <p:nvPr/>
          </p:nvSpPr>
          <p:spPr>
            <a:xfrm>
              <a:off x="3710560" y="5248964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6E32C64-D4F3-BB88-7AE4-10B069730D84}"/>
                </a:ext>
              </a:extLst>
            </p:cNvPr>
            <p:cNvSpPr/>
            <p:nvPr/>
          </p:nvSpPr>
          <p:spPr>
            <a:xfrm>
              <a:off x="4068322" y="5248964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8FDB419-F056-095B-57D2-ABD2F4080E0A}"/>
                </a:ext>
              </a:extLst>
            </p:cNvPr>
            <p:cNvSpPr/>
            <p:nvPr/>
          </p:nvSpPr>
          <p:spPr>
            <a:xfrm>
              <a:off x="4426084" y="5247608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849351C-BF8F-E1E0-A53C-5313021D304A}"/>
                </a:ext>
              </a:extLst>
            </p:cNvPr>
            <p:cNvSpPr/>
            <p:nvPr/>
          </p:nvSpPr>
          <p:spPr>
            <a:xfrm>
              <a:off x="2637274" y="5248964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01E497B-7C0A-3D8B-2FFC-16B0999D578C}"/>
                </a:ext>
              </a:extLst>
            </p:cNvPr>
            <p:cNvSpPr/>
            <p:nvPr/>
          </p:nvSpPr>
          <p:spPr>
            <a:xfrm>
              <a:off x="2995036" y="5248964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5CB8B6F-6B93-B1DF-5F84-E53F1ACC4D0E}"/>
                </a:ext>
              </a:extLst>
            </p:cNvPr>
            <p:cNvSpPr/>
            <p:nvPr/>
          </p:nvSpPr>
          <p:spPr>
            <a:xfrm>
              <a:off x="3352798" y="5247608"/>
              <a:ext cx="357762" cy="36948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035834D-BF0B-2B8B-599B-B6641B6D1A35}"/>
                </a:ext>
              </a:extLst>
            </p:cNvPr>
            <p:cNvSpPr/>
            <p:nvPr/>
          </p:nvSpPr>
          <p:spPr>
            <a:xfrm>
              <a:off x="4783846" y="5246930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813AE852-4EE3-4F27-16D1-B59954F13D35}"/>
                </a:ext>
              </a:extLst>
            </p:cNvPr>
            <p:cNvSpPr/>
            <p:nvPr/>
          </p:nvSpPr>
          <p:spPr>
            <a:xfrm>
              <a:off x="5141608" y="4878798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A987A9E9-BD3D-C6E8-6AC0-B81A0549788B}"/>
                </a:ext>
              </a:extLst>
            </p:cNvPr>
            <p:cNvSpPr/>
            <p:nvPr/>
          </p:nvSpPr>
          <p:spPr>
            <a:xfrm>
              <a:off x="5141608" y="5246252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6E3BCF9-C360-B9F2-229B-DD14B6D399F6}"/>
                </a:ext>
              </a:extLst>
            </p:cNvPr>
            <p:cNvSpPr/>
            <p:nvPr/>
          </p:nvSpPr>
          <p:spPr>
            <a:xfrm>
              <a:off x="5499370" y="4878120"/>
              <a:ext cx="357762" cy="369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6B0A81D-A52D-BC09-2B85-732C87B2192F}"/>
                  </a:ext>
                </a:extLst>
              </p:cNvPr>
              <p:cNvSpPr txBox="1"/>
              <p:nvPr/>
            </p:nvSpPr>
            <p:spPr>
              <a:xfrm>
                <a:off x="5829261" y="5984762"/>
                <a:ext cx="21204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6B0A81D-A52D-BC09-2B85-732C87B21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61" y="5984762"/>
                <a:ext cx="21204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Pfeil: nach oben gekrümmt 64">
            <a:extLst>
              <a:ext uri="{FF2B5EF4-FFF2-40B4-BE49-F238E27FC236}">
                <a16:creationId xmlns:a16="http://schemas.microsoft.com/office/drawing/2014/main" id="{60AD8B26-DF02-C377-A674-07400515FB4A}"/>
              </a:ext>
            </a:extLst>
          </p:cNvPr>
          <p:cNvSpPr/>
          <p:nvPr/>
        </p:nvSpPr>
        <p:spPr>
          <a:xfrm>
            <a:off x="3218917" y="5877752"/>
            <a:ext cx="7548664" cy="843064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4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195B8-514C-632B-CB8C-4542A6F6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1C91565-93AB-CE4C-E988-068BB2C4B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656354"/>
              </p:ext>
            </p:extLst>
          </p:nvPr>
        </p:nvGraphicFramePr>
        <p:xfrm>
          <a:off x="838200" y="1825625"/>
          <a:ext cx="30334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651">
                  <a:extLst>
                    <a:ext uri="{9D8B030D-6E8A-4147-A177-3AD203B41FA5}">
                      <a16:colId xmlns:a16="http://schemas.microsoft.com/office/drawing/2014/main" val="777113302"/>
                    </a:ext>
                  </a:extLst>
                </a:gridCol>
                <a:gridCol w="2282759">
                  <a:extLst>
                    <a:ext uri="{9D8B030D-6E8A-4147-A177-3AD203B41FA5}">
                      <a16:colId xmlns:a16="http://schemas.microsoft.com/office/drawing/2014/main" val="25331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Sevice</a:t>
                      </a:r>
                      <a:r>
                        <a:rPr lang="de-DE" dirty="0"/>
                        <a:t> Zuletzt genutzt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5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12.1.23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6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23.12.23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7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9.12.23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82162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02FD83B-5E82-3BEC-A1CE-838C3F3D4E94}"/>
              </a:ext>
            </a:extLst>
          </p:cNvPr>
          <p:cNvSpPr/>
          <p:nvPr/>
        </p:nvSpPr>
        <p:spPr>
          <a:xfrm>
            <a:off x="8845686" y="1903447"/>
            <a:ext cx="2957208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1</a:t>
            </a:r>
          </a:p>
          <a:p>
            <a:pPr algn="ctr"/>
            <a:r>
              <a:rPr lang="de-DE" dirty="0"/>
              <a:t>Rechnungen erstellen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8BD5B54-A5CF-5DC8-BBC3-A216EC0530F4}"/>
              </a:ext>
            </a:extLst>
          </p:cNvPr>
          <p:cNvSpPr/>
          <p:nvPr/>
        </p:nvSpPr>
        <p:spPr>
          <a:xfrm>
            <a:off x="8845686" y="3944850"/>
            <a:ext cx="2957208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2</a:t>
            </a:r>
          </a:p>
          <a:p>
            <a:pPr algn="ctr"/>
            <a:r>
              <a:rPr lang="de-DE" dirty="0"/>
              <a:t>Altkunden löschen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99E9F4-5C91-70C5-5102-3701F0B52D64}"/>
              </a:ext>
            </a:extLst>
          </p:cNvPr>
          <p:cNvSpPr/>
          <p:nvPr/>
        </p:nvSpPr>
        <p:spPr>
          <a:xfrm>
            <a:off x="11598613" y="2769829"/>
            <a:ext cx="499351" cy="51232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8CF918-A56E-A089-B3B3-73A04CFC50A9}"/>
              </a:ext>
            </a:extLst>
          </p:cNvPr>
          <p:cNvSpPr/>
          <p:nvPr/>
        </p:nvSpPr>
        <p:spPr>
          <a:xfrm>
            <a:off x="11553216" y="4655567"/>
            <a:ext cx="499351" cy="5123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F2A9ED6-DDA9-055B-CB87-A99A444DB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39123"/>
              </p:ext>
            </p:extLst>
          </p:nvPr>
        </p:nvGraphicFramePr>
        <p:xfrm>
          <a:off x="4085616" y="1831929"/>
          <a:ext cx="2224393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4393">
                  <a:extLst>
                    <a:ext uri="{9D8B030D-6E8A-4147-A177-3AD203B41FA5}">
                      <a16:colId xmlns:a16="http://schemas.microsoft.com/office/drawing/2014/main" val="3737623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Rechnung erstellt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7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3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5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92136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62B34F63-46EF-5F9C-EAD2-E18D241D2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09736"/>
              </p:ext>
            </p:extLst>
          </p:nvPr>
        </p:nvGraphicFramePr>
        <p:xfrm>
          <a:off x="6465651" y="1825625"/>
          <a:ext cx="2224393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4393">
                  <a:extLst>
                    <a:ext uri="{9D8B030D-6E8A-4147-A177-3AD203B41FA5}">
                      <a16:colId xmlns:a16="http://schemas.microsoft.com/office/drawing/2014/main" val="3737623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Löschen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7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3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5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92136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83926084-4CD5-B919-2108-8A1A64B19C27}"/>
              </a:ext>
            </a:extLst>
          </p:cNvPr>
          <p:cNvSpPr/>
          <p:nvPr/>
        </p:nvSpPr>
        <p:spPr>
          <a:xfrm>
            <a:off x="4514849" y="2218008"/>
            <a:ext cx="272371" cy="2852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C3ACC6F-5FC5-AE27-F179-4681996C964B}"/>
              </a:ext>
            </a:extLst>
          </p:cNvPr>
          <p:cNvSpPr/>
          <p:nvPr/>
        </p:nvSpPr>
        <p:spPr>
          <a:xfrm>
            <a:off x="4514848" y="2610391"/>
            <a:ext cx="272371" cy="2852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E7A89C0-9228-81FF-96BA-AB7D5B6C34D5}"/>
              </a:ext>
            </a:extLst>
          </p:cNvPr>
          <p:cNvSpPr/>
          <p:nvPr/>
        </p:nvSpPr>
        <p:spPr>
          <a:xfrm>
            <a:off x="4516478" y="2978892"/>
            <a:ext cx="272371" cy="2852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7A8838-87E4-301F-A862-71819E331089}"/>
              </a:ext>
            </a:extLst>
          </p:cNvPr>
          <p:cNvSpPr/>
          <p:nvPr/>
        </p:nvSpPr>
        <p:spPr>
          <a:xfrm>
            <a:off x="4499454" y="3339090"/>
            <a:ext cx="272371" cy="2852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F374E43-943D-0D07-0C1D-7CB6F185D87C}"/>
              </a:ext>
            </a:extLst>
          </p:cNvPr>
          <p:cNvSpPr/>
          <p:nvPr/>
        </p:nvSpPr>
        <p:spPr>
          <a:xfrm>
            <a:off x="6798217" y="3369619"/>
            <a:ext cx="272371" cy="285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8F17A6-6CB3-5C50-D239-BA94D356847F}"/>
              </a:ext>
            </a:extLst>
          </p:cNvPr>
          <p:cNvSpPr/>
          <p:nvPr/>
        </p:nvSpPr>
        <p:spPr>
          <a:xfrm>
            <a:off x="6798216" y="3743831"/>
            <a:ext cx="272371" cy="285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C9A621D-8B0A-C216-3C03-C0BD22B34E6A}"/>
              </a:ext>
            </a:extLst>
          </p:cNvPr>
          <p:cNvSpPr/>
          <p:nvPr/>
        </p:nvSpPr>
        <p:spPr>
          <a:xfrm>
            <a:off x="6798216" y="4129658"/>
            <a:ext cx="272371" cy="285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10CE251-3BC5-D665-2145-60116513AA4D}"/>
              </a:ext>
            </a:extLst>
          </p:cNvPr>
          <p:cNvSpPr/>
          <p:nvPr/>
        </p:nvSpPr>
        <p:spPr>
          <a:xfrm>
            <a:off x="6798218" y="2223753"/>
            <a:ext cx="272371" cy="285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A83693-772E-375C-6C2B-87EBA7C6C459}"/>
              </a:ext>
            </a:extLst>
          </p:cNvPr>
          <p:cNvSpPr/>
          <p:nvPr/>
        </p:nvSpPr>
        <p:spPr>
          <a:xfrm>
            <a:off x="6798217" y="2597965"/>
            <a:ext cx="272371" cy="285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B679667-C511-BCFB-DED5-DA712512E7B0}"/>
              </a:ext>
            </a:extLst>
          </p:cNvPr>
          <p:cNvSpPr/>
          <p:nvPr/>
        </p:nvSpPr>
        <p:spPr>
          <a:xfrm>
            <a:off x="6798217" y="2983792"/>
            <a:ext cx="272371" cy="285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😀</a:t>
            </a:r>
          </a:p>
        </p:txBody>
      </p:sp>
    </p:spTree>
    <p:extLst>
      <p:ext uri="{BB962C8B-B14F-4D97-AF65-F5344CB8AC3E}">
        <p14:creationId xmlns:p14="http://schemas.microsoft.com/office/powerpoint/2010/main" val="133510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79F9C-0EFD-B723-ED7D-FF53F318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0E3B8-3875-49FE-8513-CD5B476D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Lossfunction</a:t>
            </a:r>
            <a:r>
              <a:rPr lang="de-DE" dirty="0"/>
              <a:t> /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penalized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Oversampling</a:t>
            </a:r>
            <a:endParaRPr lang="de-DE" dirty="0"/>
          </a:p>
          <a:p>
            <a:pPr lvl="1"/>
            <a:r>
              <a:rPr lang="de-DE" dirty="0" err="1"/>
              <a:t>Undersampling</a:t>
            </a:r>
            <a:endParaRPr lang="de-DE" dirty="0"/>
          </a:p>
          <a:p>
            <a:pPr lvl="1"/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Othersampling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60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FDC63-C1DD-4356-71FF-83E83597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19001-7143-D4F4-6DF5-931FA53B5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982" y="1825625"/>
                <a:ext cx="568581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19001-7143-D4F4-6DF5-931FA53B5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982" y="1825625"/>
                <a:ext cx="568581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FB92B89-14AB-EFE7-6529-5BC0302DB13D}"/>
                  </a:ext>
                </a:extLst>
              </p:cNvPr>
              <p:cNvSpPr txBox="1"/>
              <p:nvPr/>
            </p:nvSpPr>
            <p:spPr>
              <a:xfrm>
                <a:off x="1089498" y="2405974"/>
                <a:ext cx="2385910" cy="2204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de-DE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𝑍𝑖𝑒𝑙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800" b="0" i="1" dirty="0">
                  <a:latin typeface="Cambria Math" panose="02040503050406030204" pitchFamily="18" charset="0"/>
                </a:endParaRPr>
              </a:p>
              <a:p>
                <a:endParaRPr lang="de-DE" sz="28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FB92B89-14AB-EFE7-6529-5BC0302DB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98" y="2405974"/>
                <a:ext cx="2385910" cy="2204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531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FDC63-C1DD-4356-71FF-83E83597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FB92B89-14AB-EFE7-6529-5BC0302DB13D}"/>
                  </a:ext>
                </a:extLst>
              </p:cNvPr>
              <p:cNvSpPr txBox="1"/>
              <p:nvPr/>
            </p:nvSpPr>
            <p:spPr>
              <a:xfrm>
                <a:off x="1089498" y="2405974"/>
                <a:ext cx="795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de-DE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FB92B89-14AB-EFE7-6529-5BC0302DB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98" y="2405974"/>
                <a:ext cx="7957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4380B449-8B25-E35A-C176-1F04A653849E}"/>
              </a:ext>
            </a:extLst>
          </p:cNvPr>
          <p:cNvSpPr/>
          <p:nvPr/>
        </p:nvSpPr>
        <p:spPr>
          <a:xfrm>
            <a:off x="1449422" y="30144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23A60E-9FBE-9B1E-19F5-C7D7798F8814}"/>
              </a:ext>
            </a:extLst>
          </p:cNvPr>
          <p:cNvSpPr/>
          <p:nvPr/>
        </p:nvSpPr>
        <p:spPr>
          <a:xfrm>
            <a:off x="838200" y="3014407"/>
            <a:ext cx="616085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CCE27B-9D4C-5D5D-2921-0E3F99BDA42D}"/>
              </a:ext>
            </a:extLst>
          </p:cNvPr>
          <p:cNvSpPr/>
          <p:nvPr/>
        </p:nvSpPr>
        <p:spPr>
          <a:xfrm>
            <a:off x="8095539" y="31230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C000412-3E34-CD9F-B6E5-6E98074DB12B}"/>
              </a:ext>
            </a:extLst>
          </p:cNvPr>
          <p:cNvSpPr/>
          <p:nvPr/>
        </p:nvSpPr>
        <p:spPr>
          <a:xfrm>
            <a:off x="7484317" y="3123033"/>
            <a:ext cx="616085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562FB7-3725-8DC7-C832-0490F2C756FE}"/>
              </a:ext>
            </a:extLst>
          </p:cNvPr>
          <p:cNvSpPr/>
          <p:nvPr/>
        </p:nvSpPr>
        <p:spPr>
          <a:xfrm>
            <a:off x="7915324" y="2014794"/>
            <a:ext cx="616085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25B8DDE-770B-1548-4412-7CBC06793147}"/>
              </a:ext>
            </a:extLst>
          </p:cNvPr>
          <p:cNvCxnSpPr/>
          <p:nvPr/>
        </p:nvCxnSpPr>
        <p:spPr>
          <a:xfrm>
            <a:off x="7295745" y="2995214"/>
            <a:ext cx="2016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CDBA27C-31BF-427C-9518-76CEC00B945E}"/>
                  </a:ext>
                </a:extLst>
              </p:cNvPr>
              <p:cNvSpPr txBox="1"/>
              <p:nvPr/>
            </p:nvSpPr>
            <p:spPr>
              <a:xfrm>
                <a:off x="5940357" y="2643539"/>
                <a:ext cx="1449172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CDBA27C-31BF-427C-9518-76CEC00B9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57" y="2643539"/>
                <a:ext cx="1449172" cy="571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14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F8EB6-AA6F-B0EE-F6C1-34BC16FD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4A61212-0FA2-A1D9-5456-95B0CD19F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995518"/>
              </p:ext>
            </p:extLst>
          </p:nvPr>
        </p:nvGraphicFramePr>
        <p:xfrm>
          <a:off x="4293139" y="3631660"/>
          <a:ext cx="2308699" cy="1537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44B2ACC-92B1-10BB-6ED8-ADF5189D1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715409"/>
              </p:ext>
            </p:extLst>
          </p:nvPr>
        </p:nvGraphicFramePr>
        <p:xfrm>
          <a:off x="5858212" y="1309991"/>
          <a:ext cx="5879830" cy="3764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135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56260-146C-8D1D-177E-4C33ED58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C1B856-A792-A562-ED8A-5E06D9ACC33E}"/>
              </a:ext>
            </a:extLst>
          </p:cNvPr>
          <p:cNvSpPr/>
          <p:nvPr/>
        </p:nvSpPr>
        <p:spPr>
          <a:xfrm>
            <a:off x="1673157" y="2496766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A910BA7-9ECD-52FF-BFF9-DE78E8D0409B}"/>
              </a:ext>
            </a:extLst>
          </p:cNvPr>
          <p:cNvSpPr/>
          <p:nvPr/>
        </p:nvSpPr>
        <p:spPr>
          <a:xfrm>
            <a:off x="1673157" y="2879387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2E246-33DB-5359-8D62-78356F93B816}"/>
              </a:ext>
            </a:extLst>
          </p:cNvPr>
          <p:cNvSpPr/>
          <p:nvPr/>
        </p:nvSpPr>
        <p:spPr>
          <a:xfrm>
            <a:off x="1673157" y="3262008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E69B18A-7B3E-D9B4-E1C3-ACE23EB35FB7}"/>
              </a:ext>
            </a:extLst>
          </p:cNvPr>
          <p:cNvSpPr/>
          <p:nvPr/>
        </p:nvSpPr>
        <p:spPr>
          <a:xfrm>
            <a:off x="1673157" y="3644629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8B4360-5AA9-48D4-10FE-64E002596C83}"/>
              </a:ext>
            </a:extLst>
          </p:cNvPr>
          <p:cNvSpPr/>
          <p:nvPr/>
        </p:nvSpPr>
        <p:spPr>
          <a:xfrm>
            <a:off x="1673157" y="4027250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995B8-A88B-EE2D-1110-4DB1D43E1EE4}"/>
              </a:ext>
            </a:extLst>
          </p:cNvPr>
          <p:cNvSpPr/>
          <p:nvPr/>
        </p:nvSpPr>
        <p:spPr>
          <a:xfrm>
            <a:off x="1673157" y="4409871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6F6F35E-43EB-E2B8-B73C-6D51BD8F2F91}"/>
              </a:ext>
            </a:extLst>
          </p:cNvPr>
          <p:cNvSpPr/>
          <p:nvPr/>
        </p:nvSpPr>
        <p:spPr>
          <a:xfrm>
            <a:off x="1673157" y="4792492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B150F8-39D0-CC7A-1532-5CC9363FDFE4}"/>
              </a:ext>
            </a:extLst>
          </p:cNvPr>
          <p:cNvSpPr/>
          <p:nvPr/>
        </p:nvSpPr>
        <p:spPr>
          <a:xfrm>
            <a:off x="1673157" y="5175113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94383ED-C7B4-937F-70DB-49CCEE05F7D3}"/>
              </a:ext>
            </a:extLst>
          </p:cNvPr>
          <p:cNvSpPr/>
          <p:nvPr/>
        </p:nvSpPr>
        <p:spPr>
          <a:xfrm>
            <a:off x="1673157" y="5557734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D0DEB3-33AE-D4CD-15ED-AB3C44F242E6}"/>
              </a:ext>
            </a:extLst>
          </p:cNvPr>
          <p:cNvSpPr/>
          <p:nvPr/>
        </p:nvSpPr>
        <p:spPr>
          <a:xfrm>
            <a:off x="1673157" y="5940355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BA75D4A-4137-3438-9C2B-8B29E982AC7C}"/>
              </a:ext>
            </a:extLst>
          </p:cNvPr>
          <p:cNvSpPr/>
          <p:nvPr/>
        </p:nvSpPr>
        <p:spPr>
          <a:xfrm>
            <a:off x="2662136" y="2496766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4C00CB-2322-3587-6A29-00A64AE835F5}"/>
              </a:ext>
            </a:extLst>
          </p:cNvPr>
          <p:cNvSpPr/>
          <p:nvPr/>
        </p:nvSpPr>
        <p:spPr>
          <a:xfrm>
            <a:off x="2662136" y="2879387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6FD3020-4A50-EC12-37B7-7C8E72A700CA}"/>
              </a:ext>
            </a:extLst>
          </p:cNvPr>
          <p:cNvSpPr/>
          <p:nvPr/>
        </p:nvSpPr>
        <p:spPr>
          <a:xfrm>
            <a:off x="2662136" y="3262008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2FC1804-DA72-F71E-7765-64B5EE2A2DEE}"/>
              </a:ext>
            </a:extLst>
          </p:cNvPr>
          <p:cNvSpPr/>
          <p:nvPr/>
        </p:nvSpPr>
        <p:spPr>
          <a:xfrm>
            <a:off x="2662136" y="3644629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633E956-86EB-EEE9-4CC1-B0561989100F}"/>
              </a:ext>
            </a:extLst>
          </p:cNvPr>
          <p:cNvSpPr/>
          <p:nvPr/>
        </p:nvSpPr>
        <p:spPr>
          <a:xfrm>
            <a:off x="2662136" y="4027250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0B85CF5-AF4A-BD8C-1BD9-CB792DE641DE}"/>
              </a:ext>
            </a:extLst>
          </p:cNvPr>
          <p:cNvSpPr/>
          <p:nvPr/>
        </p:nvSpPr>
        <p:spPr>
          <a:xfrm>
            <a:off x="2662136" y="4409871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B6B8134-0052-7A6C-1160-7543528DC185}"/>
              </a:ext>
            </a:extLst>
          </p:cNvPr>
          <p:cNvSpPr/>
          <p:nvPr/>
        </p:nvSpPr>
        <p:spPr>
          <a:xfrm>
            <a:off x="2662136" y="4792492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2B99777-EEB7-FE46-307C-6C3D0D96FDCE}"/>
              </a:ext>
            </a:extLst>
          </p:cNvPr>
          <p:cNvSpPr/>
          <p:nvPr/>
        </p:nvSpPr>
        <p:spPr>
          <a:xfrm>
            <a:off x="2662136" y="5175113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04A8D3-1722-94B4-4098-169E554CE5A4}"/>
              </a:ext>
            </a:extLst>
          </p:cNvPr>
          <p:cNvSpPr/>
          <p:nvPr/>
        </p:nvSpPr>
        <p:spPr>
          <a:xfrm>
            <a:off x="2662136" y="5557734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F52FEDE-010F-BC3A-73F3-786E087A633D}"/>
              </a:ext>
            </a:extLst>
          </p:cNvPr>
          <p:cNvSpPr/>
          <p:nvPr/>
        </p:nvSpPr>
        <p:spPr>
          <a:xfrm>
            <a:off x="2662136" y="5940355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7D7C4C3-6F85-2A78-8B75-809FE363046D}"/>
              </a:ext>
            </a:extLst>
          </p:cNvPr>
          <p:cNvSpPr/>
          <p:nvPr/>
        </p:nvSpPr>
        <p:spPr>
          <a:xfrm>
            <a:off x="3651115" y="2496766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EB1373E-47D8-173C-67EB-3ACB01753E37}"/>
              </a:ext>
            </a:extLst>
          </p:cNvPr>
          <p:cNvSpPr/>
          <p:nvPr/>
        </p:nvSpPr>
        <p:spPr>
          <a:xfrm>
            <a:off x="3651115" y="2879387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4EE06BB-39F8-BAE1-15FC-FC7958D2CDC5}"/>
              </a:ext>
            </a:extLst>
          </p:cNvPr>
          <p:cNvSpPr/>
          <p:nvPr/>
        </p:nvSpPr>
        <p:spPr>
          <a:xfrm>
            <a:off x="3651115" y="3262008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5C84BF-E14F-6894-2D78-B43AF5164EE8}"/>
              </a:ext>
            </a:extLst>
          </p:cNvPr>
          <p:cNvSpPr/>
          <p:nvPr/>
        </p:nvSpPr>
        <p:spPr>
          <a:xfrm>
            <a:off x="3651115" y="3644629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DFF9B3D-4986-7BAC-2F8A-753F58FCAB64}"/>
              </a:ext>
            </a:extLst>
          </p:cNvPr>
          <p:cNvSpPr/>
          <p:nvPr/>
        </p:nvSpPr>
        <p:spPr>
          <a:xfrm>
            <a:off x="3651115" y="4027250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0E050ED-C8FB-6345-3975-DF026F6106FC}"/>
              </a:ext>
            </a:extLst>
          </p:cNvPr>
          <p:cNvSpPr/>
          <p:nvPr/>
        </p:nvSpPr>
        <p:spPr>
          <a:xfrm>
            <a:off x="3651115" y="4409871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959B4D7-DD88-B55B-2E3C-F04DD817B825}"/>
              </a:ext>
            </a:extLst>
          </p:cNvPr>
          <p:cNvSpPr/>
          <p:nvPr/>
        </p:nvSpPr>
        <p:spPr>
          <a:xfrm>
            <a:off x="3651115" y="4792492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D80DA6D-6E66-1833-98EE-43BD3E41CBA0}"/>
              </a:ext>
            </a:extLst>
          </p:cNvPr>
          <p:cNvSpPr/>
          <p:nvPr/>
        </p:nvSpPr>
        <p:spPr>
          <a:xfrm>
            <a:off x="3651115" y="5175113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75E2CB5-5A5D-441F-8B2F-40223316A45E}"/>
              </a:ext>
            </a:extLst>
          </p:cNvPr>
          <p:cNvSpPr/>
          <p:nvPr/>
        </p:nvSpPr>
        <p:spPr>
          <a:xfrm>
            <a:off x="3651115" y="5557734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C227BF2-14D0-AC40-98AF-92D1391A030C}"/>
              </a:ext>
            </a:extLst>
          </p:cNvPr>
          <p:cNvSpPr/>
          <p:nvPr/>
        </p:nvSpPr>
        <p:spPr>
          <a:xfrm>
            <a:off x="3651115" y="5940355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3C544C-4F85-8EBF-21DC-B78A29B369F6}"/>
              </a:ext>
            </a:extLst>
          </p:cNvPr>
          <p:cNvSpPr/>
          <p:nvPr/>
        </p:nvSpPr>
        <p:spPr>
          <a:xfrm>
            <a:off x="4640094" y="2496766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893F410-798F-12F9-BB36-8BA32920BE03}"/>
              </a:ext>
            </a:extLst>
          </p:cNvPr>
          <p:cNvSpPr/>
          <p:nvPr/>
        </p:nvSpPr>
        <p:spPr>
          <a:xfrm>
            <a:off x="4640094" y="2879387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AB233DF-F282-D6A5-43E0-3C1B34747DEC}"/>
              </a:ext>
            </a:extLst>
          </p:cNvPr>
          <p:cNvSpPr/>
          <p:nvPr/>
        </p:nvSpPr>
        <p:spPr>
          <a:xfrm>
            <a:off x="4640094" y="3262008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821E3E5-391E-88A1-B6BB-BC8D8A6AC230}"/>
              </a:ext>
            </a:extLst>
          </p:cNvPr>
          <p:cNvSpPr/>
          <p:nvPr/>
        </p:nvSpPr>
        <p:spPr>
          <a:xfrm>
            <a:off x="4640094" y="3644629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C29459C-3AB3-A4B7-4D77-366D339DEB25}"/>
              </a:ext>
            </a:extLst>
          </p:cNvPr>
          <p:cNvSpPr/>
          <p:nvPr/>
        </p:nvSpPr>
        <p:spPr>
          <a:xfrm>
            <a:off x="4640094" y="4027250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BDBA9D0-C5DA-3E46-0C60-2005211D3D22}"/>
              </a:ext>
            </a:extLst>
          </p:cNvPr>
          <p:cNvSpPr/>
          <p:nvPr/>
        </p:nvSpPr>
        <p:spPr>
          <a:xfrm>
            <a:off x="4640094" y="4409871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1D76857-37A3-616A-7BAB-1DAE1F1D412D}"/>
              </a:ext>
            </a:extLst>
          </p:cNvPr>
          <p:cNvSpPr/>
          <p:nvPr/>
        </p:nvSpPr>
        <p:spPr>
          <a:xfrm>
            <a:off x="4640094" y="4792492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8D3AFC4-7A51-F91E-CDB3-42B412B63282}"/>
              </a:ext>
            </a:extLst>
          </p:cNvPr>
          <p:cNvSpPr/>
          <p:nvPr/>
        </p:nvSpPr>
        <p:spPr>
          <a:xfrm>
            <a:off x="4640094" y="5175113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DF97857-93BE-B5CA-DE1A-5FA343F435CA}"/>
              </a:ext>
            </a:extLst>
          </p:cNvPr>
          <p:cNvSpPr/>
          <p:nvPr/>
        </p:nvSpPr>
        <p:spPr>
          <a:xfrm>
            <a:off x="4640094" y="5557734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28949F-0093-CF51-59A9-1E5ADAF96412}"/>
              </a:ext>
            </a:extLst>
          </p:cNvPr>
          <p:cNvSpPr/>
          <p:nvPr/>
        </p:nvSpPr>
        <p:spPr>
          <a:xfrm>
            <a:off x="4640094" y="5940355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5CA234E-13AD-0E96-2CE8-20B0A82110B4}"/>
              </a:ext>
            </a:extLst>
          </p:cNvPr>
          <p:cNvSpPr txBox="1"/>
          <p:nvPr/>
        </p:nvSpPr>
        <p:spPr>
          <a:xfrm>
            <a:off x="6342435" y="488328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mean</a:t>
            </a:r>
            <a:r>
              <a:rPr lang="de-DE" dirty="0"/>
              <a:t>(orange) = 0,25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D5B00D5-0EDE-0512-A0F1-DE65983EB565}"/>
              </a:ext>
            </a:extLst>
          </p:cNvPr>
          <p:cNvSpPr txBox="1"/>
          <p:nvPr/>
        </p:nvSpPr>
        <p:spPr>
          <a:xfrm>
            <a:off x="7814553" y="30804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 h * 0.25 = 10h</a:t>
            </a:r>
          </a:p>
        </p:txBody>
      </p:sp>
    </p:spTree>
    <p:extLst>
      <p:ext uri="{BB962C8B-B14F-4D97-AF65-F5344CB8AC3E}">
        <p14:creationId xmlns:p14="http://schemas.microsoft.com/office/powerpoint/2010/main" val="62344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56260-146C-8D1D-177E-4C33ED58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C1B856-A792-A562-ED8A-5E06D9ACC33E}"/>
              </a:ext>
            </a:extLst>
          </p:cNvPr>
          <p:cNvSpPr/>
          <p:nvPr/>
        </p:nvSpPr>
        <p:spPr>
          <a:xfrm>
            <a:off x="1673157" y="2496766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A910BA7-9ECD-52FF-BFF9-DE78E8D0409B}"/>
              </a:ext>
            </a:extLst>
          </p:cNvPr>
          <p:cNvSpPr/>
          <p:nvPr/>
        </p:nvSpPr>
        <p:spPr>
          <a:xfrm>
            <a:off x="1673157" y="2879387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2E246-33DB-5359-8D62-78356F93B816}"/>
              </a:ext>
            </a:extLst>
          </p:cNvPr>
          <p:cNvSpPr/>
          <p:nvPr/>
        </p:nvSpPr>
        <p:spPr>
          <a:xfrm>
            <a:off x="1673157" y="3262008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E69B18A-7B3E-D9B4-E1C3-ACE23EB35FB7}"/>
              </a:ext>
            </a:extLst>
          </p:cNvPr>
          <p:cNvSpPr/>
          <p:nvPr/>
        </p:nvSpPr>
        <p:spPr>
          <a:xfrm>
            <a:off x="1673157" y="3644629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8B4360-5AA9-48D4-10FE-64E002596C83}"/>
              </a:ext>
            </a:extLst>
          </p:cNvPr>
          <p:cNvSpPr/>
          <p:nvPr/>
        </p:nvSpPr>
        <p:spPr>
          <a:xfrm>
            <a:off x="1673157" y="4027250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995B8-A88B-EE2D-1110-4DB1D43E1EE4}"/>
              </a:ext>
            </a:extLst>
          </p:cNvPr>
          <p:cNvSpPr/>
          <p:nvPr/>
        </p:nvSpPr>
        <p:spPr>
          <a:xfrm>
            <a:off x="1673157" y="4409871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6F6F35E-43EB-E2B8-B73C-6D51BD8F2F91}"/>
              </a:ext>
            </a:extLst>
          </p:cNvPr>
          <p:cNvSpPr/>
          <p:nvPr/>
        </p:nvSpPr>
        <p:spPr>
          <a:xfrm>
            <a:off x="1673157" y="4792492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B150F8-39D0-CC7A-1532-5CC9363FDFE4}"/>
              </a:ext>
            </a:extLst>
          </p:cNvPr>
          <p:cNvSpPr/>
          <p:nvPr/>
        </p:nvSpPr>
        <p:spPr>
          <a:xfrm>
            <a:off x="1673157" y="5175113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94383ED-C7B4-937F-70DB-49CCEE05F7D3}"/>
              </a:ext>
            </a:extLst>
          </p:cNvPr>
          <p:cNvSpPr/>
          <p:nvPr/>
        </p:nvSpPr>
        <p:spPr>
          <a:xfrm>
            <a:off x="1673157" y="5557734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D0DEB3-33AE-D4CD-15ED-AB3C44F242E6}"/>
              </a:ext>
            </a:extLst>
          </p:cNvPr>
          <p:cNvSpPr/>
          <p:nvPr/>
        </p:nvSpPr>
        <p:spPr>
          <a:xfrm>
            <a:off x="1673157" y="5940355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BA75D4A-4137-3438-9C2B-8B29E982AC7C}"/>
              </a:ext>
            </a:extLst>
          </p:cNvPr>
          <p:cNvSpPr/>
          <p:nvPr/>
        </p:nvSpPr>
        <p:spPr>
          <a:xfrm>
            <a:off x="2662136" y="2496766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4C00CB-2322-3587-6A29-00A64AE835F5}"/>
              </a:ext>
            </a:extLst>
          </p:cNvPr>
          <p:cNvSpPr/>
          <p:nvPr/>
        </p:nvSpPr>
        <p:spPr>
          <a:xfrm>
            <a:off x="2662136" y="2879387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6FD3020-4A50-EC12-37B7-7C8E72A700CA}"/>
              </a:ext>
            </a:extLst>
          </p:cNvPr>
          <p:cNvSpPr/>
          <p:nvPr/>
        </p:nvSpPr>
        <p:spPr>
          <a:xfrm>
            <a:off x="2662136" y="3262008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2FC1804-DA72-F71E-7765-64B5EE2A2DEE}"/>
              </a:ext>
            </a:extLst>
          </p:cNvPr>
          <p:cNvSpPr/>
          <p:nvPr/>
        </p:nvSpPr>
        <p:spPr>
          <a:xfrm>
            <a:off x="2662136" y="3644629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633E956-86EB-EEE9-4CC1-B0561989100F}"/>
              </a:ext>
            </a:extLst>
          </p:cNvPr>
          <p:cNvSpPr/>
          <p:nvPr/>
        </p:nvSpPr>
        <p:spPr>
          <a:xfrm>
            <a:off x="2662136" y="4027250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0B85CF5-AF4A-BD8C-1BD9-CB792DE641DE}"/>
              </a:ext>
            </a:extLst>
          </p:cNvPr>
          <p:cNvSpPr/>
          <p:nvPr/>
        </p:nvSpPr>
        <p:spPr>
          <a:xfrm>
            <a:off x="2662136" y="4409871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B6B8134-0052-7A6C-1160-7543528DC185}"/>
              </a:ext>
            </a:extLst>
          </p:cNvPr>
          <p:cNvSpPr/>
          <p:nvPr/>
        </p:nvSpPr>
        <p:spPr>
          <a:xfrm>
            <a:off x="2662136" y="4792492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2B99777-EEB7-FE46-307C-6C3D0D96FDCE}"/>
              </a:ext>
            </a:extLst>
          </p:cNvPr>
          <p:cNvSpPr/>
          <p:nvPr/>
        </p:nvSpPr>
        <p:spPr>
          <a:xfrm>
            <a:off x="2662136" y="5175113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04A8D3-1722-94B4-4098-169E554CE5A4}"/>
              </a:ext>
            </a:extLst>
          </p:cNvPr>
          <p:cNvSpPr/>
          <p:nvPr/>
        </p:nvSpPr>
        <p:spPr>
          <a:xfrm>
            <a:off x="2662136" y="5557734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F52FEDE-010F-BC3A-73F3-786E087A633D}"/>
              </a:ext>
            </a:extLst>
          </p:cNvPr>
          <p:cNvSpPr/>
          <p:nvPr/>
        </p:nvSpPr>
        <p:spPr>
          <a:xfrm>
            <a:off x="2662136" y="5940355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7D7C4C3-6F85-2A78-8B75-809FE363046D}"/>
              </a:ext>
            </a:extLst>
          </p:cNvPr>
          <p:cNvSpPr/>
          <p:nvPr/>
        </p:nvSpPr>
        <p:spPr>
          <a:xfrm>
            <a:off x="3651115" y="2496766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EB1373E-47D8-173C-67EB-3ACB01753E37}"/>
              </a:ext>
            </a:extLst>
          </p:cNvPr>
          <p:cNvSpPr/>
          <p:nvPr/>
        </p:nvSpPr>
        <p:spPr>
          <a:xfrm>
            <a:off x="3651115" y="2879387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4EE06BB-39F8-BAE1-15FC-FC7958D2CDC5}"/>
              </a:ext>
            </a:extLst>
          </p:cNvPr>
          <p:cNvSpPr/>
          <p:nvPr/>
        </p:nvSpPr>
        <p:spPr>
          <a:xfrm>
            <a:off x="3651115" y="3262008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5C84BF-E14F-6894-2D78-B43AF5164EE8}"/>
              </a:ext>
            </a:extLst>
          </p:cNvPr>
          <p:cNvSpPr/>
          <p:nvPr/>
        </p:nvSpPr>
        <p:spPr>
          <a:xfrm>
            <a:off x="3651115" y="3644629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DFF9B3D-4986-7BAC-2F8A-753F58FCAB64}"/>
              </a:ext>
            </a:extLst>
          </p:cNvPr>
          <p:cNvSpPr/>
          <p:nvPr/>
        </p:nvSpPr>
        <p:spPr>
          <a:xfrm>
            <a:off x="3651115" y="4027250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0E050ED-C8FB-6345-3975-DF026F6106FC}"/>
              </a:ext>
            </a:extLst>
          </p:cNvPr>
          <p:cNvSpPr/>
          <p:nvPr/>
        </p:nvSpPr>
        <p:spPr>
          <a:xfrm>
            <a:off x="3651115" y="4409871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959B4D7-DD88-B55B-2E3C-F04DD817B825}"/>
              </a:ext>
            </a:extLst>
          </p:cNvPr>
          <p:cNvSpPr/>
          <p:nvPr/>
        </p:nvSpPr>
        <p:spPr>
          <a:xfrm>
            <a:off x="3651115" y="4792492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D80DA6D-6E66-1833-98EE-43BD3E41CBA0}"/>
              </a:ext>
            </a:extLst>
          </p:cNvPr>
          <p:cNvSpPr/>
          <p:nvPr/>
        </p:nvSpPr>
        <p:spPr>
          <a:xfrm>
            <a:off x="3651115" y="5175113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75E2CB5-5A5D-441F-8B2F-40223316A45E}"/>
              </a:ext>
            </a:extLst>
          </p:cNvPr>
          <p:cNvSpPr/>
          <p:nvPr/>
        </p:nvSpPr>
        <p:spPr>
          <a:xfrm>
            <a:off x="3651115" y="5557734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C227BF2-14D0-AC40-98AF-92D1391A030C}"/>
              </a:ext>
            </a:extLst>
          </p:cNvPr>
          <p:cNvSpPr/>
          <p:nvPr/>
        </p:nvSpPr>
        <p:spPr>
          <a:xfrm>
            <a:off x="3651115" y="5940355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3C544C-4F85-8EBF-21DC-B78A29B369F6}"/>
              </a:ext>
            </a:extLst>
          </p:cNvPr>
          <p:cNvSpPr/>
          <p:nvPr/>
        </p:nvSpPr>
        <p:spPr>
          <a:xfrm>
            <a:off x="4640094" y="2496766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893F410-798F-12F9-BB36-8BA32920BE03}"/>
              </a:ext>
            </a:extLst>
          </p:cNvPr>
          <p:cNvSpPr/>
          <p:nvPr/>
        </p:nvSpPr>
        <p:spPr>
          <a:xfrm>
            <a:off x="4640094" y="2879387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AB233DF-F282-D6A5-43E0-3C1B34747DEC}"/>
              </a:ext>
            </a:extLst>
          </p:cNvPr>
          <p:cNvSpPr/>
          <p:nvPr/>
        </p:nvSpPr>
        <p:spPr>
          <a:xfrm>
            <a:off x="4640094" y="3262008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821E3E5-391E-88A1-B6BB-BC8D8A6AC230}"/>
              </a:ext>
            </a:extLst>
          </p:cNvPr>
          <p:cNvSpPr/>
          <p:nvPr/>
        </p:nvSpPr>
        <p:spPr>
          <a:xfrm>
            <a:off x="4640094" y="3644629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C29459C-3AB3-A4B7-4D77-366D339DEB25}"/>
              </a:ext>
            </a:extLst>
          </p:cNvPr>
          <p:cNvSpPr/>
          <p:nvPr/>
        </p:nvSpPr>
        <p:spPr>
          <a:xfrm>
            <a:off x="4640094" y="4027250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BDBA9D0-C5DA-3E46-0C60-2005211D3D22}"/>
              </a:ext>
            </a:extLst>
          </p:cNvPr>
          <p:cNvSpPr/>
          <p:nvPr/>
        </p:nvSpPr>
        <p:spPr>
          <a:xfrm>
            <a:off x="4640094" y="4409871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1D76857-37A3-616A-7BAB-1DAE1F1D412D}"/>
              </a:ext>
            </a:extLst>
          </p:cNvPr>
          <p:cNvSpPr/>
          <p:nvPr/>
        </p:nvSpPr>
        <p:spPr>
          <a:xfrm>
            <a:off x="4640094" y="4792492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8D3AFC4-7A51-F91E-CDB3-42B412B63282}"/>
              </a:ext>
            </a:extLst>
          </p:cNvPr>
          <p:cNvSpPr/>
          <p:nvPr/>
        </p:nvSpPr>
        <p:spPr>
          <a:xfrm>
            <a:off x="4640094" y="5175113"/>
            <a:ext cx="389107" cy="38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DF97857-93BE-B5CA-DE1A-5FA343F435CA}"/>
              </a:ext>
            </a:extLst>
          </p:cNvPr>
          <p:cNvSpPr/>
          <p:nvPr/>
        </p:nvSpPr>
        <p:spPr>
          <a:xfrm>
            <a:off x="4640094" y="5557734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28949F-0093-CF51-59A9-1E5ADAF96412}"/>
              </a:ext>
            </a:extLst>
          </p:cNvPr>
          <p:cNvSpPr/>
          <p:nvPr/>
        </p:nvSpPr>
        <p:spPr>
          <a:xfrm>
            <a:off x="4640094" y="5940355"/>
            <a:ext cx="389107" cy="3826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5CA234E-13AD-0E96-2CE8-20B0A82110B4}"/>
              </a:ext>
            </a:extLst>
          </p:cNvPr>
          <p:cNvSpPr txBox="1"/>
          <p:nvPr/>
        </p:nvSpPr>
        <p:spPr>
          <a:xfrm>
            <a:off x="6342435" y="488328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mean</a:t>
            </a:r>
            <a:r>
              <a:rPr lang="de-DE" dirty="0"/>
              <a:t>(orange) = 0,25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D5B00D5-0EDE-0512-A0F1-DE65983EB565}"/>
              </a:ext>
            </a:extLst>
          </p:cNvPr>
          <p:cNvSpPr txBox="1"/>
          <p:nvPr/>
        </p:nvSpPr>
        <p:spPr>
          <a:xfrm>
            <a:off x="7814553" y="30804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 h * 0.25 = 10h</a:t>
            </a:r>
          </a:p>
        </p:txBody>
      </p:sp>
    </p:spTree>
    <p:extLst>
      <p:ext uri="{BB962C8B-B14F-4D97-AF65-F5344CB8AC3E}">
        <p14:creationId xmlns:p14="http://schemas.microsoft.com/office/powerpoint/2010/main" val="345550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4ED79-0519-2905-F012-4D22B0CF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scoring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A7EB8-47BB-1FF8-6FE3-7EBACA09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Data!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indicators</a:t>
            </a:r>
            <a:r>
              <a:rPr lang="de-DE" dirty="0"/>
              <a:t> </a:t>
            </a:r>
            <a:r>
              <a:rPr lang="de-DE" dirty="0" err="1"/>
              <a:t>derivable</a:t>
            </a:r>
            <a:r>
              <a:rPr lang="de-DE" dirty="0"/>
              <a:t> form a </a:t>
            </a:r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F1</a:t>
            </a:r>
          </a:p>
          <a:p>
            <a:pPr lvl="1"/>
            <a:r>
              <a:rPr lang="de-DE" dirty="0"/>
              <a:t>Recall</a:t>
            </a:r>
          </a:p>
          <a:p>
            <a:pPr lvl="1"/>
            <a:r>
              <a:rPr lang="de-DE" dirty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167345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3F85D-BF51-8697-33C3-2BDDC862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 (</a:t>
            </a:r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Oversampling</a:t>
            </a:r>
            <a:r>
              <a:rPr lang="de-DE" dirty="0"/>
              <a:t> </a:t>
            </a:r>
            <a:r>
              <a:rPr lang="de-DE" dirty="0" err="1"/>
              <a:t>Thechnique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956B3-71CC-8BB1-AAF7-01CA1C23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„</a:t>
            </a:r>
            <a:r>
              <a:rPr lang="de-DE" dirty="0" err="1"/>
              <a:t>synthetic</a:t>
            </a:r>
            <a:r>
              <a:rPr lang="de-DE" dirty="0"/>
              <a:t>“ </a:t>
            </a:r>
            <a:r>
              <a:rPr lang="de-DE" dirty="0" err="1"/>
              <a:t>Observations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285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87E416FF-D4F0-4F87-C5EB-E952F60FA9E8}"/>
              </a:ext>
            </a:extLst>
          </p:cNvPr>
          <p:cNvSpPr>
            <a:spLocks noChangeAspect="1"/>
          </p:cNvSpPr>
          <p:nvPr/>
        </p:nvSpPr>
        <p:spPr>
          <a:xfrm>
            <a:off x="7231013" y="2210731"/>
            <a:ext cx="3080184" cy="30801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112C0-AF2B-E5CE-4854-A614EB07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Draw a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a </a:t>
                </a:r>
                <a:r>
                  <a:rPr lang="de-DE" dirty="0" err="1"/>
                  <a:t>minority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</a:t>
                </a:r>
                <a:r>
                  <a:rPr lang="de-DE" dirty="0" err="1"/>
                  <a:t>instance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it‘s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dirty="0"/>
                  <a:t>Pick a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on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a </a:t>
                </a:r>
                <a:r>
                  <a:rPr lang="de-DE" dirty="0" err="1"/>
                  <a:t>new</a:t>
                </a:r>
                <a:r>
                  <a:rPr lang="de-DE" dirty="0"/>
                  <a:t>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choosen</a:t>
                </a:r>
                <a:r>
                  <a:rPr lang="de-DE" dirty="0"/>
                  <a:t> </a:t>
                </a:r>
                <a:r>
                  <a:rPr lang="de-DE" dirty="0" err="1"/>
                  <a:t>randomly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More </a:t>
                </a:r>
                <a:r>
                  <a:rPr lang="de-DE" dirty="0" err="1"/>
                  <a:t>strategies</a:t>
                </a:r>
                <a:r>
                  <a:rPr lang="de-DE" dirty="0"/>
                  <a:t>: </a:t>
                </a:r>
                <a:r>
                  <a:rPr lang="de-DE" dirty="0">
                    <a:hlinkClick r:id="rId2"/>
                  </a:rPr>
                  <a:t>https://imbalanced-learn.org/stable/over_sampling.html#sample-generation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  <a:blipFill>
                <a:blip r:embed="rId3"/>
                <a:stretch>
                  <a:fillRect l="-2174" t="-3501" r="-17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4EB918B-9F20-136F-C8CA-D3B9CF66FD79}"/>
              </a:ext>
            </a:extLst>
          </p:cNvPr>
          <p:cNvCxnSpPr/>
          <p:nvPr/>
        </p:nvCxnSpPr>
        <p:spPr>
          <a:xfrm flipV="1">
            <a:off x="6096000" y="1825625"/>
            <a:ext cx="0" cy="411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A0F1F79-16F9-CF2F-F860-337ACB349594}"/>
              </a:ext>
            </a:extLst>
          </p:cNvPr>
          <p:cNvCxnSpPr>
            <a:cxnSpLocks/>
          </p:cNvCxnSpPr>
          <p:nvPr/>
        </p:nvCxnSpPr>
        <p:spPr>
          <a:xfrm>
            <a:off x="6096000" y="5937182"/>
            <a:ext cx="46400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4D537DD1-879A-A827-381F-217D59DC0977}"/>
              </a:ext>
            </a:extLst>
          </p:cNvPr>
          <p:cNvSpPr/>
          <p:nvPr/>
        </p:nvSpPr>
        <p:spPr>
          <a:xfrm>
            <a:off x="8728953" y="370543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E1102C-A322-F442-6D18-C88456EF4523}"/>
              </a:ext>
            </a:extLst>
          </p:cNvPr>
          <p:cNvSpPr/>
          <p:nvPr/>
        </p:nvSpPr>
        <p:spPr>
          <a:xfrm>
            <a:off x="9778723" y="5245523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CB57F50-D0B1-EBC9-7D9C-E92F4C9700E5}"/>
              </a:ext>
            </a:extLst>
          </p:cNvPr>
          <p:cNvSpPr/>
          <p:nvPr/>
        </p:nvSpPr>
        <p:spPr>
          <a:xfrm>
            <a:off x="8145291" y="2859945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BFDF84-717E-F020-D107-1692A4170C6D}"/>
              </a:ext>
            </a:extLst>
          </p:cNvPr>
          <p:cNvSpPr/>
          <p:nvPr/>
        </p:nvSpPr>
        <p:spPr>
          <a:xfrm>
            <a:off x="7078494" y="276916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F2C07E-7246-0A38-8EDD-21E5C8E2A728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7972200" y="3782920"/>
            <a:ext cx="769099" cy="9075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6A7B63D-1410-2550-2A13-8C70C13D1B6D}"/>
              </a:ext>
            </a:extLst>
          </p:cNvPr>
          <p:cNvSpPr/>
          <p:nvPr/>
        </p:nvSpPr>
        <p:spPr>
          <a:xfrm>
            <a:off x="8331743" y="4178130"/>
            <a:ext cx="84304" cy="9078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/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DBDCFEE0-F82A-A1B0-2631-9E29DAF8D90B}"/>
              </a:ext>
            </a:extLst>
          </p:cNvPr>
          <p:cNvSpPr/>
          <p:nvPr/>
        </p:nvSpPr>
        <p:spPr>
          <a:xfrm>
            <a:off x="7900242" y="467714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/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blipFill>
                <a:blip r:embed="rId5"/>
                <a:stretch>
                  <a:fillRect l="-5747" r="-1149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/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blipFill>
                <a:blip r:embed="rId6"/>
                <a:stretch>
                  <a:fillRect l="-9091" r="-7273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EAD11-1145-CCF7-24B8-E251A8CF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Tomek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</p:spPr>
            <p:txBody>
              <a:bodyPr/>
              <a:lstStyle/>
              <a:p>
                <a:r>
                  <a:rPr lang="de-DE" dirty="0" err="1"/>
                  <a:t>Undersampling</a:t>
                </a:r>
                <a:r>
                  <a:rPr lang="de-DE" dirty="0"/>
                  <a:t> </a:t>
                </a:r>
                <a:r>
                  <a:rPr lang="de-DE" dirty="0" err="1"/>
                  <a:t>technic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A </a:t>
                </a:r>
                <a:r>
                  <a:rPr lang="de-DE" dirty="0" err="1"/>
                  <a:t>Tomek‘s</a:t>
                </a:r>
                <a:r>
                  <a:rPr lang="de-DE" dirty="0"/>
                  <a:t> link </a:t>
                </a:r>
                <a:r>
                  <a:rPr lang="de-DE" dirty="0" err="1"/>
                  <a:t>exists</a:t>
                </a:r>
                <a:r>
                  <a:rPr lang="de-DE" dirty="0"/>
                  <a:t> </a:t>
                </a:r>
                <a:r>
                  <a:rPr lang="de-DE" dirty="0" err="1"/>
                  <a:t>when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from different </a:t>
                </a:r>
                <a:r>
                  <a:rPr lang="de-DE" dirty="0" err="1"/>
                  <a:t>classes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closest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r>
                  <a:rPr lang="de-DE" dirty="0"/>
                  <a:t>.</a:t>
                </a:r>
              </a:p>
              <a:p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drop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sample from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majority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(</a:t>
                </a:r>
                <a:r>
                  <a:rPr lang="de-DE" dirty="0" err="1"/>
                  <a:t>default</a:t>
                </a:r>
                <a:r>
                  <a:rPr lang="de-DE" dirty="0"/>
                  <a:t>)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both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  <a:blipFill>
                <a:blip r:embed="rId2"/>
                <a:stretch>
                  <a:fillRect l="-2390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90A773E-E5A5-9991-4708-E7A05F87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53" y="295897"/>
            <a:ext cx="2963917" cy="29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15D32-DF45-905E-16B5-E631442F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41" y="3327283"/>
            <a:ext cx="5969233" cy="29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BD5D05-0C7F-02E4-D317-1CD36A797A82}"/>
              </a:ext>
            </a:extLst>
          </p:cNvPr>
          <p:cNvSpPr txBox="1"/>
          <p:nvPr/>
        </p:nvSpPr>
        <p:spPr>
          <a:xfrm>
            <a:off x="5529841" y="619470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</a:t>
            </a:r>
            <a:r>
              <a:rPr lang="de-DE" dirty="0" err="1">
                <a:latin typeface="Consolas" panose="020B0609020204030204" pitchFamily="49" charset="0"/>
              </a:rPr>
              <a:t>auto</a:t>
            </a:r>
            <a:r>
              <a:rPr lang="de-DE" dirty="0">
                <a:latin typeface="Consolas" panose="020B0609020204030204" pitchFamily="49" charset="0"/>
              </a:rPr>
              <a:t>‘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4328B2-6753-5E5B-6A55-271C6DD3375F}"/>
              </a:ext>
            </a:extLst>
          </p:cNvPr>
          <p:cNvSpPr txBox="1"/>
          <p:nvPr/>
        </p:nvSpPr>
        <p:spPr>
          <a:xfrm>
            <a:off x="8862005" y="617021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=‘all‘</a:t>
            </a:r>
          </a:p>
        </p:txBody>
      </p:sp>
    </p:spTree>
    <p:extLst>
      <p:ext uri="{BB962C8B-B14F-4D97-AF65-F5344CB8AC3E}">
        <p14:creationId xmlns:p14="http://schemas.microsoft.com/office/powerpoint/2010/main" val="23907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83AA9-9D6C-FC54-4549-68658781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EB8FF-3726-0818-5742-1AADD5E4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.</a:t>
            </a:r>
          </a:p>
          <a:p>
            <a:r>
              <a:rPr lang="de-DE" dirty="0" err="1"/>
              <a:t>Estimates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outcome</a:t>
            </a:r>
            <a:r>
              <a:rPr lang="de-DE" dirty="0"/>
              <a:t>.</a:t>
            </a:r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CC411D-5C45-8D72-4C29-F0C50FF9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316" y="3566585"/>
            <a:ext cx="3294957" cy="29262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1D1710-DDA9-2B8D-FEBE-61A5E1697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18" y="601090"/>
            <a:ext cx="3266155" cy="277652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ABF68E3-2FF1-72C8-4199-A0F74C9C4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0978"/>
              </p:ext>
            </p:extLst>
          </p:nvPr>
        </p:nvGraphicFramePr>
        <p:xfrm>
          <a:off x="688501" y="3294667"/>
          <a:ext cx="26189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452">
                  <a:extLst>
                    <a:ext uri="{9D8B030D-6E8A-4147-A177-3AD203B41FA5}">
                      <a16:colId xmlns:a16="http://schemas.microsoft.com/office/drawing/2014/main" val="1607536429"/>
                    </a:ext>
                  </a:extLst>
                </a:gridCol>
                <a:gridCol w="1309452">
                  <a:extLst>
                    <a:ext uri="{9D8B030D-6E8A-4147-A177-3AD203B41FA5}">
                      <a16:colId xmlns:a16="http://schemas.microsoft.com/office/drawing/2014/main" val="2108874404"/>
                    </a:ext>
                  </a:extLst>
                </a:gridCol>
              </a:tblGrid>
              <a:tr h="254872">
                <a:tc>
                  <a:txBody>
                    <a:bodyPr/>
                    <a:lstStyle/>
                    <a:p>
                      <a:r>
                        <a:rPr lang="de-DE" dirty="0"/>
                        <a:t>Feature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Target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45940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38634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624195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13524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59464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92405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37821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38010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34932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86512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1710FC4-056B-5A04-AA0D-D8053DA385E0}"/>
              </a:ext>
            </a:extLst>
          </p:cNvPr>
          <p:cNvCxnSpPr>
            <a:cxnSpLocks/>
          </p:cNvCxnSpPr>
          <p:nvPr/>
        </p:nvCxnSpPr>
        <p:spPr>
          <a:xfrm>
            <a:off x="3450077" y="3642227"/>
            <a:ext cx="1588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37DE6AB-5596-24D6-18BA-5C358F7612B0}"/>
              </a:ext>
            </a:extLst>
          </p:cNvPr>
          <p:cNvSpPr txBox="1"/>
          <p:nvPr/>
        </p:nvSpPr>
        <p:spPr>
          <a:xfrm>
            <a:off x="3643813" y="3693727"/>
            <a:ext cx="119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Logistic</a:t>
            </a:r>
            <a:endParaRPr lang="de-DE" dirty="0"/>
          </a:p>
          <a:p>
            <a:r>
              <a:rPr lang="de-DE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C6BC1D2-63D9-3F9C-6300-916C68A28718}"/>
                  </a:ext>
                </a:extLst>
              </p:cNvPr>
              <p:cNvSpPr txBox="1"/>
              <p:nvPr/>
            </p:nvSpPr>
            <p:spPr>
              <a:xfrm>
                <a:off x="4662654" y="4001294"/>
                <a:ext cx="296803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(5)=0,4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d.h. ein Sample mit feature (5) Hat die Wahrscheinlich 40% z </a:t>
                </a:r>
                <a:r>
                  <a:rPr lang="de-DE" dirty="0" err="1"/>
                  <a:t>ur</a:t>
                </a:r>
                <a:r>
                  <a:rPr lang="de-DE" dirty="0"/>
                  <a:t> Klasse </a:t>
                </a:r>
                <a:r>
                  <a:rPr lang="de-DE" dirty="0">
                    <a:solidFill>
                      <a:srgbClr val="FF0000"/>
                    </a:solidFill>
                  </a:rPr>
                  <a:t>R</a:t>
                </a:r>
                <a:r>
                  <a:rPr lang="de-DE" dirty="0"/>
                  <a:t>. Also ordnen wir das Sample zu Klasse </a:t>
                </a:r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r>
                  <a:rPr lang="de-DE" dirty="0"/>
                  <a:t> zu, weil die Wahrscheinlichkeit unter 50% liegt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C6BC1D2-63D9-3F9C-6300-916C68A2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54" y="4001294"/>
                <a:ext cx="2968034" cy="2585323"/>
              </a:xfrm>
              <a:prstGeom prst="rect">
                <a:avLst/>
              </a:prstGeom>
              <a:blipFill>
                <a:blip r:embed="rId4"/>
                <a:stretch>
                  <a:fillRect l="-1848" r="-2669" b="-2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A07F0A-9F9F-6181-64DC-3CACFF73319A}"/>
                  </a:ext>
                </a:extLst>
              </p:cNvPr>
              <p:cNvSpPr txBox="1"/>
              <p:nvPr/>
            </p:nvSpPr>
            <p:spPr>
              <a:xfrm>
                <a:off x="5207747" y="3280625"/>
                <a:ext cx="2336152" cy="622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A07F0A-9F9F-6181-64DC-3CACFF733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47" y="3280625"/>
                <a:ext cx="2336152" cy="622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1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552D8-0AE4-3126-68FD-0B865599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77EA7-BAE7-A59B-7EE6-63586C5F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we</a:t>
            </a:r>
            <a:r>
              <a:rPr lang="de-DE" dirty="0"/>
              <a:t> have multiple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have a </a:t>
            </a:r>
            <a:r>
              <a:rPr lang="de-DE" dirty="0" err="1"/>
              <a:t>polynom</a:t>
            </a:r>
            <a:r>
              <a:rPr lang="de-DE" dirty="0"/>
              <a:t> with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indipendent</a:t>
            </a:r>
            <a:r>
              <a:rPr lang="de-DE" dirty="0"/>
              <a:t>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98EEC6D-D65A-D7BA-C292-493212654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509207"/>
                  </p:ext>
                </p:extLst>
              </p:nvPr>
            </p:nvGraphicFramePr>
            <p:xfrm>
              <a:off x="779290" y="2918530"/>
              <a:ext cx="380568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560">
                      <a:extLst>
                        <a:ext uri="{9D8B030D-6E8A-4147-A177-3AD203B41FA5}">
                          <a16:colId xmlns:a16="http://schemas.microsoft.com/office/drawing/2014/main" val="1607536429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1332355225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2108874404"/>
                        </a:ext>
                      </a:extLst>
                    </a:gridCol>
                  </a:tblGrid>
                  <a:tr h="25487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Feature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Feature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Target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645940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138634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7624195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013524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159464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2405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37821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238010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534932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186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98EEC6D-D65A-D7BA-C292-493212654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509207"/>
                  </p:ext>
                </p:extLst>
              </p:nvPr>
            </p:nvGraphicFramePr>
            <p:xfrm>
              <a:off x="779290" y="2918530"/>
              <a:ext cx="380568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560">
                      <a:extLst>
                        <a:ext uri="{9D8B030D-6E8A-4147-A177-3AD203B41FA5}">
                          <a16:colId xmlns:a16="http://schemas.microsoft.com/office/drawing/2014/main" val="1607536429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1332355225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21088744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78" t="-8333" r="-201435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962" t="-8333" r="-102404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Target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645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1386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7624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0135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1594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2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378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238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5349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186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D6A029-A90D-3664-9B74-6571D23D0B1F}"/>
                  </a:ext>
                </a:extLst>
              </p:cNvPr>
              <p:cNvSpPr txBox="1"/>
              <p:nvPr/>
            </p:nvSpPr>
            <p:spPr>
              <a:xfrm>
                <a:off x="5207747" y="3280625"/>
                <a:ext cx="3155030" cy="625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D6A029-A90D-3664-9B74-6571D23D0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47" y="3280625"/>
                <a:ext cx="3155030" cy="625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57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964EA-2E2F-9FE5-DD1D-A7421E92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04231-E6A2-EB80-0C4F-E13DA574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Datensatz: </a:t>
            </a:r>
            <a:r>
              <a:rPr lang="de-DE" dirty="0" err="1"/>
              <a:t>features</a:t>
            </a:r>
            <a:r>
              <a:rPr lang="de-DE" dirty="0"/>
              <a:t>, Target: Klasse</a:t>
            </a:r>
          </a:p>
          <a:p>
            <a:r>
              <a:rPr lang="de-DE" dirty="0"/>
              <a:t>Features -&gt; </a:t>
            </a:r>
            <a:r>
              <a:rPr lang="de-DE" dirty="0" err="1"/>
              <a:t>wahrscheinlichkeit</a:t>
            </a:r>
            <a:r>
              <a:rPr lang="de-DE" dirty="0"/>
              <a:t> für jede Klasse</a:t>
            </a:r>
          </a:p>
          <a:p>
            <a:r>
              <a:rPr lang="de-DE" dirty="0" err="1"/>
              <a:t>Samlple</a:t>
            </a:r>
            <a:r>
              <a:rPr lang="de-DE" dirty="0"/>
              <a:t>: [1,3,2] -&gt; 65% Klasse 1, 35% Klasse 2 -&gt; Klasse 1</a:t>
            </a:r>
          </a:p>
        </p:txBody>
      </p:sp>
    </p:spTree>
    <p:extLst>
      <p:ext uri="{BB962C8B-B14F-4D97-AF65-F5344CB8AC3E}">
        <p14:creationId xmlns:p14="http://schemas.microsoft.com/office/powerpoint/2010/main" val="148965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Breitbild</PresentationFormat>
  <Paragraphs>241</Paragraphs>
  <Slides>24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Cambria Math</vt:lpstr>
      <vt:lpstr>Consolas</vt:lpstr>
      <vt:lpstr>Inter</vt:lpstr>
      <vt:lpstr>Office</vt:lpstr>
      <vt:lpstr>More Machine Learning in Python</vt:lpstr>
      <vt:lpstr>Working with unbalanced Data</vt:lpstr>
      <vt:lpstr>Correct scoring!</vt:lpstr>
      <vt:lpstr>SMOTE (Synthetic Minority Oversampling Thechnique)</vt:lpstr>
      <vt:lpstr>SMOTE</vt:lpstr>
      <vt:lpstr>Tomek Links</vt:lpstr>
      <vt:lpstr>Logistic Regression</vt:lpstr>
      <vt:lpstr>Multiple Features</vt:lpstr>
      <vt:lpstr>Zielsetzung</vt:lpstr>
      <vt:lpstr>Logistic (Sigmoid) Function</vt:lpstr>
      <vt:lpstr>Example</vt:lpstr>
      <vt:lpstr>Example</vt:lpstr>
      <vt:lpstr>Log Loss</vt:lpstr>
      <vt:lpstr>PowerPoint-Präsentation</vt:lpstr>
      <vt:lpstr> </vt:lpstr>
      <vt:lpstr>PowerPoint-Präsentation</vt:lpstr>
      <vt:lpstr>Odds vs. Probabilits</vt:lpstr>
      <vt:lpstr>Probability to Odds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Machine Learning in Python</dc:title>
  <dc:creator>Viktor Reichert</dc:creator>
  <cp:lastModifiedBy>Viktor Reichert</cp:lastModifiedBy>
  <cp:revision>6</cp:revision>
  <dcterms:created xsi:type="dcterms:W3CDTF">2023-09-20T11:01:13Z</dcterms:created>
  <dcterms:modified xsi:type="dcterms:W3CDTF">2023-12-27T14:04:36Z</dcterms:modified>
</cp:coreProperties>
</file>