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0" r:id="rId1"/>
  </p:sldMasterIdLst>
  <p:notesMasterIdLst>
    <p:notesMasterId r:id="rId7"/>
  </p:notesMasterIdLst>
  <p:handoutMasterIdLst>
    <p:handoutMasterId r:id="rId8"/>
  </p:handoutMasterIdLst>
  <p:sldIdLst>
    <p:sldId id="462" r:id="rId2"/>
    <p:sldId id="463" r:id="rId3"/>
    <p:sldId id="464" r:id="rId4"/>
    <p:sldId id="467" r:id="rId5"/>
    <p:sldId id="469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1">
          <p15:clr>
            <a:srgbClr val="A4A3A4"/>
          </p15:clr>
        </p15:guide>
        <p15:guide id="2" pos="2201">
          <p15:clr>
            <a:srgbClr val="A4A3A4"/>
          </p15:clr>
        </p15:guide>
        <p15:guide id="3" orient="horz" pos="3023">
          <p15:clr>
            <a:srgbClr val="A4A3A4"/>
          </p15:clr>
        </p15:guide>
        <p15:guide id="4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5868" autoAdjust="0"/>
  </p:normalViewPr>
  <p:slideViewPr>
    <p:cSldViewPr>
      <p:cViewPr varScale="1">
        <p:scale>
          <a:sx n="121" d="100"/>
          <a:sy n="121" d="100"/>
        </p:scale>
        <p:origin x="400" y="176"/>
      </p:cViewPr>
      <p:guideLst>
        <p:guide orient="horz" pos="2160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2"/>
    </p:cViewPr>
  </p:sorterViewPr>
  <p:notesViewPr>
    <p:cSldViewPr>
      <p:cViewPr varScale="1">
        <p:scale>
          <a:sx n="73" d="100"/>
          <a:sy n="73" d="100"/>
        </p:scale>
        <p:origin x="-3012" y="-102"/>
      </p:cViewPr>
      <p:guideLst>
        <p:guide orient="horz" pos="2921"/>
        <p:guide pos="2201"/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_farhad@yahoo.com" userId="586a509b1f598f84" providerId="LiveId" clId="{5487E6D1-1C17-4E9A-814C-1FFA5BD6AA3F}"/>
    <pc:docChg chg="modSld">
      <pc:chgData name="rama_farhad@yahoo.com" userId="586a509b1f598f84" providerId="LiveId" clId="{5487E6D1-1C17-4E9A-814C-1FFA5BD6AA3F}" dt="2022-05-04T06:17:18.457" v="10" actId="1076"/>
      <pc:docMkLst>
        <pc:docMk/>
      </pc:docMkLst>
      <pc:sldChg chg="modSp mod">
        <pc:chgData name="rama_farhad@yahoo.com" userId="586a509b1f598f84" providerId="LiveId" clId="{5487E6D1-1C17-4E9A-814C-1FFA5BD6AA3F}" dt="2022-05-04T06:16:07.016" v="9" actId="20577"/>
        <pc:sldMkLst>
          <pc:docMk/>
          <pc:sldMk cId="3403181228" sldId="464"/>
        </pc:sldMkLst>
        <pc:spChg chg="mod">
          <ac:chgData name="rama_farhad@yahoo.com" userId="586a509b1f598f84" providerId="LiveId" clId="{5487E6D1-1C17-4E9A-814C-1FFA5BD6AA3F}" dt="2022-05-04T06:16:07.016" v="9" actId="20577"/>
          <ac:spMkLst>
            <pc:docMk/>
            <pc:sldMk cId="3403181228" sldId="464"/>
            <ac:spMk id="9" creationId="{00000000-0000-0000-0000-000000000000}"/>
          </ac:spMkLst>
        </pc:spChg>
      </pc:sldChg>
      <pc:sldChg chg="modSp mod">
        <pc:chgData name="rama_farhad@yahoo.com" userId="586a509b1f598f84" providerId="LiveId" clId="{5487E6D1-1C17-4E9A-814C-1FFA5BD6AA3F}" dt="2022-05-04T06:17:18.457" v="10" actId="1076"/>
        <pc:sldMkLst>
          <pc:docMk/>
          <pc:sldMk cId="1645848861" sldId="469"/>
        </pc:sldMkLst>
        <pc:spChg chg="mod">
          <ac:chgData name="rama_farhad@yahoo.com" userId="586a509b1f598f84" providerId="LiveId" clId="{5487E6D1-1C17-4E9A-814C-1FFA5BD6AA3F}" dt="2022-05-04T06:17:18.457" v="10" actId="1076"/>
          <ac:spMkLst>
            <pc:docMk/>
            <pc:sldMk cId="1645848861" sldId="469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63" y="9119743"/>
            <a:ext cx="3169975" cy="479813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r">
              <a:defRPr sz="1200"/>
            </a:lvl1pPr>
          </a:lstStyle>
          <a:p>
            <a:fld id="{7A40813D-72E7-4154-AEF2-AD801B5C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62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" y="225425"/>
            <a:ext cx="6731000" cy="5048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591" y="9059766"/>
            <a:ext cx="3333215" cy="49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932" tIns="50466" rIns="100932" bIns="50466" numCol="1" anchor="b" anchorCtr="0" compatLnSpc="1">
            <a:prstTxWarp prst="textNoShape">
              <a:avLst/>
            </a:prstTxWarp>
          </a:bodyPr>
          <a:lstStyle>
            <a:lvl1pPr algn="r" defTabSz="1009415">
              <a:defRPr sz="1200"/>
            </a:lvl1pPr>
          </a:lstStyle>
          <a:p>
            <a:pPr>
              <a:defRPr/>
            </a:pPr>
            <a:fld id="{B5AAD2D1-61E3-437E-A834-9D9388187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8059" y="5904828"/>
            <a:ext cx="6708948" cy="3285578"/>
            <a:chOff x="137243" y="5655444"/>
            <a:chExt cx="7040715" cy="3346667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137243" y="5655444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137243" y="6122079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137243" y="6593625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37243" y="7093004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37243" y="7561276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37243" y="8029547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37243" y="8532203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37243" y="9002111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9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464050"/>
            <a:ext cx="5592763" cy="36528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AD2D1-61E3-437E-A834-9D93881873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464050"/>
            <a:ext cx="5592763" cy="36528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AD2D1-61E3-437E-A834-9D938818736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1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0831" y="1414948"/>
            <a:ext cx="7546228" cy="1375834"/>
          </a:xfrm>
        </p:spPr>
        <p:txBody>
          <a:bodyPr lIns="0" rIns="0" anchor="b" anchorCtr="0">
            <a:normAutofit/>
          </a:bodyPr>
          <a:lstStyle>
            <a:lvl1pPr algn="l">
              <a:defRPr sz="3600" baseline="0"/>
            </a:lvl1pPr>
          </a:lstStyle>
          <a:p>
            <a:r>
              <a:rPr lang="en-US" dirty="0"/>
              <a:t>CLICK TO EDIT SESSION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0830" y="2790782"/>
            <a:ext cx="7567594" cy="1200329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Program Name                                                                            Date (e.g. July 1 to July 9, 2011)                                  Speaker/Faculty Name</a:t>
            </a:r>
          </a:p>
        </p:txBody>
      </p:sp>
    </p:spTree>
    <p:extLst>
      <p:ext uri="{BB962C8B-B14F-4D97-AF65-F5344CB8AC3E}">
        <p14:creationId xmlns:p14="http://schemas.microsoft.com/office/powerpoint/2010/main" val="5345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9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2659"/>
            <a:ext cx="5111750" cy="52063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523"/>
            <a:ext cx="3008313" cy="38725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435100"/>
            <a:ext cx="3008313" cy="2540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8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142" y="495068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7142" y="76286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7142" y="5517424"/>
            <a:ext cx="5486400" cy="8548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92288" y="5061215"/>
            <a:ext cx="548640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7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772003"/>
            <a:ext cx="8445500" cy="5533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3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274637"/>
            <a:ext cx="8445500" cy="5686891"/>
          </a:xfrm>
        </p:spPr>
        <p:txBody>
          <a:bodyPr lIns="0" rIns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16" y="4406900"/>
            <a:ext cx="83163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416" y="2906713"/>
            <a:ext cx="83163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1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50" y="789880"/>
            <a:ext cx="41481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250" y="1429642"/>
            <a:ext cx="4148138" cy="45916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89880"/>
            <a:ext cx="41497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29642"/>
            <a:ext cx="4149725" cy="45916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9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6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941168"/>
            <a:ext cx="4402044" cy="888020"/>
          </a:xfrm>
        </p:spPr>
        <p:txBody>
          <a:bodyPr>
            <a:normAutofit/>
          </a:bodyPr>
          <a:lstStyle>
            <a:lvl1pPr>
              <a:defRPr sz="2000" b="0" i="1"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19120" y="1628800"/>
            <a:ext cx="4402044" cy="30629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1">
                <a:latin typeface="Georgia"/>
              </a:defRPr>
            </a:lvl1pPr>
            <a:lvl2pPr marL="457200" indent="0">
              <a:lnSpc>
                <a:spcPct val="100000"/>
              </a:lnSpc>
              <a:buFontTx/>
              <a:buNone/>
              <a:defRPr/>
            </a:lvl2pPr>
            <a:lvl3pPr marL="914400" indent="0">
              <a:lnSpc>
                <a:spcPct val="100000"/>
              </a:lnSpc>
              <a:buFontTx/>
              <a:buNone/>
              <a:defRPr/>
            </a:lvl3pPr>
            <a:lvl4pPr marL="1371600" indent="0">
              <a:lnSpc>
                <a:spcPct val="100000"/>
              </a:lnSpc>
              <a:buFontTx/>
              <a:buNone/>
              <a:defRPr/>
            </a:lvl4pPr>
            <a:lvl5pPr marL="1828800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lipArt Placeholder 12"/>
          <p:cNvSpPr>
            <a:spLocks noGrp="1"/>
          </p:cNvSpPr>
          <p:nvPr>
            <p:ph type="clipArt" sz="quarter" idx="14"/>
          </p:nvPr>
        </p:nvSpPr>
        <p:spPr>
          <a:xfrm>
            <a:off x="2296" y="1628800"/>
            <a:ext cx="4377018" cy="3062941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81000" y="5013512"/>
            <a:ext cx="3367088" cy="369888"/>
          </a:xfrm>
        </p:spPr>
        <p:txBody>
          <a:bodyPr>
            <a:normAutofit/>
          </a:bodyPr>
          <a:lstStyle>
            <a:lvl1pPr marL="0" indent="0">
              <a:buNone/>
              <a:defRPr sz="1400" b="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249" y="44624"/>
            <a:ext cx="7500665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50" y="764704"/>
            <a:ext cx="8445500" cy="553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2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 spc="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On-the-Spot (1)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820830" y="2790782"/>
            <a:ext cx="7567594" cy="461665"/>
          </a:xfrm>
        </p:spPr>
        <p:txBody>
          <a:bodyPr/>
          <a:lstStyle/>
          <a:p>
            <a:r>
              <a:rPr lang="en-US" dirty="0"/>
              <a:t>Marketing Mix Modeling</a:t>
            </a:r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and Sales Relationship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/>
            <a:r>
              <a:rPr lang="en-US" dirty="0"/>
              <a:t>Does advertising lead to higher sales volume</a:t>
            </a:r>
          </a:p>
          <a:p>
            <a:pPr marL="0"/>
            <a:r>
              <a:rPr lang="en-US" dirty="0"/>
              <a:t>Which channels are most effective for advertising</a:t>
            </a:r>
          </a:p>
          <a:p>
            <a:pPr marL="0"/>
            <a:r>
              <a:rPr lang="en-US" dirty="0"/>
              <a:t>Are our customers price sensitive ?</a:t>
            </a:r>
          </a:p>
          <a:p>
            <a:pPr marL="0"/>
            <a:r>
              <a:rPr lang="en-US" dirty="0"/>
              <a:t>Is sales volume changing over time? </a:t>
            </a:r>
          </a:p>
          <a:p>
            <a:pPr marL="0"/>
            <a:r>
              <a:rPr lang="en-US" dirty="0"/>
              <a:t>Can analytics be used to predict the sales volume?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p:pic>
        <p:nvPicPr>
          <p:cNvPr id="4" name="Graphic 3" descr="Upward trend">
            <a:extLst>
              <a:ext uri="{FF2B5EF4-FFF2-40B4-BE49-F238E27FC236}">
                <a16:creationId xmlns:a16="http://schemas.microsoft.com/office/drawing/2014/main" id="{43AFBC07-1F04-7145-A56F-72898CFD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125001"/>
            <a:ext cx="2069644" cy="2069644"/>
          </a:xfrm>
          <a:prstGeom prst="rect">
            <a:avLst/>
          </a:prstGeom>
        </p:spPr>
      </p:pic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012ADA2E-C18C-D248-979A-416594905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2381" y="2200933"/>
            <a:ext cx="914400" cy="914400"/>
          </a:xfrm>
          <a:prstGeom prst="rect">
            <a:avLst/>
          </a:prstGeom>
        </p:spPr>
      </p:pic>
      <p:pic>
        <p:nvPicPr>
          <p:cNvPr id="13" name="Graphic 12" descr="Shopping cart">
            <a:extLst>
              <a:ext uri="{FF2B5EF4-FFF2-40B4-BE49-F238E27FC236}">
                <a16:creationId xmlns:a16="http://schemas.microsoft.com/office/drawing/2014/main" id="{CB57F938-FA06-6540-A779-DEC8416169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6503" y="3866540"/>
            <a:ext cx="914400" cy="914400"/>
          </a:xfrm>
          <a:prstGeom prst="rect">
            <a:avLst/>
          </a:prstGeom>
        </p:spPr>
      </p:pic>
      <p:pic>
        <p:nvPicPr>
          <p:cNvPr id="15" name="Graphic 14" descr="Label">
            <a:extLst>
              <a:ext uri="{FF2B5EF4-FFF2-40B4-BE49-F238E27FC236}">
                <a16:creationId xmlns:a16="http://schemas.microsoft.com/office/drawing/2014/main" id="{AE9140FE-1E71-664A-8591-BAE0039188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9244" y="3016862"/>
            <a:ext cx="914400" cy="914400"/>
          </a:xfrm>
          <a:prstGeom prst="rect">
            <a:avLst/>
          </a:prstGeom>
        </p:spPr>
      </p:pic>
      <p:pic>
        <p:nvPicPr>
          <p:cNvPr id="17" name="Graphic 16" descr="Money">
            <a:extLst>
              <a:ext uri="{FF2B5EF4-FFF2-40B4-BE49-F238E27FC236}">
                <a16:creationId xmlns:a16="http://schemas.microsoft.com/office/drawing/2014/main" id="{7E1DA1D5-6171-A449-B628-FD5CC526C2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9244" y="4667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6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dirty="0"/>
              <a:t>The data includes monthly sales data for a specific brand blender from 2008 to 2020 along with the average price at which products were sold, and spent in thousand dollars on three advertising channels (TV, digital, and print)</a:t>
            </a:r>
          </a:p>
          <a:p>
            <a:r>
              <a:rPr lang="en-US" dirty="0"/>
              <a:t>Building a model using linear regression:</a:t>
            </a:r>
          </a:p>
          <a:p>
            <a:pPr lvl="1"/>
            <a:r>
              <a:rPr lang="en-US" dirty="0"/>
              <a:t>Dependent variable: Sales Units</a:t>
            </a:r>
          </a:p>
          <a:p>
            <a:pPr lvl="1"/>
            <a:r>
              <a:rPr lang="en-US" dirty="0"/>
              <a:t>Independent variables:</a:t>
            </a:r>
          </a:p>
          <a:p>
            <a:pPr lvl="2"/>
            <a:r>
              <a:rPr lang="en-US" dirty="0"/>
              <a:t>Advertisement spending ($1000s)</a:t>
            </a:r>
          </a:p>
          <a:p>
            <a:pPr lvl="3"/>
            <a:r>
              <a:rPr lang="en-US" dirty="0"/>
              <a:t>TV</a:t>
            </a:r>
          </a:p>
          <a:p>
            <a:pPr lvl="3"/>
            <a:r>
              <a:rPr lang="en-US" dirty="0"/>
              <a:t>Digital</a:t>
            </a:r>
          </a:p>
          <a:p>
            <a:pPr lvl="3"/>
            <a:r>
              <a:rPr lang="en-US" dirty="0"/>
              <a:t>Print</a:t>
            </a:r>
          </a:p>
          <a:p>
            <a:pPr lvl="2"/>
            <a:r>
              <a:rPr lang="en-US" dirty="0"/>
              <a:t>Price ($)</a:t>
            </a:r>
          </a:p>
          <a:p>
            <a:pPr lvl="2"/>
            <a:r>
              <a:rPr lang="en-US" dirty="0"/>
              <a:t>Time trend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8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Build nested multiple linear regression models to predict the sales volume using “Blender_sales.xlsx” data.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Also try adding pairwise channel interactions for 3 advertising channels</a:t>
                </a:r>
              </a:p>
              <a:p>
                <a:pPr marL="857250" lvl="1" indent="-457200"/>
                <a:r>
                  <a:rPr lang="en-US" sz="1800" dirty="0"/>
                  <a:t>Split the data into two: </a:t>
                </a:r>
                <a:r>
                  <a:rPr lang="en-US" sz="1800" dirty="0" err="1"/>
                  <a:t>sales_train</a:t>
                </a:r>
                <a:r>
                  <a:rPr lang="en-US" sz="1800" dirty="0"/>
                  <a:t> (75%), </a:t>
                </a:r>
                <a:r>
                  <a:rPr lang="en-US" sz="1800" dirty="0" err="1"/>
                  <a:t>sales_test</a:t>
                </a:r>
                <a:r>
                  <a:rPr lang="en-US" sz="1800" dirty="0"/>
                  <a:t> (25%). Use </a:t>
                </a:r>
                <a:r>
                  <a:rPr lang="en-US" sz="1800" dirty="0" err="1"/>
                  <a:t>sales_train</a:t>
                </a:r>
                <a:r>
                  <a:rPr lang="en-US" sz="1800" dirty="0"/>
                  <a:t> to calibrate your model and </a:t>
                </a:r>
                <a:r>
                  <a:rPr lang="en-US" sz="1800" dirty="0" err="1"/>
                  <a:t>sales_test</a:t>
                </a:r>
                <a:r>
                  <a:rPr lang="en-US" sz="1800" dirty="0"/>
                  <a:t> to test it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Pick the best model. Be careful! Check for multicollinearity, face validity. Use relevant metrics for in-sample and hold-out model performance 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Based on your best model, explain which factors influence sales volume and how. </a:t>
                </a:r>
              </a:p>
              <a:p>
                <a:endParaRPr lang="en-US" dirty="0"/>
              </a:p>
              <a:p>
                <a:endParaRPr lang="en-US" baseline="30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4" t="-7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Goal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D1DE1061-A399-4BDF-A6FA-35322D8D95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02877"/>
                  </p:ext>
                </p:extLst>
              </p:nvPr>
            </p:nvGraphicFramePr>
            <p:xfrm>
              <a:off x="1371600" y="4191000"/>
              <a:ext cx="6661150" cy="1265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6200">
                      <a:extLst>
                        <a:ext uri="{9D8B030D-6E8A-4147-A177-3AD203B41FA5}">
                          <a16:colId xmlns:a16="http://schemas.microsoft.com/office/drawing/2014/main" val="298892185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64985471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539986330"/>
                        </a:ext>
                      </a:extLst>
                    </a:gridCol>
                    <a:gridCol w="1022350">
                      <a:extLst>
                        <a:ext uri="{9D8B030D-6E8A-4147-A177-3AD203B41FA5}">
                          <a16:colId xmlns:a16="http://schemas.microsoft.com/office/drawing/2014/main" val="1572807254"/>
                        </a:ext>
                      </a:extLst>
                    </a:gridCol>
                  </a:tblGrid>
                  <a:tr h="153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Incremental Variables </a:t>
                          </a:r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en-CA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30808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Ad spending (TV, Online, Print)</a:t>
                          </a:r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9974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Ad</a:t>
                          </a:r>
                          <a:r>
                            <a:rPr lang="en-CA" sz="1200" dirty="0"/>
                            <a:t> </a:t>
                          </a:r>
                          <a:r>
                            <a:rPr lang="en-US" sz="1200" dirty="0"/>
                            <a:t>spending</a:t>
                          </a:r>
                          <a:r>
                            <a:rPr lang="en-CA" sz="1200" dirty="0"/>
                            <a:t>+ controls (i.e. time trend, Price)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9952743"/>
                      </a:ext>
                    </a:extLst>
                  </a:tr>
                  <a:tr h="381216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Ad spending </a:t>
                          </a:r>
                          <a:r>
                            <a:rPr lang="en-CA" sz="1200" dirty="0"/>
                            <a:t>+ controls + pairwise interactions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758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D1DE1061-A399-4BDF-A6FA-35322D8D95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02877"/>
                  </p:ext>
                </p:extLst>
              </p:nvPr>
            </p:nvGraphicFramePr>
            <p:xfrm>
              <a:off x="1371600" y="4191000"/>
              <a:ext cx="6661150" cy="1265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6200">
                      <a:extLst>
                        <a:ext uri="{9D8B030D-6E8A-4147-A177-3AD203B41FA5}">
                          <a16:colId xmlns:a16="http://schemas.microsoft.com/office/drawing/2014/main" val="298892185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64985471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539986330"/>
                        </a:ext>
                      </a:extLst>
                    </a:gridCol>
                    <a:gridCol w="1022350">
                      <a:extLst>
                        <a:ext uri="{9D8B030D-6E8A-4147-A177-3AD203B41FA5}">
                          <a16:colId xmlns:a16="http://schemas.microsoft.com/office/drawing/2014/main" val="157280725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Incremental Variables </a:t>
                          </a:r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6389" t="-4545" r="-206944" b="-3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4242" t="-4545" r="-125758" b="-3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9383" t="-4545" r="-2469" b="-3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0808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Ad spending (TV, Online, Print)</a:t>
                          </a:r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9974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Ad</a:t>
                          </a:r>
                          <a:r>
                            <a:rPr lang="en-CA" sz="1200" dirty="0"/>
                            <a:t> </a:t>
                          </a:r>
                          <a:r>
                            <a:rPr lang="en-US" sz="1200" dirty="0"/>
                            <a:t>spending</a:t>
                          </a:r>
                          <a:r>
                            <a:rPr lang="en-CA" sz="1200" dirty="0"/>
                            <a:t>+ controls (i.e. time trend, Price)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9952743"/>
                      </a:ext>
                    </a:extLst>
                  </a:tr>
                  <a:tr h="381216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Ad spending </a:t>
                          </a:r>
                          <a:r>
                            <a:rPr lang="en-CA" sz="1200" dirty="0"/>
                            <a:t>+ controls + pairwise interactions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758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84B7808-4065-5058-4544-D9D5F7D07E0F}"/>
              </a:ext>
            </a:extLst>
          </p:cNvPr>
          <p:cNvSpPr txBox="1"/>
          <p:nvPr/>
        </p:nvSpPr>
        <p:spPr>
          <a:xfrm>
            <a:off x="1248718" y="5748305"/>
            <a:ext cx="664656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Points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of the IVs to capture the different nonlinear relationships with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Adopting a </a:t>
            </a:r>
            <a:r>
              <a:rPr lang="en-US" sz="1400" dirty="0" err="1"/>
              <a:t>Koyck</a:t>
            </a:r>
            <a:r>
              <a:rPr lang="en-US" sz="1400" dirty="0"/>
              <a:t> (i.e. AR(1)) structure to account for carryover effects of advertising </a:t>
            </a:r>
          </a:p>
        </p:txBody>
      </p:sp>
    </p:spTree>
    <p:extLst>
      <p:ext uri="{BB962C8B-B14F-4D97-AF65-F5344CB8AC3E}">
        <p14:creationId xmlns:p14="http://schemas.microsoft.com/office/powerpoint/2010/main" val="42066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9249" y="990600"/>
            <a:ext cx="8445500" cy="5533478"/>
          </a:xfrm>
        </p:spPr>
        <p:txBody>
          <a:bodyPr>
            <a:normAutofit/>
          </a:bodyPr>
          <a:lstStyle/>
          <a:p>
            <a:r>
              <a:rPr lang="en-US" sz="2000" dirty="0"/>
              <a:t>Goal: </a:t>
            </a:r>
          </a:p>
          <a:p>
            <a:pPr lvl="1"/>
            <a:r>
              <a:rPr lang="en-US" sz="2000" dirty="0"/>
              <a:t>Following the necessary steps in modeling as discussed today, build a MMM to understand the drivers of sales volume</a:t>
            </a:r>
          </a:p>
          <a:p>
            <a:r>
              <a:rPr lang="en-US" sz="2000" dirty="0"/>
              <a:t>Details</a:t>
            </a:r>
          </a:p>
          <a:p>
            <a:pPr lvl="1"/>
            <a:r>
              <a:rPr lang="en-US" sz="2000" dirty="0"/>
              <a:t>Stick to 2-3 pages text. Exhibits are not included in the page limit.</a:t>
            </a:r>
          </a:p>
          <a:p>
            <a:pPr lvl="1"/>
            <a:r>
              <a:rPr lang="en-US" sz="2000" dirty="0"/>
              <a:t>Submit only one assignment for your team via Dropbox. Any team member can make the submission. Make sure to have all team members’ names on the report.</a:t>
            </a:r>
          </a:p>
          <a:p>
            <a:pPr lvl="1"/>
            <a:r>
              <a:rPr lang="en-US" sz="2000" dirty="0"/>
              <a:t>The reports should include, similar to today’s amusement park exercise:</a:t>
            </a:r>
          </a:p>
          <a:p>
            <a:pPr lvl="2"/>
            <a:r>
              <a:rPr lang="en-US" sz="2000" dirty="0"/>
              <a:t>The highlights of your analysis (e.g. data investigation, checking for violations of assumptions, model comparison, holdout prediction as a test for overfitting) with graphs and tables to assist presentation of your findings where necessary</a:t>
            </a:r>
          </a:p>
          <a:p>
            <a:pPr lvl="2"/>
            <a:r>
              <a:rPr lang="en-US" sz="2000" dirty="0"/>
              <a:t>Your interpretation of the results and discussion of implications for the marketing managers</a:t>
            </a:r>
          </a:p>
          <a:p>
            <a:pPr marL="6858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48861"/>
      </p:ext>
    </p:extLst>
  </p:cSld>
  <p:clrMapOvr>
    <a:masterClrMapping/>
  </p:clrMapOvr>
</p:sld>
</file>

<file path=ppt/theme/theme1.xml><?xml version="1.0" encoding="utf-8"?>
<a:theme xmlns:a="http://schemas.openxmlformats.org/drawingml/2006/main" name="Smith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mith Template" id="{5C710378-0876-442E-A2E5-BDEC829B9C87}" vid="{0FB83693-260F-4526-8DE7-233EE2088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Smith Template</Template>
  <TotalTime>7378</TotalTime>
  <Words>460</Words>
  <Application>Microsoft Macintosh PowerPoint</Application>
  <PresentationFormat>On-screen Show (4:3)</PresentationFormat>
  <Paragraphs>52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Georgia</vt:lpstr>
      <vt:lpstr>Smith Template</vt:lpstr>
      <vt:lpstr>AI On-the-Spot (1)</vt:lpstr>
      <vt:lpstr>Advertising and Sales Relationship</vt:lpstr>
      <vt:lpstr>Data Description</vt:lpstr>
      <vt:lpstr>Your Goal</vt:lpstr>
      <vt:lpstr>Assignment Details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Ceren Kolsarici</dc:creator>
  <cp:lastModifiedBy>Ceren Kolsarici</cp:lastModifiedBy>
  <cp:revision>406</cp:revision>
  <cp:lastPrinted>2015-01-28T22:13:23Z</cp:lastPrinted>
  <dcterms:created xsi:type="dcterms:W3CDTF">2013-09-11T15:30:00Z</dcterms:created>
  <dcterms:modified xsi:type="dcterms:W3CDTF">2022-05-05T17:14:48Z</dcterms:modified>
</cp:coreProperties>
</file>