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CB7"/>
    <a:srgbClr val="FFE28F"/>
    <a:srgbClr val="FFF2CC"/>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p:scale>
          <a:sx n="15" d="100"/>
          <a:sy n="15" d="100"/>
        </p:scale>
        <p:origin x="2047"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0326C3-D916-43F7-8452-DD25FAA0F870}"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4FC04C-C744-4908-AF3D-1081D0DDF570}" type="slidenum">
              <a:rPr lang="en-GB" smtClean="0"/>
              <a:t>‹#›</a:t>
            </a:fld>
            <a:endParaRPr lang="en-GB"/>
          </a:p>
        </p:txBody>
      </p:sp>
    </p:spTree>
    <p:extLst>
      <p:ext uri="{BB962C8B-B14F-4D97-AF65-F5344CB8AC3E}">
        <p14:creationId xmlns:p14="http://schemas.microsoft.com/office/powerpoint/2010/main" val="3634020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326C3-D916-43F7-8452-DD25FAA0F870}"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4FC04C-C744-4908-AF3D-1081D0DDF570}" type="slidenum">
              <a:rPr lang="en-GB" smtClean="0"/>
              <a:t>‹#›</a:t>
            </a:fld>
            <a:endParaRPr lang="en-GB"/>
          </a:p>
        </p:txBody>
      </p:sp>
    </p:spTree>
    <p:extLst>
      <p:ext uri="{BB962C8B-B14F-4D97-AF65-F5344CB8AC3E}">
        <p14:creationId xmlns:p14="http://schemas.microsoft.com/office/powerpoint/2010/main" val="148951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326C3-D916-43F7-8452-DD25FAA0F870}"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4FC04C-C744-4908-AF3D-1081D0DDF570}" type="slidenum">
              <a:rPr lang="en-GB" smtClean="0"/>
              <a:t>‹#›</a:t>
            </a:fld>
            <a:endParaRPr lang="en-GB"/>
          </a:p>
        </p:txBody>
      </p:sp>
    </p:spTree>
    <p:extLst>
      <p:ext uri="{BB962C8B-B14F-4D97-AF65-F5344CB8AC3E}">
        <p14:creationId xmlns:p14="http://schemas.microsoft.com/office/powerpoint/2010/main" val="834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326C3-D916-43F7-8452-DD25FAA0F870}"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4FC04C-C744-4908-AF3D-1081D0DDF570}" type="slidenum">
              <a:rPr lang="en-GB" smtClean="0"/>
              <a:t>‹#›</a:t>
            </a:fld>
            <a:endParaRPr lang="en-GB"/>
          </a:p>
        </p:txBody>
      </p:sp>
    </p:spTree>
    <p:extLst>
      <p:ext uri="{BB962C8B-B14F-4D97-AF65-F5344CB8AC3E}">
        <p14:creationId xmlns:p14="http://schemas.microsoft.com/office/powerpoint/2010/main" val="17481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326C3-D916-43F7-8452-DD25FAA0F870}"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4FC04C-C744-4908-AF3D-1081D0DDF570}" type="slidenum">
              <a:rPr lang="en-GB" smtClean="0"/>
              <a:t>‹#›</a:t>
            </a:fld>
            <a:endParaRPr lang="en-GB"/>
          </a:p>
        </p:txBody>
      </p:sp>
    </p:spTree>
    <p:extLst>
      <p:ext uri="{BB962C8B-B14F-4D97-AF65-F5344CB8AC3E}">
        <p14:creationId xmlns:p14="http://schemas.microsoft.com/office/powerpoint/2010/main" val="3875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0326C3-D916-43F7-8452-DD25FAA0F870}"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4FC04C-C744-4908-AF3D-1081D0DDF570}" type="slidenum">
              <a:rPr lang="en-GB" smtClean="0"/>
              <a:t>‹#›</a:t>
            </a:fld>
            <a:endParaRPr lang="en-GB"/>
          </a:p>
        </p:txBody>
      </p:sp>
    </p:spTree>
    <p:extLst>
      <p:ext uri="{BB962C8B-B14F-4D97-AF65-F5344CB8AC3E}">
        <p14:creationId xmlns:p14="http://schemas.microsoft.com/office/powerpoint/2010/main" val="132359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0326C3-D916-43F7-8452-DD25FAA0F870}" type="datetimeFigureOut">
              <a:rPr lang="en-GB" smtClean="0"/>
              <a:t>04/04/2024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4FC04C-C744-4908-AF3D-1081D0DDF570}" type="slidenum">
              <a:rPr lang="en-GB" smtClean="0"/>
              <a:t>‹#›</a:t>
            </a:fld>
            <a:endParaRPr lang="en-GB"/>
          </a:p>
        </p:txBody>
      </p:sp>
    </p:spTree>
    <p:extLst>
      <p:ext uri="{BB962C8B-B14F-4D97-AF65-F5344CB8AC3E}">
        <p14:creationId xmlns:p14="http://schemas.microsoft.com/office/powerpoint/2010/main" val="308953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0326C3-D916-43F7-8452-DD25FAA0F870}" type="datetimeFigureOut">
              <a:rPr lang="en-GB" smtClean="0"/>
              <a:t>04/04/2024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4FC04C-C744-4908-AF3D-1081D0DDF570}" type="slidenum">
              <a:rPr lang="en-GB" smtClean="0"/>
              <a:t>‹#›</a:t>
            </a:fld>
            <a:endParaRPr lang="en-GB"/>
          </a:p>
        </p:txBody>
      </p:sp>
    </p:spTree>
    <p:extLst>
      <p:ext uri="{BB962C8B-B14F-4D97-AF65-F5344CB8AC3E}">
        <p14:creationId xmlns:p14="http://schemas.microsoft.com/office/powerpoint/2010/main" val="266247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326C3-D916-43F7-8452-DD25FAA0F870}" type="datetimeFigureOut">
              <a:rPr lang="en-GB" smtClean="0"/>
              <a:t>04/04/2024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4FC04C-C744-4908-AF3D-1081D0DDF570}" type="slidenum">
              <a:rPr lang="en-GB" smtClean="0"/>
              <a:t>‹#›</a:t>
            </a:fld>
            <a:endParaRPr lang="en-GB"/>
          </a:p>
        </p:txBody>
      </p:sp>
    </p:spTree>
    <p:extLst>
      <p:ext uri="{BB962C8B-B14F-4D97-AF65-F5344CB8AC3E}">
        <p14:creationId xmlns:p14="http://schemas.microsoft.com/office/powerpoint/2010/main" val="257885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EB0326C3-D916-43F7-8452-DD25FAA0F870}"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4FC04C-C744-4908-AF3D-1081D0DDF570}" type="slidenum">
              <a:rPr lang="en-GB" smtClean="0"/>
              <a:t>‹#›</a:t>
            </a:fld>
            <a:endParaRPr lang="en-GB"/>
          </a:p>
        </p:txBody>
      </p:sp>
    </p:spTree>
    <p:extLst>
      <p:ext uri="{BB962C8B-B14F-4D97-AF65-F5344CB8AC3E}">
        <p14:creationId xmlns:p14="http://schemas.microsoft.com/office/powerpoint/2010/main" val="1816471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EB0326C3-D916-43F7-8452-DD25FAA0F870}"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4FC04C-C744-4908-AF3D-1081D0DDF570}" type="slidenum">
              <a:rPr lang="en-GB" smtClean="0"/>
              <a:t>‹#›</a:t>
            </a:fld>
            <a:endParaRPr lang="en-GB"/>
          </a:p>
        </p:txBody>
      </p:sp>
    </p:spTree>
    <p:extLst>
      <p:ext uri="{BB962C8B-B14F-4D97-AF65-F5344CB8AC3E}">
        <p14:creationId xmlns:p14="http://schemas.microsoft.com/office/powerpoint/2010/main" val="60956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EB0326C3-D916-43F7-8452-DD25FAA0F870}" type="datetimeFigureOut">
              <a:rPr lang="en-GB" smtClean="0"/>
              <a:t>04/04/2024</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7B4FC04C-C744-4908-AF3D-1081D0DDF570}" type="slidenum">
              <a:rPr lang="en-GB" smtClean="0"/>
              <a:t>‹#›</a:t>
            </a:fld>
            <a:endParaRPr lang="en-GB"/>
          </a:p>
        </p:txBody>
      </p:sp>
    </p:spTree>
    <p:extLst>
      <p:ext uri="{BB962C8B-B14F-4D97-AF65-F5344CB8AC3E}">
        <p14:creationId xmlns:p14="http://schemas.microsoft.com/office/powerpoint/2010/main" val="1402484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C72421E-14DB-552C-ADDD-A237B45522E4}"/>
              </a:ext>
            </a:extLst>
          </p:cNvPr>
          <p:cNvSpPr/>
          <p:nvPr/>
        </p:nvSpPr>
        <p:spPr>
          <a:xfrm>
            <a:off x="18256" y="76703"/>
            <a:ext cx="21383625" cy="30275213"/>
          </a:xfrm>
          <a:prstGeom prst="rect">
            <a:avLst/>
          </a:prstGeom>
          <a:gradFill>
            <a:gsLst>
              <a:gs pos="0">
                <a:schemeClr val="accent1">
                  <a:lumMod val="5000"/>
                  <a:lumOff val="95000"/>
                </a:schemeClr>
              </a:gs>
              <a:gs pos="100000">
                <a:schemeClr val="accent4">
                  <a:lumMod val="60000"/>
                  <a:lumOff val="40000"/>
                </a:schemeClr>
              </a:gs>
            </a:gsLst>
            <a:lin ang="5400000" scaled="1"/>
          </a:gra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pic>
        <p:nvPicPr>
          <p:cNvPr id="16" name="Picture 2" descr="Ley Sala De Conferencias Ley Balance | Lecture poster, Lecture poster ...">
            <a:extLst>
              <a:ext uri="{FF2B5EF4-FFF2-40B4-BE49-F238E27FC236}">
                <a16:creationId xmlns:a16="http://schemas.microsoft.com/office/drawing/2014/main" id="{BE8A96C0-02E7-3A55-FF87-12A3C3164D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1032"/>
          <a:stretch/>
        </p:blipFill>
        <p:spPr bwMode="auto">
          <a:xfrm>
            <a:off x="31056" y="-9882"/>
            <a:ext cx="21370825" cy="523626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4EC97ED5-2B7B-B005-D94E-1210E32D191C}"/>
              </a:ext>
            </a:extLst>
          </p:cNvPr>
          <p:cNvSpPr>
            <a:spLocks noGrp="1"/>
          </p:cNvSpPr>
          <p:nvPr>
            <p:ph type="subTitle" idx="1"/>
          </p:nvPr>
        </p:nvSpPr>
        <p:spPr>
          <a:xfrm>
            <a:off x="-18257" y="2"/>
            <a:ext cx="21420138" cy="4305299"/>
          </a:xfrm>
          <a:solidFill>
            <a:srgbClr val="FFF2CC">
              <a:alpha val="69804"/>
            </a:srgbClr>
          </a:solidFill>
        </p:spPr>
        <p:txBody>
          <a:bodyPr/>
          <a:lstStyle/>
          <a:p>
            <a:endParaRPr lang="en-GB" dirty="0"/>
          </a:p>
          <a:p>
            <a:pPr algn="l"/>
            <a:endParaRPr lang="en-GB" dirty="0"/>
          </a:p>
        </p:txBody>
      </p:sp>
      <p:sp>
        <p:nvSpPr>
          <p:cNvPr id="5" name="TextBox 4">
            <a:extLst>
              <a:ext uri="{FF2B5EF4-FFF2-40B4-BE49-F238E27FC236}">
                <a16:creationId xmlns:a16="http://schemas.microsoft.com/office/drawing/2014/main" id="{8148168A-9885-FD82-9E97-6973C1D5356E}"/>
              </a:ext>
            </a:extLst>
          </p:cNvPr>
          <p:cNvSpPr txBox="1"/>
          <p:nvPr/>
        </p:nvSpPr>
        <p:spPr>
          <a:xfrm>
            <a:off x="477042" y="435923"/>
            <a:ext cx="20449586" cy="2185663"/>
          </a:xfrm>
          <a:prstGeom prst="rect">
            <a:avLst/>
          </a:prstGeom>
          <a:noFill/>
        </p:spPr>
        <p:txBody>
          <a:bodyPr wrap="square" rtlCol="0">
            <a:spAutoFit/>
          </a:bodyPr>
          <a:lstStyle/>
          <a:p>
            <a:pPr>
              <a:lnSpc>
                <a:spcPts val="8000"/>
              </a:lnSpc>
            </a:pPr>
            <a:r>
              <a:rPr lang="en-GB" sz="8800" dirty="0">
                <a:latin typeface="Geometr706 BlkCn BT" panose="020B0706030503030204" pitchFamily="34" charset="0"/>
              </a:rPr>
              <a:t>Advancing Legal Judgment Summarization </a:t>
            </a:r>
            <a:r>
              <a:rPr lang="en-GB" sz="8800" dirty="0"/>
              <a:t>												</a:t>
            </a:r>
            <a:r>
              <a:rPr lang="en-GB" sz="6000" dirty="0">
                <a:latin typeface="Footlight MT Light" panose="0204060206030A020304" pitchFamily="18" charset="0"/>
              </a:rPr>
              <a:t>Integrating SUMO and ASMO with Novel Features</a:t>
            </a:r>
          </a:p>
        </p:txBody>
      </p:sp>
      <p:sp>
        <p:nvSpPr>
          <p:cNvPr id="6" name="TextBox 5">
            <a:extLst>
              <a:ext uri="{FF2B5EF4-FFF2-40B4-BE49-F238E27FC236}">
                <a16:creationId xmlns:a16="http://schemas.microsoft.com/office/drawing/2014/main" id="{887149FF-CAB0-8368-ABB8-10005F5FF787}"/>
              </a:ext>
            </a:extLst>
          </p:cNvPr>
          <p:cNvSpPr txBox="1"/>
          <p:nvPr/>
        </p:nvSpPr>
        <p:spPr>
          <a:xfrm>
            <a:off x="477041" y="2650749"/>
            <a:ext cx="19469101" cy="1631216"/>
          </a:xfrm>
          <a:prstGeom prst="rect">
            <a:avLst/>
          </a:prstGeom>
          <a:noFill/>
        </p:spPr>
        <p:txBody>
          <a:bodyPr wrap="square" rtlCol="0">
            <a:spAutoFit/>
          </a:bodyPr>
          <a:lstStyle/>
          <a:p>
            <a:r>
              <a:rPr lang="en-GB" sz="5000" dirty="0"/>
              <a:t>Nan (Nol</a:t>
            </a:r>
            <a:r>
              <a:rPr lang="en-US" sz="5000" dirty="0"/>
              <a:t>a</a:t>
            </a:r>
            <a:r>
              <a:rPr lang="en-GB" sz="5000" dirty="0"/>
              <a:t>n) Chen, Supervisor: Oliver Ray</a:t>
            </a:r>
            <a:br>
              <a:rPr lang="en-GB" sz="5000" dirty="0"/>
            </a:br>
            <a:r>
              <a:rPr lang="en-GB" sz="5000" dirty="0"/>
              <a:t>School of Computer Science, University of Bristol</a:t>
            </a:r>
          </a:p>
        </p:txBody>
      </p:sp>
      <p:pic>
        <p:nvPicPr>
          <p:cNvPr id="1026" name="Picture 2">
            <a:extLst>
              <a:ext uri="{FF2B5EF4-FFF2-40B4-BE49-F238E27FC236}">
                <a16:creationId xmlns:a16="http://schemas.microsoft.com/office/drawing/2014/main" id="{2147C6BE-8F4A-CBB1-6797-528D0912E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42" y="28443877"/>
            <a:ext cx="4819121" cy="139541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A0D506A-D1E5-45E7-05EF-3F1C55F22324}"/>
              </a:ext>
            </a:extLst>
          </p:cNvPr>
          <p:cNvSpPr txBox="1"/>
          <p:nvPr/>
        </p:nvSpPr>
        <p:spPr>
          <a:xfrm>
            <a:off x="477042" y="4513191"/>
            <a:ext cx="20429539" cy="923330"/>
          </a:xfrm>
          <a:prstGeom prst="rect">
            <a:avLst/>
          </a:prstGeom>
          <a:solidFill>
            <a:schemeClr val="accent1">
              <a:lumMod val="40000"/>
              <a:lumOff val="60000"/>
            </a:schemeClr>
          </a:solidFill>
        </p:spPr>
        <p:txBody>
          <a:bodyPr wrap="square" rtlCol="0">
            <a:spAutoFit/>
          </a:bodyPr>
          <a:lstStyle/>
          <a:p>
            <a:r>
              <a:rPr lang="en-GB" sz="5400" dirty="0">
                <a:solidFill>
                  <a:schemeClr val="accent1">
                    <a:lumMod val="75000"/>
                  </a:schemeClr>
                </a:solidFill>
              </a:rPr>
              <a:t>Introduction</a:t>
            </a:r>
          </a:p>
        </p:txBody>
      </p:sp>
      <p:sp>
        <p:nvSpPr>
          <p:cNvPr id="13" name="Rectangle 12">
            <a:extLst>
              <a:ext uri="{FF2B5EF4-FFF2-40B4-BE49-F238E27FC236}">
                <a16:creationId xmlns:a16="http://schemas.microsoft.com/office/drawing/2014/main" id="{743A6233-91C9-C8A7-E050-0E2FE1A8CF1D}"/>
              </a:ext>
            </a:extLst>
          </p:cNvPr>
          <p:cNvSpPr/>
          <p:nvPr/>
        </p:nvSpPr>
        <p:spPr>
          <a:xfrm>
            <a:off x="477043" y="5444492"/>
            <a:ext cx="20429538" cy="502036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3200" b="0" i="0" dirty="0">
                <a:solidFill>
                  <a:srgbClr val="0D0D0D"/>
                </a:solidFill>
                <a:effectLst/>
              </a:rPr>
              <a:t>Legal judgments in the UK are intricate documents, often dense with technical legal arguments, making their manual summarization a time-consuming task. To address this challenge, automated summarization systems have emerged as a valuable tool, offering instantaneous access to concise summaries of cases. In this context, our study integrates two systems, SUMO (</a:t>
            </a:r>
            <a:r>
              <a:rPr lang="en-GB" sz="3200" b="0" i="0" dirty="0" err="1">
                <a:solidFill>
                  <a:srgbClr val="0D0D0D"/>
                </a:solidFill>
                <a:effectLst/>
              </a:rPr>
              <a:t>SUmmarisation</a:t>
            </a:r>
            <a:r>
              <a:rPr lang="en-GB" sz="3200" b="0" i="0" dirty="0">
                <a:solidFill>
                  <a:srgbClr val="0D0D0D"/>
                </a:solidFill>
                <a:effectLst/>
              </a:rPr>
              <a:t> with Majority Opinion) and ASMO (agreement statements (AS) </a:t>
            </a:r>
            <a:r>
              <a:rPr lang="en-GB" sz="3200" dirty="0">
                <a:solidFill>
                  <a:srgbClr val="0D0D0D"/>
                </a:solidFill>
              </a:rPr>
              <a:t>and MO</a:t>
            </a:r>
            <a:r>
              <a:rPr lang="en-GB" sz="3200" b="0" i="0" dirty="0">
                <a:solidFill>
                  <a:srgbClr val="0D0D0D"/>
                </a:solidFill>
                <a:effectLst/>
              </a:rPr>
              <a:t>), to advance the process of legal judgment summarization. Building upon this foundation, we introduce new functionalities aimed at enhancing user adaptability across diverse legal cases. Our approach empowers users to apply SUMO and ASMO to various new cases, facilitating efficient and accurate summarization. By incorporating novel features, we aim to improve the accessibility and utility of automated summarization systems in the UK legal landscape. Whether legal practitioners seeking efficient case analysis or individuals seeking a clearer understanding of legal proceedings, our system offers tailored assistance. </a:t>
            </a:r>
            <a:endParaRPr lang="en-GB" sz="3200" dirty="0">
              <a:solidFill>
                <a:schemeClr val="tx1"/>
              </a:solidFill>
            </a:endParaRPr>
          </a:p>
        </p:txBody>
      </p:sp>
      <p:sp>
        <p:nvSpPr>
          <p:cNvPr id="18" name="TextBox 17">
            <a:extLst>
              <a:ext uri="{FF2B5EF4-FFF2-40B4-BE49-F238E27FC236}">
                <a16:creationId xmlns:a16="http://schemas.microsoft.com/office/drawing/2014/main" id="{54D7F59A-4328-BA38-B3EB-F48B6FE11C77}"/>
              </a:ext>
            </a:extLst>
          </p:cNvPr>
          <p:cNvSpPr txBox="1"/>
          <p:nvPr/>
        </p:nvSpPr>
        <p:spPr>
          <a:xfrm>
            <a:off x="13938009" y="21271098"/>
            <a:ext cx="6988619" cy="923330"/>
          </a:xfrm>
          <a:prstGeom prst="rect">
            <a:avLst/>
          </a:prstGeom>
          <a:solidFill>
            <a:schemeClr val="accent1">
              <a:lumMod val="40000"/>
              <a:lumOff val="60000"/>
            </a:schemeClr>
          </a:solidFill>
        </p:spPr>
        <p:txBody>
          <a:bodyPr wrap="square" rtlCol="0">
            <a:spAutoFit/>
          </a:bodyPr>
          <a:lstStyle/>
          <a:p>
            <a:r>
              <a:rPr lang="en-GB" sz="5400" dirty="0">
                <a:solidFill>
                  <a:schemeClr val="accent1">
                    <a:lumMod val="75000"/>
                  </a:schemeClr>
                </a:solidFill>
              </a:rPr>
              <a:t>Conclusions</a:t>
            </a:r>
          </a:p>
        </p:txBody>
      </p:sp>
      <p:sp>
        <p:nvSpPr>
          <p:cNvPr id="19" name="Rectangle 18">
            <a:extLst>
              <a:ext uri="{FF2B5EF4-FFF2-40B4-BE49-F238E27FC236}">
                <a16:creationId xmlns:a16="http://schemas.microsoft.com/office/drawing/2014/main" id="{490704A3-35FD-4DFF-5B4F-2324619199AE}"/>
              </a:ext>
            </a:extLst>
          </p:cNvPr>
          <p:cNvSpPr/>
          <p:nvPr/>
        </p:nvSpPr>
        <p:spPr>
          <a:xfrm>
            <a:off x="13938009" y="22194428"/>
            <a:ext cx="6968572" cy="753771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3200" b="0" i="0" dirty="0">
                <a:solidFill>
                  <a:srgbClr val="0D0D0D"/>
                </a:solidFill>
                <a:effectLst/>
                <a:latin typeface="Söhne"/>
              </a:rPr>
              <a:t>our study successfully addressed the challenge of automated legal judgment summarization. By integrating SUMO and ASMO systems, we enhanced the efficiency and accuracy of summarization tasks. Despite the removal of Blackstone's feature set, our system maintained robust performance, as evidenced by the achieved F-score means. This research contributes to advancing the accessibility and understanding of UKHL judgments, setting a new benchmark for automated summarization systems in the legal domain.</a:t>
            </a:r>
            <a:endParaRPr lang="en-GB" sz="3200" dirty="0">
              <a:solidFill>
                <a:schemeClr val="tx1"/>
              </a:solidFill>
            </a:endParaRPr>
          </a:p>
        </p:txBody>
      </p:sp>
      <p:pic>
        <p:nvPicPr>
          <p:cNvPr id="10" name="Picture 9">
            <a:extLst>
              <a:ext uri="{FF2B5EF4-FFF2-40B4-BE49-F238E27FC236}">
                <a16:creationId xmlns:a16="http://schemas.microsoft.com/office/drawing/2014/main" id="{510CCA7A-274C-325D-8C9A-F3A8136D2B98}"/>
              </a:ext>
            </a:extLst>
          </p:cNvPr>
          <p:cNvPicPr>
            <a:picLocks noChangeAspect="1"/>
          </p:cNvPicPr>
          <p:nvPr/>
        </p:nvPicPr>
        <p:blipFill>
          <a:blip r:embed="rId4"/>
          <a:stretch>
            <a:fillRect/>
          </a:stretch>
        </p:blipFill>
        <p:spPr>
          <a:xfrm>
            <a:off x="9746858" y="17464152"/>
            <a:ext cx="11022618" cy="3413688"/>
          </a:xfrm>
          <a:prstGeom prst="rect">
            <a:avLst/>
          </a:prstGeom>
        </p:spPr>
      </p:pic>
      <p:pic>
        <p:nvPicPr>
          <p:cNvPr id="22" name="Picture 2" descr="Image result for a stack of documents">
            <a:extLst>
              <a:ext uri="{FF2B5EF4-FFF2-40B4-BE49-F238E27FC236}">
                <a16:creationId xmlns:a16="http://schemas.microsoft.com/office/drawing/2014/main" id="{28004AE9-58FE-DA05-FC28-C17EC12075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0457" y="10795964"/>
            <a:ext cx="451485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tes_wiki - YouTube">
            <a:extLst>
              <a:ext uri="{FF2B5EF4-FFF2-40B4-BE49-F238E27FC236}">
                <a16:creationId xmlns:a16="http://schemas.microsoft.com/office/drawing/2014/main" id="{50893773-CF31-D6FC-9B47-CF153F4ED3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5268" y="11022032"/>
            <a:ext cx="2594956" cy="259495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862A98CC-5547-86F6-73E0-2510E965C3D9}"/>
              </a:ext>
            </a:extLst>
          </p:cNvPr>
          <p:cNvSpPr txBox="1"/>
          <p:nvPr/>
        </p:nvSpPr>
        <p:spPr>
          <a:xfrm>
            <a:off x="477041" y="11013300"/>
            <a:ext cx="8648744" cy="923330"/>
          </a:xfrm>
          <a:prstGeom prst="rect">
            <a:avLst/>
          </a:prstGeom>
          <a:solidFill>
            <a:schemeClr val="accent1">
              <a:lumMod val="40000"/>
              <a:lumOff val="60000"/>
            </a:schemeClr>
          </a:solidFill>
        </p:spPr>
        <p:txBody>
          <a:bodyPr wrap="square" rtlCol="0">
            <a:spAutoFit/>
          </a:bodyPr>
          <a:lstStyle/>
          <a:p>
            <a:r>
              <a:rPr lang="en-GB" sz="5400" dirty="0">
                <a:solidFill>
                  <a:schemeClr val="accent1">
                    <a:lumMod val="75000"/>
                  </a:schemeClr>
                </a:solidFill>
              </a:rPr>
              <a:t>Methods</a:t>
            </a:r>
          </a:p>
        </p:txBody>
      </p:sp>
      <p:sp>
        <p:nvSpPr>
          <p:cNvPr id="24" name="Rectangle 23">
            <a:extLst>
              <a:ext uri="{FF2B5EF4-FFF2-40B4-BE49-F238E27FC236}">
                <a16:creationId xmlns:a16="http://schemas.microsoft.com/office/drawing/2014/main" id="{08793AC6-E936-89ED-9AFA-057532821136}"/>
              </a:ext>
            </a:extLst>
          </p:cNvPr>
          <p:cNvSpPr/>
          <p:nvPr/>
        </p:nvSpPr>
        <p:spPr>
          <a:xfrm>
            <a:off x="477042" y="11860513"/>
            <a:ext cx="8648744" cy="1017364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3200" b="0" i="0" dirty="0">
                <a:solidFill>
                  <a:srgbClr val="0D0D0D"/>
                </a:solidFill>
                <a:effectLst/>
              </a:rPr>
              <a:t>Our research integrates SUMO system, combining the methods from </a:t>
            </a:r>
            <a:r>
              <a:rPr lang="en-GB" sz="3200" b="0" i="0" dirty="0" err="1">
                <a:solidFill>
                  <a:srgbClr val="0D0D0D"/>
                </a:solidFill>
                <a:effectLst/>
              </a:rPr>
              <a:t>Hachey</a:t>
            </a:r>
            <a:r>
              <a:rPr lang="en-GB" sz="3200" b="0" i="0" dirty="0">
                <a:solidFill>
                  <a:srgbClr val="0D0D0D"/>
                </a:solidFill>
                <a:effectLst/>
              </a:rPr>
              <a:t> and Grover's SUM system and incorporating </a:t>
            </a:r>
            <a:r>
              <a:rPr lang="en-GB" sz="3200" b="0" i="0" dirty="0" err="1">
                <a:solidFill>
                  <a:srgbClr val="0D0D0D"/>
                </a:solidFill>
                <a:effectLst/>
              </a:rPr>
              <a:t>Valvoda</a:t>
            </a:r>
            <a:r>
              <a:rPr lang="en-GB" sz="3200" b="0" i="0" dirty="0">
                <a:solidFill>
                  <a:srgbClr val="0D0D0D"/>
                </a:solidFill>
                <a:effectLst/>
              </a:rPr>
              <a:t> et al.'s ASMO system to identify the majority opinion in legal judgments. Additionally, we allow user input by enabling them to provide a link to a specific case on Bailli's website. We retrieve and process the text using Beautiful Soup, then pass it through ASMO to extract relevant features. Furthermore, we modify the parameters of existing models and introduce new models to replace the manually annotated features in the original training data. We utilize Conditional Random Fields for semantic role and relevance classification of sentences, achieving higher classification accuracy compared to previous methods. Moreover, we employ a combination of extractive and abstractive techniques, incorporating sentence ranking tasks to generate summaries closely resembling the existing manual standards.</a:t>
            </a:r>
            <a:endParaRPr lang="en-GB" sz="3200" dirty="0">
              <a:solidFill>
                <a:schemeClr val="tx1"/>
              </a:solidFill>
            </a:endParaRPr>
          </a:p>
          <a:p>
            <a:endParaRPr lang="en-GB" sz="3200" dirty="0">
              <a:solidFill>
                <a:schemeClr val="tx1"/>
              </a:solidFill>
            </a:endParaRPr>
          </a:p>
        </p:txBody>
      </p:sp>
      <p:pic>
        <p:nvPicPr>
          <p:cNvPr id="8" name="Picture 7">
            <a:extLst>
              <a:ext uri="{FF2B5EF4-FFF2-40B4-BE49-F238E27FC236}">
                <a16:creationId xmlns:a16="http://schemas.microsoft.com/office/drawing/2014/main" id="{17779AED-3B0C-3984-0B39-5BC887BE3DCC}"/>
              </a:ext>
            </a:extLst>
          </p:cNvPr>
          <p:cNvPicPr>
            <a:picLocks noChangeAspect="1"/>
          </p:cNvPicPr>
          <p:nvPr/>
        </p:nvPicPr>
        <p:blipFill rotWithShape="1">
          <a:blip r:embed="rId7"/>
          <a:srcRect l="2969"/>
          <a:stretch/>
        </p:blipFill>
        <p:spPr>
          <a:xfrm>
            <a:off x="9746858" y="14205595"/>
            <a:ext cx="11022617" cy="2800884"/>
          </a:xfrm>
          <a:prstGeom prst="rect">
            <a:avLst/>
          </a:prstGeom>
        </p:spPr>
      </p:pic>
      <p:sp>
        <p:nvSpPr>
          <p:cNvPr id="4" name="TextBox 3">
            <a:extLst>
              <a:ext uri="{FF2B5EF4-FFF2-40B4-BE49-F238E27FC236}">
                <a16:creationId xmlns:a16="http://schemas.microsoft.com/office/drawing/2014/main" id="{4B509C94-FA63-6E70-3B14-E9A1FDB7BAC6}"/>
              </a:ext>
            </a:extLst>
          </p:cNvPr>
          <p:cNvSpPr txBox="1"/>
          <p:nvPr/>
        </p:nvSpPr>
        <p:spPr>
          <a:xfrm>
            <a:off x="477041" y="22646719"/>
            <a:ext cx="13215207" cy="923330"/>
          </a:xfrm>
          <a:prstGeom prst="rect">
            <a:avLst/>
          </a:prstGeom>
          <a:solidFill>
            <a:schemeClr val="accent1">
              <a:lumMod val="40000"/>
              <a:lumOff val="60000"/>
            </a:schemeClr>
          </a:solidFill>
        </p:spPr>
        <p:txBody>
          <a:bodyPr wrap="square" rtlCol="0">
            <a:spAutoFit/>
          </a:bodyPr>
          <a:lstStyle/>
          <a:p>
            <a:r>
              <a:rPr lang="en-GB" sz="5400" dirty="0">
                <a:solidFill>
                  <a:schemeClr val="accent1">
                    <a:lumMod val="75000"/>
                  </a:schemeClr>
                </a:solidFill>
              </a:rPr>
              <a:t>Results</a:t>
            </a:r>
          </a:p>
        </p:txBody>
      </p:sp>
      <p:sp>
        <p:nvSpPr>
          <p:cNvPr id="9" name="Rectangle 8">
            <a:extLst>
              <a:ext uri="{FF2B5EF4-FFF2-40B4-BE49-F238E27FC236}">
                <a16:creationId xmlns:a16="http://schemas.microsoft.com/office/drawing/2014/main" id="{8EF643EF-2B2A-654D-9AE9-61FD0EF126E8}"/>
              </a:ext>
            </a:extLst>
          </p:cNvPr>
          <p:cNvSpPr/>
          <p:nvPr/>
        </p:nvSpPr>
        <p:spPr>
          <a:xfrm>
            <a:off x="477041" y="23570049"/>
            <a:ext cx="13215207" cy="469384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GB" sz="3200" dirty="0">
              <a:solidFill>
                <a:schemeClr val="tx1"/>
              </a:solidFill>
            </a:endParaRPr>
          </a:p>
        </p:txBody>
      </p:sp>
      <p:graphicFrame>
        <p:nvGraphicFramePr>
          <p:cNvPr id="2" name="Table 1">
            <a:extLst>
              <a:ext uri="{FF2B5EF4-FFF2-40B4-BE49-F238E27FC236}">
                <a16:creationId xmlns:a16="http://schemas.microsoft.com/office/drawing/2014/main" id="{BF0E3184-A384-2289-9011-AF0DD7B2A1DB}"/>
              </a:ext>
            </a:extLst>
          </p:cNvPr>
          <p:cNvGraphicFramePr>
            <a:graphicFrameLocks noGrp="1"/>
          </p:cNvGraphicFramePr>
          <p:nvPr>
            <p:extLst>
              <p:ext uri="{D42A27DB-BD31-4B8C-83A1-F6EECF244321}">
                <p14:modId xmlns:p14="http://schemas.microsoft.com/office/powerpoint/2010/main" val="3153110123"/>
              </p:ext>
            </p:extLst>
          </p:nvPr>
        </p:nvGraphicFramePr>
        <p:xfrm>
          <a:off x="747500" y="24420537"/>
          <a:ext cx="2795800" cy="3358436"/>
        </p:xfrm>
        <a:graphic>
          <a:graphicData uri="http://schemas.openxmlformats.org/drawingml/2006/table">
            <a:tbl>
              <a:tblPr firstRow="1" bandRow="1">
                <a:tableStyleId>{5C22544A-7EE6-4342-B048-85BDC9FD1C3A}</a:tableStyleId>
              </a:tblPr>
              <a:tblGrid>
                <a:gridCol w="1397900">
                  <a:extLst>
                    <a:ext uri="{9D8B030D-6E8A-4147-A177-3AD203B41FA5}">
                      <a16:colId xmlns:a16="http://schemas.microsoft.com/office/drawing/2014/main" val="2821855408"/>
                    </a:ext>
                  </a:extLst>
                </a:gridCol>
                <a:gridCol w="1397900">
                  <a:extLst>
                    <a:ext uri="{9D8B030D-6E8A-4147-A177-3AD203B41FA5}">
                      <a16:colId xmlns:a16="http://schemas.microsoft.com/office/drawing/2014/main" val="1814209047"/>
                    </a:ext>
                  </a:extLst>
                </a:gridCol>
              </a:tblGrid>
              <a:tr h="596732">
                <a:tc>
                  <a:txBody>
                    <a:bodyPr/>
                    <a:lstStyle/>
                    <a:p>
                      <a:r>
                        <a:rPr lang="en-GB" sz="2400" dirty="0"/>
                        <a:t>Classifier</a:t>
                      </a:r>
                    </a:p>
                  </a:txBody>
                  <a:tcPr/>
                </a:tc>
                <a:tc>
                  <a:txBody>
                    <a:bodyPr/>
                    <a:lstStyle/>
                    <a:p>
                      <a:r>
                        <a:rPr lang="en-GB" sz="2400" dirty="0"/>
                        <a:t>F</a:t>
                      </a:r>
                      <a:r>
                        <a:rPr lang="en-US" sz="2400" dirty="0"/>
                        <a:t>-score</a:t>
                      </a:r>
                      <a:endParaRPr lang="en-GB" sz="2400" dirty="0"/>
                    </a:p>
                  </a:txBody>
                  <a:tcPr/>
                </a:tc>
                <a:extLst>
                  <a:ext uri="{0D108BD9-81ED-4DB2-BD59-A6C34878D82A}">
                    <a16:rowId xmlns:a16="http://schemas.microsoft.com/office/drawing/2014/main" val="1656213694"/>
                  </a:ext>
                </a:extLst>
              </a:tr>
              <a:tr h="460284">
                <a:tc>
                  <a:txBody>
                    <a:bodyPr/>
                    <a:lstStyle/>
                    <a:p>
                      <a:r>
                        <a:rPr lang="en-GB" sz="2400" dirty="0"/>
                        <a:t>DTC</a:t>
                      </a:r>
                    </a:p>
                  </a:txBody>
                  <a:tcPr/>
                </a:tc>
                <a:tc>
                  <a:txBody>
                    <a:bodyPr/>
                    <a:lstStyle/>
                    <a:p>
                      <a:r>
                        <a:rPr lang="en-GB" sz="2400" dirty="0"/>
                        <a:t>0.5892</a:t>
                      </a:r>
                    </a:p>
                  </a:txBody>
                  <a:tcPr/>
                </a:tc>
                <a:extLst>
                  <a:ext uri="{0D108BD9-81ED-4DB2-BD59-A6C34878D82A}">
                    <a16:rowId xmlns:a16="http://schemas.microsoft.com/office/drawing/2014/main" val="2203907402"/>
                  </a:ext>
                </a:extLst>
              </a:tr>
              <a:tr h="460284">
                <a:tc>
                  <a:txBody>
                    <a:bodyPr/>
                    <a:lstStyle/>
                    <a:p>
                      <a:r>
                        <a:rPr lang="en-GB" sz="2400" dirty="0"/>
                        <a:t>SVC</a:t>
                      </a:r>
                    </a:p>
                  </a:txBody>
                  <a:tcPr/>
                </a:tc>
                <a:tc>
                  <a:txBody>
                    <a:bodyPr/>
                    <a:lstStyle/>
                    <a:p>
                      <a:r>
                        <a:rPr lang="en-GB" sz="2400" dirty="0"/>
                        <a:t>0.5210</a:t>
                      </a:r>
                    </a:p>
                  </a:txBody>
                  <a:tcPr/>
                </a:tc>
                <a:extLst>
                  <a:ext uri="{0D108BD9-81ED-4DB2-BD59-A6C34878D82A}">
                    <a16:rowId xmlns:a16="http://schemas.microsoft.com/office/drawing/2014/main" val="3024159382"/>
                  </a:ext>
                </a:extLst>
              </a:tr>
              <a:tr h="460284">
                <a:tc>
                  <a:txBody>
                    <a:bodyPr/>
                    <a:lstStyle/>
                    <a:p>
                      <a:r>
                        <a:rPr lang="en-GB" sz="2400" dirty="0"/>
                        <a:t>LR</a:t>
                      </a:r>
                    </a:p>
                  </a:txBody>
                  <a:tcPr/>
                </a:tc>
                <a:tc>
                  <a:txBody>
                    <a:bodyPr/>
                    <a:lstStyle/>
                    <a:p>
                      <a:r>
                        <a:rPr lang="en-GB" sz="2400" dirty="0"/>
                        <a:t>0.5135</a:t>
                      </a:r>
                    </a:p>
                  </a:txBody>
                  <a:tcPr/>
                </a:tc>
                <a:extLst>
                  <a:ext uri="{0D108BD9-81ED-4DB2-BD59-A6C34878D82A}">
                    <a16:rowId xmlns:a16="http://schemas.microsoft.com/office/drawing/2014/main" val="2657533200"/>
                  </a:ext>
                </a:extLst>
              </a:tr>
              <a:tr h="460284">
                <a:tc>
                  <a:txBody>
                    <a:bodyPr/>
                    <a:lstStyle/>
                    <a:p>
                      <a:r>
                        <a:rPr lang="en-GB" sz="2400" dirty="0"/>
                        <a:t>NB</a:t>
                      </a:r>
                    </a:p>
                  </a:txBody>
                  <a:tcPr/>
                </a:tc>
                <a:tc>
                  <a:txBody>
                    <a:bodyPr/>
                    <a:lstStyle/>
                    <a:p>
                      <a:r>
                        <a:rPr lang="en-GB" sz="2400" dirty="0"/>
                        <a:t>0.3997</a:t>
                      </a:r>
                    </a:p>
                  </a:txBody>
                  <a:tcPr/>
                </a:tc>
                <a:extLst>
                  <a:ext uri="{0D108BD9-81ED-4DB2-BD59-A6C34878D82A}">
                    <a16:rowId xmlns:a16="http://schemas.microsoft.com/office/drawing/2014/main" val="3915898028"/>
                  </a:ext>
                </a:extLst>
              </a:tr>
              <a:tr h="460284">
                <a:tc>
                  <a:txBody>
                    <a:bodyPr/>
                    <a:lstStyle/>
                    <a:p>
                      <a:r>
                        <a:rPr lang="en-GB" sz="2400" dirty="0"/>
                        <a:t>KN</a:t>
                      </a:r>
                    </a:p>
                  </a:txBody>
                  <a:tcPr/>
                </a:tc>
                <a:tc>
                  <a:txBody>
                    <a:bodyPr/>
                    <a:lstStyle/>
                    <a:p>
                      <a:r>
                        <a:rPr lang="en-GB" sz="2400" dirty="0"/>
                        <a:t>0.4634</a:t>
                      </a:r>
                    </a:p>
                  </a:txBody>
                  <a:tcPr/>
                </a:tc>
                <a:extLst>
                  <a:ext uri="{0D108BD9-81ED-4DB2-BD59-A6C34878D82A}">
                    <a16:rowId xmlns:a16="http://schemas.microsoft.com/office/drawing/2014/main" val="913228617"/>
                  </a:ext>
                </a:extLst>
              </a:tr>
              <a:tr h="460284">
                <a:tc>
                  <a:txBody>
                    <a:bodyPr/>
                    <a:lstStyle/>
                    <a:p>
                      <a:r>
                        <a:rPr lang="en-GB" sz="2400" dirty="0"/>
                        <a:t>RF</a:t>
                      </a:r>
                    </a:p>
                  </a:txBody>
                  <a:tcPr/>
                </a:tc>
                <a:tc>
                  <a:txBody>
                    <a:bodyPr/>
                    <a:lstStyle/>
                    <a:p>
                      <a:r>
                        <a:rPr lang="en-GB" sz="2400" dirty="0"/>
                        <a:t>0.5792</a:t>
                      </a:r>
                    </a:p>
                  </a:txBody>
                  <a:tcPr/>
                </a:tc>
                <a:extLst>
                  <a:ext uri="{0D108BD9-81ED-4DB2-BD59-A6C34878D82A}">
                    <a16:rowId xmlns:a16="http://schemas.microsoft.com/office/drawing/2014/main" val="3214554765"/>
                  </a:ext>
                </a:extLst>
              </a:tr>
            </a:tbl>
          </a:graphicData>
        </a:graphic>
      </p:graphicFrame>
      <p:sp>
        <p:nvSpPr>
          <p:cNvPr id="12" name="TextBox 11">
            <a:extLst>
              <a:ext uri="{FF2B5EF4-FFF2-40B4-BE49-F238E27FC236}">
                <a16:creationId xmlns:a16="http://schemas.microsoft.com/office/drawing/2014/main" id="{8776595B-6814-0C74-1784-57207A172E16}"/>
              </a:ext>
            </a:extLst>
          </p:cNvPr>
          <p:cNvSpPr txBox="1"/>
          <p:nvPr/>
        </p:nvSpPr>
        <p:spPr>
          <a:xfrm>
            <a:off x="6421457" y="28443877"/>
            <a:ext cx="6391258" cy="1600438"/>
          </a:xfrm>
          <a:prstGeom prst="rect">
            <a:avLst/>
          </a:prstGeom>
          <a:noFill/>
        </p:spPr>
        <p:txBody>
          <a:bodyPr wrap="square" rtlCol="0">
            <a:spAutoFit/>
          </a:bodyPr>
          <a:lstStyle/>
          <a:p>
            <a:pPr marL="285750" indent="-285750">
              <a:buFont typeface="Arial" panose="020B0604020202020204" pitchFamily="34" charset="0"/>
              <a:buChar char="•"/>
            </a:pPr>
            <a:r>
              <a:rPr lang="en-GB" sz="1400" dirty="0"/>
              <a:t>B. </a:t>
            </a:r>
            <a:r>
              <a:rPr lang="en-GB" sz="1400" dirty="0" err="1"/>
              <a:t>Hachey</a:t>
            </a:r>
            <a:r>
              <a:rPr lang="en-GB" sz="1400" dirty="0"/>
              <a:t> and C. Grover, “Extractive summarisation of legal texts,” Artificial Intelligence and Law, vol. 14, no. 4, pp. 305–345, 12 2006</a:t>
            </a:r>
          </a:p>
          <a:p>
            <a:pPr marL="285750" indent="-285750">
              <a:buFont typeface="Arial" panose="020B0604020202020204" pitchFamily="34" charset="0"/>
              <a:buChar char="•"/>
            </a:pPr>
            <a:r>
              <a:rPr lang="en-GB" sz="1400" dirty="0"/>
              <a:t>J. </a:t>
            </a:r>
            <a:r>
              <a:rPr lang="en-GB" sz="1400" dirty="0" err="1"/>
              <a:t>Valvoda</a:t>
            </a:r>
            <a:r>
              <a:rPr lang="en-GB" sz="1400" dirty="0"/>
              <a:t>, O. Ray, and K. Satoh, “Using agreement statements to identify majority opinion in </a:t>
            </a:r>
            <a:r>
              <a:rPr lang="en-GB" sz="1400" dirty="0" err="1"/>
              <a:t>ukhl</a:t>
            </a:r>
            <a:r>
              <a:rPr lang="en-GB" sz="1400" dirty="0"/>
              <a:t> case law,” in Frontiers in Artificial Intelligence and Applications, M. </a:t>
            </a:r>
            <a:r>
              <a:rPr lang="en-GB" sz="1400" dirty="0" err="1"/>
              <a:t>Palmirani</a:t>
            </a:r>
            <a:r>
              <a:rPr lang="en-GB" sz="1400" dirty="0"/>
              <a:t>, Ed., vol. 313. Netherlands: IOS Press, 12 2018, pp. 141–150 </a:t>
            </a:r>
          </a:p>
          <a:p>
            <a:pPr marL="285750" indent="-285750">
              <a:buFont typeface="Arial" panose="020B0604020202020204" pitchFamily="34" charset="0"/>
              <a:buChar char="•"/>
            </a:pPr>
            <a:r>
              <a:rPr lang="en-GB" sz="1400" dirty="0"/>
              <a:t>O. Ray, A. Conroy, and R. </a:t>
            </a:r>
            <a:r>
              <a:rPr lang="en-GB" sz="1400" dirty="0" err="1"/>
              <a:t>Imansyah</a:t>
            </a:r>
            <a:r>
              <a:rPr lang="en-GB" sz="1400" dirty="0"/>
              <a:t>, Summarisation with majority opinion., in JURIX, 2020, pp. 247–250</a:t>
            </a:r>
          </a:p>
        </p:txBody>
      </p:sp>
      <p:sp>
        <p:nvSpPr>
          <p:cNvPr id="25" name="Arrow: Right 24">
            <a:extLst>
              <a:ext uri="{FF2B5EF4-FFF2-40B4-BE49-F238E27FC236}">
                <a16:creationId xmlns:a16="http://schemas.microsoft.com/office/drawing/2014/main" id="{0B43C077-2D76-21B6-853E-310CBB605605}"/>
              </a:ext>
            </a:extLst>
          </p:cNvPr>
          <p:cNvSpPr/>
          <p:nvPr/>
        </p:nvSpPr>
        <p:spPr>
          <a:xfrm>
            <a:off x="14782800" y="12268200"/>
            <a:ext cx="1924050" cy="5524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14D71990-7E30-3FE8-0020-C29BDC62E4F6}"/>
              </a:ext>
            </a:extLst>
          </p:cNvPr>
          <p:cNvSpPr txBox="1"/>
          <p:nvPr/>
        </p:nvSpPr>
        <p:spPr>
          <a:xfrm>
            <a:off x="614150" y="23785677"/>
            <a:ext cx="3012299" cy="523220"/>
          </a:xfrm>
          <a:prstGeom prst="rect">
            <a:avLst/>
          </a:prstGeom>
          <a:noFill/>
        </p:spPr>
        <p:txBody>
          <a:bodyPr wrap="none" rtlCol="0">
            <a:spAutoFit/>
          </a:bodyPr>
          <a:lstStyle/>
          <a:p>
            <a:r>
              <a:rPr lang="en-GB" sz="2800" b="1" dirty="0"/>
              <a:t>rhetorical classifier</a:t>
            </a:r>
          </a:p>
        </p:txBody>
      </p:sp>
      <p:graphicFrame>
        <p:nvGraphicFramePr>
          <p:cNvPr id="28" name="Table 27">
            <a:extLst>
              <a:ext uri="{FF2B5EF4-FFF2-40B4-BE49-F238E27FC236}">
                <a16:creationId xmlns:a16="http://schemas.microsoft.com/office/drawing/2014/main" id="{7A8D8488-7439-33BE-E72E-CD84E915DFCA}"/>
              </a:ext>
            </a:extLst>
          </p:cNvPr>
          <p:cNvGraphicFramePr>
            <a:graphicFrameLocks noGrp="1"/>
          </p:cNvGraphicFramePr>
          <p:nvPr>
            <p:extLst>
              <p:ext uri="{D42A27DB-BD31-4B8C-83A1-F6EECF244321}">
                <p14:modId xmlns:p14="http://schemas.microsoft.com/office/powerpoint/2010/main" val="3689294183"/>
              </p:ext>
            </p:extLst>
          </p:nvPr>
        </p:nvGraphicFramePr>
        <p:xfrm>
          <a:off x="3950394" y="24402627"/>
          <a:ext cx="5984164" cy="1050769"/>
        </p:xfrm>
        <a:graphic>
          <a:graphicData uri="http://schemas.openxmlformats.org/drawingml/2006/table">
            <a:tbl>
              <a:tblPr firstRow="1" bandRow="1">
                <a:tableStyleId>{5C22544A-7EE6-4342-B048-85BDC9FD1C3A}</a:tableStyleId>
              </a:tblPr>
              <a:tblGrid>
                <a:gridCol w="1069588">
                  <a:extLst>
                    <a:ext uri="{9D8B030D-6E8A-4147-A177-3AD203B41FA5}">
                      <a16:colId xmlns:a16="http://schemas.microsoft.com/office/drawing/2014/main" val="3019565434"/>
                    </a:ext>
                  </a:extLst>
                </a:gridCol>
                <a:gridCol w="1098904">
                  <a:extLst>
                    <a:ext uri="{9D8B030D-6E8A-4147-A177-3AD203B41FA5}">
                      <a16:colId xmlns:a16="http://schemas.microsoft.com/office/drawing/2014/main" val="965725406"/>
                    </a:ext>
                  </a:extLst>
                </a:gridCol>
                <a:gridCol w="1026250">
                  <a:extLst>
                    <a:ext uri="{9D8B030D-6E8A-4147-A177-3AD203B41FA5}">
                      <a16:colId xmlns:a16="http://schemas.microsoft.com/office/drawing/2014/main" val="3640336722"/>
                    </a:ext>
                  </a:extLst>
                </a:gridCol>
                <a:gridCol w="926348">
                  <a:extLst>
                    <a:ext uri="{9D8B030D-6E8A-4147-A177-3AD203B41FA5}">
                      <a16:colId xmlns:a16="http://schemas.microsoft.com/office/drawing/2014/main" val="1609521760"/>
                    </a:ext>
                  </a:extLst>
                </a:gridCol>
                <a:gridCol w="971759">
                  <a:extLst>
                    <a:ext uri="{9D8B030D-6E8A-4147-A177-3AD203B41FA5}">
                      <a16:colId xmlns:a16="http://schemas.microsoft.com/office/drawing/2014/main" val="4149476238"/>
                    </a:ext>
                  </a:extLst>
                </a:gridCol>
                <a:gridCol w="891315">
                  <a:extLst>
                    <a:ext uri="{9D8B030D-6E8A-4147-A177-3AD203B41FA5}">
                      <a16:colId xmlns:a16="http://schemas.microsoft.com/office/drawing/2014/main" val="1955139256"/>
                    </a:ext>
                  </a:extLst>
                </a:gridCol>
              </a:tblGrid>
              <a:tr h="593569">
                <a:tc>
                  <a:txBody>
                    <a:bodyPr/>
                    <a:lstStyle/>
                    <a:p>
                      <a:r>
                        <a:rPr lang="en-GB" sz="2400" dirty="0"/>
                        <a:t>DTC(P)</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2400" dirty="0"/>
                        <a:t>DTC(R)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2400" dirty="0"/>
                        <a:t>DTC(F)</a:t>
                      </a:r>
                    </a:p>
                  </a:txBody>
                  <a:tcPr/>
                </a:tc>
                <a:tc>
                  <a:txBody>
                    <a:bodyPr/>
                    <a:lstStyle/>
                    <a:p>
                      <a:r>
                        <a:rPr lang="en-GB" sz="2400" dirty="0"/>
                        <a:t>RF(P) </a:t>
                      </a:r>
                    </a:p>
                  </a:txBody>
                  <a:tcPr/>
                </a:tc>
                <a:tc>
                  <a:txBody>
                    <a:bodyPr/>
                    <a:lstStyle/>
                    <a:p>
                      <a:r>
                        <a:rPr lang="en-GB" sz="2400" dirty="0"/>
                        <a:t>RF(R) </a:t>
                      </a:r>
                    </a:p>
                  </a:txBody>
                  <a:tcPr/>
                </a:tc>
                <a:tc>
                  <a:txBody>
                    <a:bodyPr/>
                    <a:lstStyle/>
                    <a:p>
                      <a:r>
                        <a:rPr lang="en-GB" sz="2400" dirty="0"/>
                        <a:t>RF(F) </a:t>
                      </a:r>
                    </a:p>
                  </a:txBody>
                  <a:tcPr/>
                </a:tc>
                <a:extLst>
                  <a:ext uri="{0D108BD9-81ED-4DB2-BD59-A6C34878D82A}">
                    <a16:rowId xmlns:a16="http://schemas.microsoft.com/office/drawing/2014/main" val="2484125445"/>
                  </a:ext>
                </a:extLst>
              </a:tr>
              <a:tr h="329761">
                <a:tc>
                  <a:txBody>
                    <a:bodyPr/>
                    <a:lstStyle/>
                    <a:p>
                      <a:r>
                        <a:rPr lang="en-GB" sz="2400" dirty="0"/>
                        <a:t>0.341</a:t>
                      </a:r>
                    </a:p>
                  </a:txBody>
                  <a:tcPr/>
                </a:tc>
                <a:tc>
                  <a:txBody>
                    <a:bodyPr/>
                    <a:lstStyle/>
                    <a:p>
                      <a:r>
                        <a:rPr lang="en-GB" sz="2400" dirty="0"/>
                        <a:t>0.341</a:t>
                      </a:r>
                    </a:p>
                  </a:txBody>
                  <a:tcPr/>
                </a:tc>
                <a:tc>
                  <a:txBody>
                    <a:bodyPr/>
                    <a:lstStyle/>
                    <a:p>
                      <a:r>
                        <a:rPr lang="en-GB" sz="2400" dirty="0"/>
                        <a:t>0.355</a:t>
                      </a:r>
                    </a:p>
                  </a:txBody>
                  <a:tcPr/>
                </a:tc>
                <a:tc>
                  <a:txBody>
                    <a:bodyPr/>
                    <a:lstStyle/>
                    <a:p>
                      <a:r>
                        <a:rPr lang="en-GB" sz="2400" dirty="0"/>
                        <a:t>0.326</a:t>
                      </a:r>
                    </a:p>
                  </a:txBody>
                  <a:tcPr/>
                </a:tc>
                <a:tc>
                  <a:txBody>
                    <a:bodyPr/>
                    <a:lstStyle/>
                    <a:p>
                      <a:r>
                        <a:rPr lang="en-GB" sz="2400" dirty="0"/>
                        <a:t>0.591</a:t>
                      </a:r>
                    </a:p>
                  </a:txBody>
                  <a:tcPr/>
                </a:tc>
                <a:tc>
                  <a:txBody>
                    <a:bodyPr/>
                    <a:lstStyle/>
                    <a:p>
                      <a:r>
                        <a:rPr lang="en-GB" sz="2400" dirty="0"/>
                        <a:t>0.427</a:t>
                      </a:r>
                    </a:p>
                  </a:txBody>
                  <a:tcPr/>
                </a:tc>
                <a:extLst>
                  <a:ext uri="{0D108BD9-81ED-4DB2-BD59-A6C34878D82A}">
                    <a16:rowId xmlns:a16="http://schemas.microsoft.com/office/drawing/2014/main" val="2067042705"/>
                  </a:ext>
                </a:extLst>
              </a:tr>
            </a:tbl>
          </a:graphicData>
        </a:graphic>
      </p:graphicFrame>
      <p:sp>
        <p:nvSpPr>
          <p:cNvPr id="30" name="TextBox 29">
            <a:extLst>
              <a:ext uri="{FF2B5EF4-FFF2-40B4-BE49-F238E27FC236}">
                <a16:creationId xmlns:a16="http://schemas.microsoft.com/office/drawing/2014/main" id="{5A8B7DD1-DFE4-59F0-10D3-718B4BC2BF4D}"/>
              </a:ext>
            </a:extLst>
          </p:cNvPr>
          <p:cNvSpPr txBox="1"/>
          <p:nvPr/>
        </p:nvSpPr>
        <p:spPr>
          <a:xfrm>
            <a:off x="3950394" y="23788162"/>
            <a:ext cx="3080267" cy="523220"/>
          </a:xfrm>
          <a:prstGeom prst="rect">
            <a:avLst/>
          </a:prstGeom>
          <a:noFill/>
        </p:spPr>
        <p:txBody>
          <a:bodyPr wrap="none" rtlCol="0">
            <a:spAutoFit/>
          </a:bodyPr>
          <a:lstStyle/>
          <a:p>
            <a:r>
              <a:rPr lang="en-GB" sz="2800" b="1" dirty="0"/>
              <a:t>Relevance classifier</a:t>
            </a:r>
          </a:p>
        </p:txBody>
      </p:sp>
      <p:graphicFrame>
        <p:nvGraphicFramePr>
          <p:cNvPr id="32" name="Table 31">
            <a:extLst>
              <a:ext uri="{FF2B5EF4-FFF2-40B4-BE49-F238E27FC236}">
                <a16:creationId xmlns:a16="http://schemas.microsoft.com/office/drawing/2014/main" id="{C5148BC0-014D-8428-8B71-14A791349E27}"/>
              </a:ext>
            </a:extLst>
          </p:cNvPr>
          <p:cNvGraphicFramePr>
            <a:graphicFrameLocks noGrp="1"/>
          </p:cNvGraphicFramePr>
          <p:nvPr>
            <p:extLst>
              <p:ext uri="{D42A27DB-BD31-4B8C-83A1-F6EECF244321}">
                <p14:modId xmlns:p14="http://schemas.microsoft.com/office/powerpoint/2010/main" val="3250583832"/>
              </p:ext>
            </p:extLst>
          </p:nvPr>
        </p:nvGraphicFramePr>
        <p:xfrm>
          <a:off x="3950394" y="26224493"/>
          <a:ext cx="9409346" cy="1554480"/>
        </p:xfrm>
        <a:graphic>
          <a:graphicData uri="http://schemas.openxmlformats.org/drawingml/2006/table">
            <a:tbl>
              <a:tblPr firstRow="1" bandRow="1">
                <a:tableStyleId>{5C22544A-7EE6-4342-B048-85BDC9FD1C3A}</a:tableStyleId>
              </a:tblPr>
              <a:tblGrid>
                <a:gridCol w="1023942">
                  <a:extLst>
                    <a:ext uri="{9D8B030D-6E8A-4147-A177-3AD203B41FA5}">
                      <a16:colId xmlns:a16="http://schemas.microsoft.com/office/drawing/2014/main" val="262435963"/>
                    </a:ext>
                  </a:extLst>
                </a:gridCol>
                <a:gridCol w="780288">
                  <a:extLst>
                    <a:ext uri="{9D8B030D-6E8A-4147-A177-3AD203B41FA5}">
                      <a16:colId xmlns:a16="http://schemas.microsoft.com/office/drawing/2014/main" val="2003429873"/>
                    </a:ext>
                  </a:extLst>
                </a:gridCol>
                <a:gridCol w="1073688">
                  <a:extLst>
                    <a:ext uri="{9D8B030D-6E8A-4147-A177-3AD203B41FA5}">
                      <a16:colId xmlns:a16="http://schemas.microsoft.com/office/drawing/2014/main" val="3688225345"/>
                    </a:ext>
                  </a:extLst>
                </a:gridCol>
                <a:gridCol w="1246909">
                  <a:extLst>
                    <a:ext uri="{9D8B030D-6E8A-4147-A177-3AD203B41FA5}">
                      <a16:colId xmlns:a16="http://schemas.microsoft.com/office/drawing/2014/main" val="2750103427"/>
                    </a:ext>
                  </a:extLst>
                </a:gridCol>
                <a:gridCol w="1330036">
                  <a:extLst>
                    <a:ext uri="{9D8B030D-6E8A-4147-A177-3AD203B41FA5}">
                      <a16:colId xmlns:a16="http://schemas.microsoft.com/office/drawing/2014/main" val="3366711722"/>
                    </a:ext>
                  </a:extLst>
                </a:gridCol>
                <a:gridCol w="1282535">
                  <a:extLst>
                    <a:ext uri="{9D8B030D-6E8A-4147-A177-3AD203B41FA5}">
                      <a16:colId xmlns:a16="http://schemas.microsoft.com/office/drawing/2014/main" val="2584581481"/>
                    </a:ext>
                  </a:extLst>
                </a:gridCol>
                <a:gridCol w="1294411">
                  <a:extLst>
                    <a:ext uri="{9D8B030D-6E8A-4147-A177-3AD203B41FA5}">
                      <a16:colId xmlns:a16="http://schemas.microsoft.com/office/drawing/2014/main" val="1361338285"/>
                    </a:ext>
                  </a:extLst>
                </a:gridCol>
                <a:gridCol w="1377537">
                  <a:extLst>
                    <a:ext uri="{9D8B030D-6E8A-4147-A177-3AD203B41FA5}">
                      <a16:colId xmlns:a16="http://schemas.microsoft.com/office/drawing/2014/main" val="1051530627"/>
                    </a:ext>
                  </a:extLst>
                </a:gridCol>
              </a:tblGrid>
              <a:tr h="0">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800" b="0" i="0" kern="1200" dirty="0">
                          <a:solidFill>
                            <a:schemeClr val="bg1"/>
                          </a:solidFill>
                          <a:effectLst/>
                          <a:latin typeface="+mn-lt"/>
                          <a:ea typeface="+mn-ea"/>
                          <a:cs typeface="+mn-cs"/>
                        </a:rPr>
                        <a:t>Model/</a:t>
                      </a:r>
                    </a:p>
                    <a:p>
                      <a:pPr marL="0" marR="0" lvl="0" indent="0" algn="l" defTabSz="2138324" rtl="0" eaLnBrk="1" fontAlgn="auto" latinLnBrk="0" hangingPunct="1">
                        <a:lnSpc>
                          <a:spcPct val="100000"/>
                        </a:lnSpc>
                        <a:spcBef>
                          <a:spcPts val="0"/>
                        </a:spcBef>
                        <a:spcAft>
                          <a:spcPts val="0"/>
                        </a:spcAft>
                        <a:buClrTx/>
                        <a:buSzTx/>
                        <a:buFontTx/>
                        <a:buNone/>
                        <a:tabLst/>
                        <a:defRPr/>
                      </a:pPr>
                      <a:r>
                        <a:rPr lang="en-GB" sz="1800" b="0" i="0" kern="1200" dirty="0">
                          <a:solidFill>
                            <a:schemeClr val="bg1"/>
                          </a:solidFill>
                          <a:effectLst/>
                          <a:latin typeface="+mn-lt"/>
                          <a:ea typeface="+mn-ea"/>
                          <a:cs typeface="+mn-cs"/>
                        </a:rPr>
                        <a:t>System </a:t>
                      </a:r>
                      <a:endParaRPr lang="en-GB" sz="1800" dirty="0">
                        <a:solidFill>
                          <a:schemeClr val="bg1"/>
                        </a:solidFill>
                      </a:endParaRPr>
                    </a:p>
                    <a:p>
                      <a:endParaRPr lang="en-GB" sz="1800" dirty="0">
                        <a:solidFill>
                          <a:schemeClr val="bg1"/>
                        </a:solidFill>
                      </a:endParaRP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800" b="0" i="0" kern="1200" dirty="0">
                          <a:solidFill>
                            <a:schemeClr val="bg1"/>
                          </a:solidFill>
                          <a:effectLst/>
                          <a:latin typeface="+mn-lt"/>
                          <a:ea typeface="+mn-ea"/>
                          <a:cs typeface="+mn-cs"/>
                        </a:rPr>
                        <a:t>ASMO</a:t>
                      </a:r>
                      <a:endParaRPr lang="en-GB" sz="1800" dirty="0">
                        <a:solidFill>
                          <a:schemeClr val="bg1"/>
                        </a:solidFill>
                      </a:endParaRPr>
                    </a:p>
                    <a:p>
                      <a:endParaRPr lang="en-GB" sz="1800" dirty="0">
                        <a:solidFill>
                          <a:schemeClr val="bg1"/>
                        </a:solidFill>
                      </a:endParaRP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800" b="0" i="0" kern="1200" dirty="0">
                          <a:solidFill>
                            <a:schemeClr val="bg1"/>
                          </a:solidFill>
                          <a:effectLst/>
                          <a:latin typeface="+mn-lt"/>
                          <a:ea typeface="+mn-ea"/>
                          <a:cs typeface="+mn-cs"/>
                        </a:rPr>
                        <a:t>Average Expert </a:t>
                      </a:r>
                      <a:endParaRPr lang="en-GB" sz="1800" dirty="0">
                        <a:solidFill>
                          <a:schemeClr val="bg1"/>
                        </a:solidFill>
                      </a:endParaRPr>
                    </a:p>
                    <a:p>
                      <a:endParaRPr lang="en-GB" sz="1800" dirty="0">
                        <a:solidFill>
                          <a:schemeClr val="bg1"/>
                        </a:solidFill>
                      </a:endParaRP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800" b="0" i="0" kern="1200" dirty="0">
                          <a:solidFill>
                            <a:schemeClr val="bg1"/>
                          </a:solidFill>
                          <a:effectLst/>
                          <a:latin typeface="+mn-lt"/>
                          <a:ea typeface="+mn-ea"/>
                          <a:cs typeface="+mn-cs"/>
                        </a:rPr>
                        <a:t>No Consensus MO </a:t>
                      </a:r>
                      <a:endParaRPr lang="en-GB" sz="1800" dirty="0">
                        <a:solidFill>
                          <a:schemeClr val="bg1"/>
                        </a:solidFill>
                      </a:endParaRP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800" b="0" i="0" kern="1200" dirty="0">
                          <a:solidFill>
                            <a:schemeClr val="bg1"/>
                          </a:solidFill>
                          <a:effectLst/>
                          <a:latin typeface="+mn-lt"/>
                          <a:ea typeface="+mn-ea"/>
                          <a:cs typeface="+mn-cs"/>
                        </a:rPr>
                        <a:t>Single Most Cited Judge </a:t>
                      </a:r>
                      <a:endParaRPr lang="en-GB" sz="1800" dirty="0">
                        <a:solidFill>
                          <a:schemeClr val="bg1"/>
                        </a:solidFill>
                      </a:endParaRP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800" b="0" i="0" kern="1200" dirty="0">
                          <a:solidFill>
                            <a:schemeClr val="bg1"/>
                          </a:solidFill>
                          <a:effectLst/>
                          <a:latin typeface="+mn-lt"/>
                          <a:ea typeface="+mn-ea"/>
                          <a:cs typeface="+mn-cs"/>
                        </a:rPr>
                        <a:t>Most Mentioned Judge in AS </a:t>
                      </a:r>
                      <a:endParaRPr lang="en-GB" sz="1800" dirty="0">
                        <a:solidFill>
                          <a:schemeClr val="bg1"/>
                        </a:solidFill>
                      </a:endParaRP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800" b="0" i="0" kern="1200" dirty="0">
                          <a:solidFill>
                            <a:schemeClr val="bg1"/>
                          </a:solidFill>
                          <a:effectLst/>
                          <a:latin typeface="+mn-lt"/>
                          <a:ea typeface="+mn-ea"/>
                          <a:cs typeface="+mn-cs"/>
                        </a:rPr>
                        <a:t>Judges with Longer Opinions </a:t>
                      </a:r>
                      <a:endParaRPr lang="en-GB" sz="1800" dirty="0">
                        <a:solidFill>
                          <a:schemeClr val="bg1"/>
                        </a:solidFill>
                      </a:endParaRP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800" b="0" i="0" kern="1200" dirty="0">
                          <a:solidFill>
                            <a:schemeClr val="bg1"/>
                          </a:solidFill>
                          <a:effectLst/>
                          <a:latin typeface="+mn-lt"/>
                          <a:ea typeface="+mn-ea"/>
                          <a:cs typeface="+mn-cs"/>
                        </a:rPr>
                        <a:t>Single Judge with Most Sentences </a:t>
                      </a:r>
                      <a:endParaRPr lang="en-GB" sz="1800" dirty="0">
                        <a:solidFill>
                          <a:schemeClr val="bg1"/>
                        </a:solidFill>
                      </a:endParaRPr>
                    </a:p>
                  </a:txBody>
                  <a:tcPr/>
                </a:tc>
                <a:extLst>
                  <a:ext uri="{0D108BD9-81ED-4DB2-BD59-A6C34878D82A}">
                    <a16:rowId xmlns:a16="http://schemas.microsoft.com/office/drawing/2014/main" val="3557535601"/>
                  </a:ext>
                </a:extLst>
              </a:tr>
              <a:tr h="370840">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Accuracy(%)</a:t>
                      </a:r>
                      <a:endParaRPr lang="en-GB" sz="1800" dirty="0"/>
                    </a:p>
                  </a:txBody>
                  <a:tcPr/>
                </a:tc>
                <a:tc>
                  <a:txBody>
                    <a:bodyPr/>
                    <a:lstStyle/>
                    <a:p>
                      <a:r>
                        <a:rPr lang="en-GB" sz="1800" dirty="0"/>
                        <a:t>81</a:t>
                      </a:r>
                    </a:p>
                  </a:txBody>
                  <a:tcPr/>
                </a:tc>
                <a:tc>
                  <a:txBody>
                    <a:bodyPr/>
                    <a:lstStyle/>
                    <a:p>
                      <a:r>
                        <a:rPr lang="en-GB" sz="1800" dirty="0"/>
                        <a:t>91</a:t>
                      </a:r>
                    </a:p>
                  </a:txBody>
                  <a:tcPr/>
                </a:tc>
                <a:tc>
                  <a:txBody>
                    <a:bodyPr/>
                    <a:lstStyle/>
                    <a:p>
                      <a:r>
                        <a:rPr lang="en-GB" sz="1800" dirty="0"/>
                        <a:t>29</a:t>
                      </a:r>
                    </a:p>
                  </a:txBody>
                  <a:tcPr/>
                </a:tc>
                <a:tc>
                  <a:txBody>
                    <a:bodyPr/>
                    <a:lstStyle/>
                    <a:p>
                      <a:r>
                        <a:rPr lang="en-GB" sz="1800" dirty="0"/>
                        <a:t>38</a:t>
                      </a:r>
                    </a:p>
                  </a:txBody>
                  <a:tcPr/>
                </a:tc>
                <a:tc>
                  <a:txBody>
                    <a:bodyPr/>
                    <a:lstStyle/>
                    <a:p>
                      <a:r>
                        <a:rPr lang="en-GB" sz="1800" dirty="0"/>
                        <a:t>48</a:t>
                      </a:r>
                    </a:p>
                  </a:txBody>
                  <a:tcPr/>
                </a:tc>
                <a:tc>
                  <a:txBody>
                    <a:bodyPr/>
                    <a:lstStyle/>
                    <a:p>
                      <a:r>
                        <a:rPr lang="en-GB" sz="1800" dirty="0"/>
                        <a:t>43</a:t>
                      </a:r>
                    </a:p>
                  </a:txBody>
                  <a:tcPr/>
                </a:tc>
                <a:tc>
                  <a:txBody>
                    <a:bodyPr/>
                    <a:lstStyle/>
                    <a:p>
                      <a:r>
                        <a:rPr lang="en-GB" sz="1800" dirty="0"/>
                        <a:t>48</a:t>
                      </a:r>
                    </a:p>
                  </a:txBody>
                  <a:tcPr/>
                </a:tc>
                <a:extLst>
                  <a:ext uri="{0D108BD9-81ED-4DB2-BD59-A6C34878D82A}">
                    <a16:rowId xmlns:a16="http://schemas.microsoft.com/office/drawing/2014/main" val="3101872796"/>
                  </a:ext>
                </a:extLst>
              </a:tr>
            </a:tbl>
          </a:graphicData>
        </a:graphic>
      </p:graphicFrame>
      <p:sp>
        <p:nvSpPr>
          <p:cNvPr id="33" name="TextBox 32">
            <a:extLst>
              <a:ext uri="{FF2B5EF4-FFF2-40B4-BE49-F238E27FC236}">
                <a16:creationId xmlns:a16="http://schemas.microsoft.com/office/drawing/2014/main" id="{392BFB84-8F75-5DA5-AE6F-CEB44E602A58}"/>
              </a:ext>
            </a:extLst>
          </p:cNvPr>
          <p:cNvSpPr txBox="1"/>
          <p:nvPr/>
        </p:nvSpPr>
        <p:spPr>
          <a:xfrm>
            <a:off x="3934543" y="25576535"/>
            <a:ext cx="2164375" cy="523220"/>
          </a:xfrm>
          <a:prstGeom prst="rect">
            <a:avLst/>
          </a:prstGeom>
          <a:noFill/>
        </p:spPr>
        <p:txBody>
          <a:bodyPr wrap="none" rtlCol="0">
            <a:spAutoFit/>
          </a:bodyPr>
          <a:lstStyle/>
          <a:p>
            <a:r>
              <a:rPr lang="en-GB" sz="2800" b="1" dirty="0"/>
              <a:t>MO Classifier</a:t>
            </a:r>
          </a:p>
        </p:txBody>
      </p:sp>
      <p:pic>
        <p:nvPicPr>
          <p:cNvPr id="1028" name="Picture 4" descr="Image result for a lot of legal judgement">
            <a:extLst>
              <a:ext uri="{FF2B5EF4-FFF2-40B4-BE49-F238E27FC236}">
                <a16:creationId xmlns:a16="http://schemas.microsoft.com/office/drawing/2014/main" id="{434DF6F3-8D8D-1EA8-4C66-DA2C308120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6858" y="21648937"/>
            <a:ext cx="3883612" cy="258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897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13"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1AC6821-3B14-4575-9874-361A7880768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1378</TotalTime>
  <Words>645</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Söhne</vt:lpstr>
      <vt:lpstr>Arial</vt:lpstr>
      <vt:lpstr>Calibri</vt:lpstr>
      <vt:lpstr>Calibri Light</vt:lpstr>
      <vt:lpstr>Footlight MT Light</vt:lpstr>
      <vt:lpstr>Geometr706 BlkCn BT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Chen</dc:creator>
  <cp:lastModifiedBy>Nolan Chen</cp:lastModifiedBy>
  <cp:revision>6</cp:revision>
  <dcterms:created xsi:type="dcterms:W3CDTF">2024-04-03T10:56:24Z</dcterms:created>
  <dcterms:modified xsi:type="dcterms:W3CDTF">2024-04-04T09:56:14Z</dcterms:modified>
</cp:coreProperties>
</file>