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CDCF9-EEC9-4C44-9188-943A3ACA032A}" type="datetimeFigureOut">
              <a:rPr lang="zh-CN" altLang="en-US" smtClean="0"/>
              <a:t>2025/8/27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0ADFC-CFDA-4B13-8106-82CA06F50B13}" type="slidenum">
              <a:rPr lang="zh-CN" altLang="en-US" smtClean="0"/>
              <a:t>‹#›</a:t>
            </a:fld>
            <a:endParaRPr lang="zh-CN" altLang="en-US"/>
          </a:p>
        </p:txBody>
      </p:sp>
    </p:spTree>
    <p:extLst>
      <p:ext uri="{BB962C8B-B14F-4D97-AF65-F5344CB8AC3E}">
        <p14:creationId xmlns:p14="http://schemas.microsoft.com/office/powerpoint/2010/main" val="3365776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F0ADFC-CFDA-4B13-8106-82CA06F50B13}" type="slidenum">
              <a:rPr lang="zh-CN" altLang="en-US" smtClean="0"/>
              <a:t>2</a:t>
            </a:fld>
            <a:endParaRPr lang="zh-CN" altLang="en-US"/>
          </a:p>
        </p:txBody>
      </p:sp>
    </p:spTree>
    <p:extLst>
      <p:ext uri="{BB962C8B-B14F-4D97-AF65-F5344CB8AC3E}">
        <p14:creationId xmlns:p14="http://schemas.microsoft.com/office/powerpoint/2010/main" val="2624206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AFAA8-46BE-63A4-E554-2EFC378188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F84F1C-3EE7-BFD8-0533-FC602DA89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C6CB01-75CF-0DB5-076E-8B2CE8B5EA20}"/>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7A082737-2188-6BA1-F373-6CEA73223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7A6D62-6043-B77D-B2AE-1A937697FE1E}"/>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8087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D888F-E785-5320-5682-A4E90BF28C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6A3001-59C9-6FD5-F5D7-83B9F5ABE5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082CDC-B4E1-934D-11E0-05D6EF646A99}"/>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00CEDEC8-DB10-9C24-50C6-6CA04C20C1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C5A7C-0B32-0F7C-9C8C-FC8CB72E49C1}"/>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60171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6697C6-F97A-20EB-60B4-0536D3BB20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B8C7FC-914B-24CB-C869-91CFFF246B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E08465-9292-E205-A2F9-1957B80B91CC}"/>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257EF48B-863B-92F6-3DF7-5911A8607D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FF7499-FCB1-D24F-4D84-F07C5434ECB6}"/>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38233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D7645-FED5-C03C-373D-1E9C101A80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45C709-9175-4F5D-D6EF-8E972681B4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ECC575-D6BF-4D8D-57FE-82A69803F70F}"/>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412F1EC0-3498-5C21-9C77-4933B25DAC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D32EA8-6D9C-26AE-764A-BD126A866992}"/>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90005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7C1FA-CA62-4A69-A2EF-201916D8B5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A9CCD0-04F3-567F-8A7F-386D783574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85902F-4253-58F0-66C0-0ED07C1CCD55}"/>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F25D2ABA-18D8-9478-85DC-13CDB7096B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125B3-920F-B56F-A8B6-C20817587FD4}"/>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389138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11AB8-2524-1D57-86D2-2ED6C1E72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6F621-E5CC-46FC-7C82-D0B0135B91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A8D498-FB4E-918B-F320-89329C451B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4DDBB58-1163-A5C4-BA31-13AFFC162247}"/>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6" name="页脚占位符 5">
            <a:extLst>
              <a:ext uri="{FF2B5EF4-FFF2-40B4-BE49-F238E27FC236}">
                <a16:creationId xmlns:a16="http://schemas.microsoft.com/office/drawing/2014/main" id="{6AEE19CC-D96B-30C0-E4C5-B36FF535B2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DA42B6-5FDB-19E4-E060-7171C07BF31F}"/>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354482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AD1EB-A707-EA62-207E-78E6519E12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34FC07-2E2A-D73D-018C-44668FE17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35A703-5C4D-D4CD-1DC7-E37D3EBD52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9F7399-A23E-621E-3314-197A04C93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4C8B2D-F1BA-EF26-7FE9-D6BA026072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4643EF-998A-16CF-B68F-329FBFD7DDE0}"/>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8" name="页脚占位符 7">
            <a:extLst>
              <a:ext uri="{FF2B5EF4-FFF2-40B4-BE49-F238E27FC236}">
                <a16:creationId xmlns:a16="http://schemas.microsoft.com/office/drawing/2014/main" id="{512D5189-F050-6365-F421-C9DEF4C7AB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8EB30F-95A7-A43E-3401-1CE6D6CF0BDE}"/>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97098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AF412-75DC-685B-ABDE-7012E91C92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7E240A-DBDC-D5E4-7D45-B506403BFBB0}"/>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4" name="页脚占位符 3">
            <a:extLst>
              <a:ext uri="{FF2B5EF4-FFF2-40B4-BE49-F238E27FC236}">
                <a16:creationId xmlns:a16="http://schemas.microsoft.com/office/drawing/2014/main" id="{06881BB9-15EE-2721-3569-3DF9FCD7CE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81D3BA-23A8-9DE8-4C0C-1A4FBA0E4508}"/>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279566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032B245-8E90-1811-2B27-0A4253F99302}"/>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3" name="页脚占位符 2">
            <a:extLst>
              <a:ext uri="{FF2B5EF4-FFF2-40B4-BE49-F238E27FC236}">
                <a16:creationId xmlns:a16="http://schemas.microsoft.com/office/drawing/2014/main" id="{2A90E791-E76F-70DB-143B-A159187D8F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870BFF-7339-80B9-0E41-8562B4390DEC}"/>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309015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DDDFB-4E37-C880-EEF4-DE32027D67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BCD1DE-7268-8258-C006-974BD6640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A96E96-7972-472B-6619-221763A26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88A180-BCD1-9A25-438D-D97F21369726}"/>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6" name="页脚占位符 5">
            <a:extLst>
              <a:ext uri="{FF2B5EF4-FFF2-40B4-BE49-F238E27FC236}">
                <a16:creationId xmlns:a16="http://schemas.microsoft.com/office/drawing/2014/main" id="{4C9CA2FD-E22C-B8DB-1187-4758D86FCC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F65E0B-C3A7-2A0F-056F-1D8CEF421370}"/>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256553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0921B-275E-0746-7896-02E541FB7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7A9A12-1850-909B-1A7B-ACB70E43B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074622-0DB5-2B2B-2048-325AD7016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8652E8-D863-E81B-F00E-C3CDB6BE7ECD}"/>
              </a:ext>
            </a:extLst>
          </p:cNvPr>
          <p:cNvSpPr>
            <a:spLocks noGrp="1"/>
          </p:cNvSpPr>
          <p:nvPr>
            <p:ph type="dt" sz="half" idx="10"/>
          </p:nvPr>
        </p:nvSpPr>
        <p:spPr/>
        <p:txBody>
          <a:bodyPr/>
          <a:lstStyle/>
          <a:p>
            <a:fld id="{6ABFFB20-AF66-4EBE-ACCA-DF40A505DBE3}" type="datetimeFigureOut">
              <a:rPr lang="zh-CN" altLang="en-US" smtClean="0"/>
              <a:t>2025/8/27</a:t>
            </a:fld>
            <a:endParaRPr lang="zh-CN" altLang="en-US"/>
          </a:p>
        </p:txBody>
      </p:sp>
      <p:sp>
        <p:nvSpPr>
          <p:cNvPr id="6" name="页脚占位符 5">
            <a:extLst>
              <a:ext uri="{FF2B5EF4-FFF2-40B4-BE49-F238E27FC236}">
                <a16:creationId xmlns:a16="http://schemas.microsoft.com/office/drawing/2014/main" id="{B5AC951A-0314-8411-F14C-4C188FC576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AA161F-38B8-8414-3F5A-E80CE3F8EF7D}"/>
              </a:ext>
            </a:extLst>
          </p:cNvPr>
          <p:cNvSpPr>
            <a:spLocks noGrp="1"/>
          </p:cNvSpPr>
          <p:nvPr>
            <p:ph type="sldNum" sz="quarter" idx="12"/>
          </p:nvPr>
        </p:nvSpPr>
        <p:spPr/>
        <p:txBody>
          <a:body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13272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0F6816-6451-66FB-CF75-B3195B6D2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524F97-35B9-3F8B-5D6A-35207CFA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BAD68-E1E5-7407-EC34-8774C292E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BFFB20-AF66-4EBE-ACCA-DF40A505DBE3}" type="datetimeFigureOut">
              <a:rPr lang="zh-CN" altLang="en-US" smtClean="0"/>
              <a:t>2025/8/27</a:t>
            </a:fld>
            <a:endParaRPr lang="zh-CN" altLang="en-US"/>
          </a:p>
        </p:txBody>
      </p:sp>
      <p:sp>
        <p:nvSpPr>
          <p:cNvPr id="5" name="页脚占位符 4">
            <a:extLst>
              <a:ext uri="{FF2B5EF4-FFF2-40B4-BE49-F238E27FC236}">
                <a16:creationId xmlns:a16="http://schemas.microsoft.com/office/drawing/2014/main" id="{7038E726-0C30-AD98-A2C5-CFDA6A5A3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FE30E78-E1F7-AE2D-1B94-DCA24602A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A47FAB-01A8-4FEE-AA30-F92E7B1F4991}" type="slidenum">
              <a:rPr lang="zh-CN" altLang="en-US" smtClean="0"/>
              <a:t>‹#›</a:t>
            </a:fld>
            <a:endParaRPr lang="zh-CN" altLang="en-US"/>
          </a:p>
        </p:txBody>
      </p:sp>
    </p:spTree>
    <p:extLst>
      <p:ext uri="{BB962C8B-B14F-4D97-AF65-F5344CB8AC3E}">
        <p14:creationId xmlns:p14="http://schemas.microsoft.com/office/powerpoint/2010/main" val="2513650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2BECD-A2D6-13D9-6313-0542C94EC76F}"/>
              </a:ext>
            </a:extLst>
          </p:cNvPr>
          <p:cNvSpPr>
            <a:spLocks noGrp="1"/>
          </p:cNvSpPr>
          <p:nvPr>
            <p:ph type="ctrTitle"/>
          </p:nvPr>
        </p:nvSpPr>
        <p:spPr/>
        <p:txBody>
          <a:bodyPr/>
          <a:lstStyle/>
          <a:p>
            <a:r>
              <a:rPr lang="en-US" altLang="zh-CN" dirty="0"/>
              <a:t>2025</a:t>
            </a:r>
            <a:r>
              <a:rPr lang="zh-CN" altLang="en-US" dirty="0"/>
              <a:t>徐汇一模二卷</a:t>
            </a:r>
          </a:p>
        </p:txBody>
      </p:sp>
      <p:sp>
        <p:nvSpPr>
          <p:cNvPr id="3" name="副标题 2">
            <a:extLst>
              <a:ext uri="{FF2B5EF4-FFF2-40B4-BE49-F238E27FC236}">
                <a16:creationId xmlns:a16="http://schemas.microsoft.com/office/drawing/2014/main" id="{093060A1-3C7C-F244-BBC5-D6D9838E7674}"/>
              </a:ext>
            </a:extLst>
          </p:cNvPr>
          <p:cNvSpPr>
            <a:spLocks noGrp="1"/>
          </p:cNvSpPr>
          <p:nvPr>
            <p:ph type="subTitle" idx="1"/>
          </p:nvPr>
        </p:nvSpPr>
        <p:spPr/>
        <p:txBody>
          <a:bodyPr/>
          <a:lstStyle/>
          <a:p>
            <a:r>
              <a:rPr lang="en-US" altLang="zh-CN" dirty="0"/>
              <a:t>2025.8.31</a:t>
            </a:r>
            <a:endParaRPr lang="zh-CN" altLang="en-US" dirty="0"/>
          </a:p>
        </p:txBody>
      </p:sp>
    </p:spTree>
    <p:extLst>
      <p:ext uri="{BB962C8B-B14F-4D97-AF65-F5344CB8AC3E}">
        <p14:creationId xmlns:p14="http://schemas.microsoft.com/office/powerpoint/2010/main" val="14956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9CF2C-0ACE-F772-29B0-BC0D6229E5CB}"/>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8143F972-3DCC-582D-75D0-026F407A2181}"/>
              </a:ext>
            </a:extLst>
          </p:cNvPr>
          <p:cNvSpPr>
            <a:spLocks noGrp="1"/>
          </p:cNvSpPr>
          <p:nvPr>
            <p:ph idx="1"/>
          </p:nvPr>
        </p:nvSpPr>
        <p:spPr>
          <a:xfrm>
            <a:off x="310551" y="1138687"/>
            <a:ext cx="11841192" cy="5768195"/>
          </a:xfrm>
        </p:spPr>
        <p:txBody>
          <a:bodyPr>
            <a:normAutofit fontScale="92500" lnSpcReduction="10000"/>
          </a:bodyPr>
          <a:lstStyle/>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lgn="ctr">
              <a:buNone/>
            </a:pPr>
            <a:r>
              <a:rPr lang="en-US" altLang="zh-CN" sz="2400" b="1" dirty="0">
                <a:latin typeface="Times New Roman" panose="02020603050405020304" pitchFamily="18" charset="0"/>
                <a:cs typeface="Times New Roman" panose="02020603050405020304" pitchFamily="18" charset="0"/>
              </a:rPr>
              <a:t>Why we hate phone calls</a:t>
            </a:r>
          </a:p>
          <a:p>
            <a:pPr marL="0" indent="0">
              <a:buNone/>
            </a:pPr>
            <a:r>
              <a:rPr lang="zh-CN" altLang="en-US" sz="2000" dirty="0">
                <a:latin typeface="Times New Roman" panose="02020603050405020304" pitchFamily="18" charset="0"/>
                <a:cs typeface="Times New Roman" panose="02020603050405020304" pitchFamily="18" charset="0"/>
              </a:rPr>
              <a:t>①</a:t>
            </a:r>
            <a:r>
              <a:rPr lang="en-US" altLang="zh-CN" sz="2000" dirty="0">
                <a:latin typeface="Times New Roman" panose="02020603050405020304" pitchFamily="18" charset="0"/>
                <a:cs typeface="Times New Roman" panose="02020603050405020304" pitchFamily="18" charset="0"/>
              </a:rPr>
              <a:t>Suddenly a sound rings out, stopping you in your tracks. Panicking, you search for where it could be coming from. It‘s your phone, and if you’re like a quarter of 18 to 30-year-olds in a recent British study, you probably won‘t answer it. </a:t>
            </a:r>
            <a:r>
              <a:rPr lang="en-US" altLang="zh-CN" sz="2000" dirty="0">
                <a:solidFill>
                  <a:srgbClr val="FF0000"/>
                </a:solidFill>
                <a:highlight>
                  <a:srgbClr val="FFFF00"/>
                </a:highlight>
                <a:latin typeface="Times New Roman" panose="02020603050405020304" pitchFamily="18" charset="0"/>
                <a:cs typeface="Times New Roman" panose="02020603050405020304" pitchFamily="18" charset="0"/>
              </a:rPr>
              <a:t>The same study found that 70% of the people in this age group prefer text messages to phone calls</a:t>
            </a:r>
            <a:r>
              <a:rPr lang="en-US" altLang="zh-CN" sz="2000" dirty="0">
                <a:highlight>
                  <a:srgbClr val="FFFF00"/>
                </a:highlight>
                <a:latin typeface="Times New Roman" panose="02020603050405020304" pitchFamily="18" charset="0"/>
                <a:cs typeface="Times New Roman" panose="02020603050405020304" pitchFamily="18" charset="0"/>
              </a:rPr>
              <a:t>. 【</a:t>
            </a:r>
            <a:r>
              <a:rPr lang="zh-CN" altLang="en-US" sz="2000" dirty="0">
                <a:highlight>
                  <a:srgbClr val="FFFF00"/>
                </a:highlight>
                <a:latin typeface="Times New Roman" panose="02020603050405020304" pitchFamily="18" charset="0"/>
                <a:cs typeface="Times New Roman" panose="02020603050405020304" pitchFamily="18" charset="0"/>
              </a:rPr>
              <a:t>现象</a:t>
            </a:r>
            <a:r>
              <a:rPr lang="en-US" altLang="zh-CN" sz="2000" dirty="0">
                <a:highlight>
                  <a:srgbClr val="FFFF00"/>
                </a:highlight>
                <a:latin typeface="Times New Roman" panose="02020603050405020304" pitchFamily="18" charset="0"/>
                <a:cs typeface="Times New Roman" panose="02020603050405020304" pitchFamily="18" charset="0"/>
              </a:rPr>
              <a:t>K1】</a:t>
            </a:r>
            <a:r>
              <a:rPr lang="en-US" altLang="zh-CN" sz="2000" dirty="0">
                <a:highlight>
                  <a:srgbClr val="FF0000"/>
                </a:highlight>
                <a:latin typeface="Times New Roman" panose="02020603050405020304" pitchFamily="18" charset="0"/>
                <a:cs typeface="Times New Roman" panose="02020603050405020304" pitchFamily="18" charset="0"/>
              </a:rPr>
              <a:t>Why do so many young people hate phone calls?【</a:t>
            </a:r>
            <a:r>
              <a:rPr lang="zh-CN" altLang="en-US" sz="2000" dirty="0">
                <a:highlight>
                  <a:srgbClr val="FF0000"/>
                </a:highlight>
                <a:latin typeface="Times New Roman" panose="02020603050405020304" pitchFamily="18" charset="0"/>
                <a:cs typeface="Times New Roman" panose="02020603050405020304" pitchFamily="18" charset="0"/>
              </a:rPr>
              <a:t>这个不能写，因为是反面的说法，要正着说，下同</a:t>
            </a:r>
            <a:r>
              <a:rPr lang="en-US" altLang="zh-CN" sz="2000" dirty="0">
                <a:highlight>
                  <a:srgbClr val="FF0000"/>
                </a:highlight>
                <a:latin typeface="Times New Roman" panose="02020603050405020304" pitchFamily="18" charset="0"/>
                <a:cs typeface="Times New Roman" panose="02020603050405020304" pitchFamily="18" charset="0"/>
              </a:rPr>
              <a:t>】</a:t>
            </a:r>
          </a:p>
          <a:p>
            <a:pPr marL="0" indent="0">
              <a:buNone/>
            </a:pPr>
            <a:r>
              <a:rPr lang="zh-CN" altLang="en-US" sz="2000" dirty="0">
                <a:latin typeface="Times New Roman" panose="02020603050405020304" pitchFamily="18" charset="0"/>
                <a:cs typeface="Times New Roman" panose="02020603050405020304" pitchFamily="18" charset="0"/>
              </a:rPr>
              <a:t>②</a:t>
            </a:r>
            <a:r>
              <a:rPr lang="en-US" altLang="zh-CN" sz="2000" dirty="0">
                <a:latin typeface="Times New Roman" panose="02020603050405020304" pitchFamily="18" charset="0"/>
                <a:cs typeface="Times New Roman" panose="02020603050405020304" pitchFamily="18" charset="0"/>
              </a:rPr>
              <a:t>While previous generations grew up using landlines to talk to their friends, smartphone-equipped younger people have grown up used to using text messages for social conversations. </a:t>
            </a:r>
            <a:r>
              <a:rPr lang="en-US" altLang="zh-CN" sz="2000" dirty="0">
                <a:highlight>
                  <a:srgbClr val="FFFF00"/>
                </a:highlight>
                <a:latin typeface="Times New Roman" panose="02020603050405020304" pitchFamily="18" charset="0"/>
                <a:cs typeface="Times New Roman" panose="02020603050405020304" pitchFamily="18" charset="0"/>
              </a:rPr>
              <a:t>There‘s less pressure with texting.【</a:t>
            </a:r>
            <a:r>
              <a:rPr lang="zh-CN" altLang="en-US" sz="2000" dirty="0">
                <a:highlight>
                  <a:srgbClr val="FFFF00"/>
                </a:highlight>
                <a:latin typeface="Times New Roman" panose="02020603050405020304" pitchFamily="18" charset="0"/>
                <a:cs typeface="Times New Roman" panose="02020603050405020304" pitchFamily="18" charset="0"/>
              </a:rPr>
              <a:t>原因</a:t>
            </a:r>
            <a:r>
              <a:rPr lang="en-US" altLang="zh-CN" sz="2000" dirty="0">
                <a:highlight>
                  <a:srgbClr val="FFFF00"/>
                </a:highlight>
                <a:latin typeface="Times New Roman" panose="02020603050405020304" pitchFamily="18" charset="0"/>
                <a:cs typeface="Times New Roman" panose="02020603050405020304" pitchFamily="18" charset="0"/>
              </a:rPr>
              <a:t>1,K2-1】</a:t>
            </a:r>
            <a:r>
              <a:rPr lang="en-US" altLang="zh-CN" sz="2000" dirty="0">
                <a:latin typeface="Times New Roman" panose="02020603050405020304" pitchFamily="18" charset="0"/>
                <a:cs typeface="Times New Roman" panose="02020603050405020304" pitchFamily="18" charset="0"/>
              </a:rPr>
              <a:t> You can read and respond to messages on your own schedule, and you can take time to think about what you want to say rather than being put on the spot during a phone call. Besides, when you can craft a reply free of interruption, </a:t>
            </a:r>
            <a:r>
              <a:rPr lang="en-US" altLang="zh-CN" sz="2000" dirty="0">
                <a:highlight>
                  <a:srgbClr val="FFFF00"/>
                </a:highlight>
                <a:latin typeface="Times New Roman" panose="02020603050405020304" pitchFamily="18" charset="0"/>
                <a:cs typeface="Times New Roman" panose="02020603050405020304" pitchFamily="18" charset="0"/>
              </a:rPr>
              <a:t>you have greater control over your contributions to a conversation.【</a:t>
            </a:r>
            <a:r>
              <a:rPr lang="zh-CN" altLang="en-US" sz="2000" dirty="0">
                <a:highlight>
                  <a:srgbClr val="FFFF00"/>
                </a:highlight>
                <a:latin typeface="Times New Roman" panose="02020603050405020304" pitchFamily="18" charset="0"/>
                <a:cs typeface="Times New Roman" panose="02020603050405020304" pitchFamily="18" charset="0"/>
              </a:rPr>
              <a:t>原因</a:t>
            </a:r>
            <a:r>
              <a:rPr lang="en-US" altLang="zh-CN" sz="2000" dirty="0">
                <a:highlight>
                  <a:srgbClr val="FFFF00"/>
                </a:highlight>
                <a:latin typeface="Times New Roman" panose="02020603050405020304" pitchFamily="18" charset="0"/>
                <a:cs typeface="Times New Roman" panose="02020603050405020304" pitchFamily="18" charset="0"/>
              </a:rPr>
              <a:t>2,K2-2】</a:t>
            </a:r>
            <a:r>
              <a:rPr lang="en-US" altLang="zh-CN" sz="2000" dirty="0">
                <a:latin typeface="Times New Roman" panose="02020603050405020304" pitchFamily="18" charset="0"/>
                <a:cs typeface="Times New Roman" panose="02020603050405020304" pitchFamily="18" charset="0"/>
              </a:rPr>
              <a:t> Communication like phone calls can lead people to feel a loss of control and the corresponding anxiety. Many young people report associating phone calls, particularly those without prior warning, with bad news.</a:t>
            </a:r>
          </a:p>
          <a:p>
            <a:pPr marL="0" indent="0">
              <a:buNone/>
            </a:pPr>
            <a:r>
              <a:rPr lang="zh-CN" altLang="en-US" sz="2000" dirty="0">
                <a:latin typeface="Times New Roman" panose="02020603050405020304" pitchFamily="18" charset="0"/>
                <a:cs typeface="Times New Roman" panose="02020603050405020304" pitchFamily="18" charset="0"/>
              </a:rPr>
              <a:t>③</a:t>
            </a:r>
            <a:r>
              <a:rPr lang="en-US" altLang="zh-CN" sz="2000" dirty="0">
                <a:highlight>
                  <a:srgbClr val="FFFF00"/>
                </a:highlight>
                <a:latin typeface="Times New Roman" panose="02020603050405020304" pitchFamily="18" charset="0"/>
                <a:cs typeface="Times New Roman" panose="02020603050405020304" pitchFamily="18" charset="0"/>
              </a:rPr>
              <a:t>This means that new social codes are being established. 【</a:t>
            </a:r>
            <a:r>
              <a:rPr lang="zh-CN" altLang="en-US" sz="2000" dirty="0">
                <a:highlight>
                  <a:srgbClr val="FFFF00"/>
                </a:highlight>
                <a:latin typeface="Times New Roman" panose="02020603050405020304" pitchFamily="18" charset="0"/>
                <a:cs typeface="Times New Roman" panose="02020603050405020304" pitchFamily="18" charset="0"/>
              </a:rPr>
              <a:t>重要细节</a:t>
            </a:r>
            <a:r>
              <a:rPr lang="en-US" altLang="zh-CN" sz="2000" dirty="0">
                <a:highlight>
                  <a:srgbClr val="FFFF00"/>
                </a:highlight>
                <a:latin typeface="Times New Roman" panose="02020603050405020304" pitchFamily="18" charset="0"/>
                <a:cs typeface="Times New Roman" panose="02020603050405020304" pitchFamily="18" charset="0"/>
              </a:rPr>
              <a:t>1,D1】</a:t>
            </a:r>
            <a:r>
              <a:rPr lang="en-US" altLang="zh-CN" sz="2000" dirty="0">
                <a:latin typeface="Times New Roman" panose="02020603050405020304" pitchFamily="18" charset="0"/>
                <a:cs typeface="Times New Roman" panose="02020603050405020304" pitchFamily="18" charset="0"/>
              </a:rPr>
              <a:t>Many people will now text someone to </a:t>
            </a:r>
            <a:r>
              <a:rPr lang="en-US" altLang="zh-CN" sz="2000" dirty="0">
                <a:highlight>
                  <a:srgbClr val="FFFF00"/>
                </a:highlight>
                <a:latin typeface="Times New Roman" panose="02020603050405020304" pitchFamily="18" charset="0"/>
                <a:cs typeface="Times New Roman" panose="02020603050405020304" pitchFamily="18" charset="0"/>
              </a:rPr>
              <a:t>see if they‘re available to take a phone call.【</a:t>
            </a:r>
            <a:r>
              <a:rPr lang="zh-CN" altLang="en-US" sz="2000" dirty="0">
                <a:highlight>
                  <a:srgbClr val="FFFF00"/>
                </a:highlight>
                <a:latin typeface="Times New Roman" panose="02020603050405020304" pitchFamily="18" charset="0"/>
                <a:cs typeface="Times New Roman" panose="02020603050405020304" pitchFamily="18" charset="0"/>
              </a:rPr>
              <a:t>重要细节</a:t>
            </a:r>
            <a:r>
              <a:rPr lang="en-US" altLang="zh-CN" sz="2000" dirty="0">
                <a:highlight>
                  <a:srgbClr val="FFFF00"/>
                </a:highlight>
                <a:latin typeface="Times New Roman" panose="02020603050405020304" pitchFamily="18" charset="0"/>
                <a:cs typeface="Times New Roman" panose="02020603050405020304" pitchFamily="18" charset="0"/>
              </a:rPr>
              <a:t>2,D2】</a:t>
            </a:r>
            <a:r>
              <a:rPr lang="en-US" altLang="zh-CN" sz="2000" dirty="0">
                <a:latin typeface="Times New Roman" panose="02020603050405020304" pitchFamily="18" charset="0"/>
                <a:cs typeface="Times New Roman" panose="02020603050405020304" pitchFamily="18" charset="0"/>
              </a:rPr>
              <a:t> If someone doesn't feel able to sum something up in a few short messages, they might leave a long voice note.</a:t>
            </a:r>
          </a:p>
          <a:p>
            <a:pPr marL="0" indent="0">
              <a:buNone/>
            </a:pPr>
            <a:r>
              <a:rPr lang="zh-CN" altLang="en-US" sz="2000" dirty="0">
                <a:latin typeface="Times New Roman" panose="02020603050405020304" pitchFamily="18" charset="0"/>
                <a:cs typeface="Times New Roman" panose="02020603050405020304" pitchFamily="18" charset="0"/>
              </a:rPr>
              <a:t>④</a:t>
            </a:r>
            <a:r>
              <a:rPr lang="en-US" altLang="zh-CN" sz="2000" dirty="0">
                <a:latin typeface="Times New Roman" panose="02020603050405020304" pitchFamily="18" charset="0"/>
                <a:cs typeface="Times New Roman" panose="02020603050405020304" pitchFamily="18" charset="0"/>
              </a:rPr>
              <a:t>But this doesn‘t mean that anxiety around communication has been stopped. </a:t>
            </a:r>
            <a:r>
              <a:rPr lang="en-US" altLang="zh-CN" sz="2000" dirty="0">
                <a:highlight>
                  <a:srgbClr val="FFFF00"/>
                </a:highlight>
                <a:latin typeface="Times New Roman" panose="02020603050405020304" pitchFamily="18" charset="0"/>
                <a:cs typeface="Times New Roman" panose="02020603050405020304" pitchFamily="18" charset="0"/>
              </a:rPr>
              <a:t>Evidence suggests that texting can also cause anxiety.【</a:t>
            </a:r>
            <a:r>
              <a:rPr lang="zh-CN" altLang="en-US" sz="2000" dirty="0">
                <a:highlight>
                  <a:srgbClr val="FFFF00"/>
                </a:highlight>
                <a:latin typeface="Times New Roman" panose="02020603050405020304" pitchFamily="18" charset="0"/>
                <a:cs typeface="Times New Roman" panose="02020603050405020304" pitchFamily="18" charset="0"/>
              </a:rPr>
              <a:t>负面作用</a:t>
            </a:r>
            <a:r>
              <a:rPr lang="en-US" altLang="zh-CN" sz="2000" dirty="0">
                <a:highlight>
                  <a:srgbClr val="FFFF00"/>
                </a:highlight>
                <a:latin typeface="Times New Roman" panose="02020603050405020304" pitchFamily="18" charset="0"/>
                <a:cs typeface="Times New Roman" panose="02020603050405020304" pitchFamily="18" charset="0"/>
              </a:rPr>
              <a:t>K3】</a:t>
            </a:r>
            <a:r>
              <a:rPr lang="en-US" altLang="zh-CN" sz="2000" dirty="0">
                <a:latin typeface="Times New Roman" panose="02020603050405020304" pitchFamily="18" charset="0"/>
                <a:cs typeface="Times New Roman" panose="02020603050405020304" pitchFamily="18" charset="0"/>
              </a:rPr>
              <a:t> Many times, texting anxiety comes from frustration, fear, and worry over the reactions of other people. For instance, a short response to your long message might be interpreted as a cold shrug and many people report tensions from being "left on read"-when you know someone has read your message, but they don't, or won't, reply.</a:t>
            </a:r>
          </a:p>
        </p:txBody>
      </p:sp>
    </p:spTree>
    <p:extLst>
      <p:ext uri="{BB962C8B-B14F-4D97-AF65-F5344CB8AC3E}">
        <p14:creationId xmlns:p14="http://schemas.microsoft.com/office/powerpoint/2010/main" val="373556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2926C-72FA-5378-720A-D2C3CAD702E6}"/>
              </a:ext>
            </a:extLst>
          </p:cNvPr>
          <p:cNvSpPr>
            <a:spLocks noGrp="1"/>
          </p:cNvSpPr>
          <p:nvPr>
            <p:ph type="title"/>
          </p:nvPr>
        </p:nvSpPr>
        <p:spPr/>
        <p:txBody>
          <a:bodyPr/>
          <a:lstStyle/>
          <a:p>
            <a:r>
              <a:rPr lang="en-US" altLang="zh-CN" dirty="0"/>
              <a:t>Summary Keys</a:t>
            </a:r>
            <a:endParaRPr lang="zh-CN" altLang="en-US" dirty="0"/>
          </a:p>
        </p:txBody>
      </p:sp>
      <p:sp>
        <p:nvSpPr>
          <p:cNvPr id="3" name="内容占位符 2">
            <a:extLst>
              <a:ext uri="{FF2B5EF4-FFF2-40B4-BE49-F238E27FC236}">
                <a16:creationId xmlns:a16="http://schemas.microsoft.com/office/drawing/2014/main" id="{86E4AE14-23CA-C9CE-13F3-21E696431165}"/>
              </a:ext>
            </a:extLst>
          </p:cNvPr>
          <p:cNvSpPr>
            <a:spLocks noGrp="1"/>
          </p:cNvSpPr>
          <p:nvPr>
            <p:ph idx="1"/>
          </p:nvPr>
        </p:nvSpPr>
        <p:spPr/>
        <p:txBody>
          <a:bodyPr>
            <a:normAutofit/>
          </a:bodyPr>
          <a:lstStyle/>
          <a:p>
            <a:pPr marL="0" indent="0">
              <a:buNone/>
            </a:pPr>
            <a:r>
              <a:rPr lang="en-US" altLang="zh-CN" sz="3200" dirty="0">
                <a:solidFill>
                  <a:srgbClr val="FF0000"/>
                </a:solidFill>
                <a:latin typeface="Times New Roman" panose="02020603050405020304" pitchFamily="18" charset="0"/>
                <a:cs typeface="Times New Roman" panose="02020603050405020304" pitchFamily="18" charset="0"/>
              </a:rPr>
              <a:t>Study found that young people nowadays prefer text messages to phone calls </a:t>
            </a:r>
            <a:r>
              <a:rPr lang="en-US" altLang="zh-CN" sz="3200" dirty="0">
                <a:solidFill>
                  <a:srgbClr val="00B0F0"/>
                </a:solidFill>
                <a:latin typeface="Times New Roman" panose="02020603050405020304" pitchFamily="18" charset="0"/>
                <a:cs typeface="Times New Roman" panose="02020603050405020304" pitchFamily="18" charset="0"/>
              </a:rPr>
              <a:t>because there is less pressure and they can have more control over the communication, which reduces anxiety. </a:t>
            </a:r>
            <a:r>
              <a:rPr lang="en-US" altLang="zh-CN" sz="3200" dirty="0">
                <a:solidFill>
                  <a:srgbClr val="00B050"/>
                </a:solidFill>
                <a:latin typeface="Times New Roman" panose="02020603050405020304" pitchFamily="18" charset="0"/>
                <a:cs typeface="Times New Roman" panose="02020603050405020304" pitchFamily="18" charset="0"/>
              </a:rPr>
              <a:t>New social code</a:t>
            </a:r>
            <a:r>
              <a:rPr lang="en-US" altLang="zh-CN" sz="3200" dirty="0">
                <a:latin typeface="Times New Roman" panose="02020603050405020304" pitchFamily="18" charset="0"/>
                <a:cs typeface="Times New Roman" panose="02020603050405020304" pitchFamily="18" charset="0"/>
              </a:rPr>
              <a:t> involves </a:t>
            </a:r>
            <a:r>
              <a:rPr lang="en-US" altLang="zh-CN" sz="3200" dirty="0">
                <a:solidFill>
                  <a:srgbClr val="7030A0"/>
                </a:solidFill>
                <a:latin typeface="Times New Roman" panose="02020603050405020304" pitchFamily="18" charset="0"/>
                <a:cs typeface="Times New Roman" panose="02020603050405020304" pitchFamily="18" charset="0"/>
              </a:rPr>
              <a:t>texting to check availability before calling or leaving a voice message</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C000"/>
                </a:solidFill>
                <a:latin typeface="Times New Roman" panose="02020603050405020304" pitchFamily="18" charset="0"/>
                <a:cs typeface="Times New Roman" panose="02020603050405020304" pitchFamily="18" charset="0"/>
              </a:rPr>
              <a:t>However, texting can create new anxieties about other people's reactions</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86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7EA0F-BD97-CECE-0080-B33361F8A9FE}"/>
              </a:ext>
            </a:extLst>
          </p:cNvPr>
          <p:cNvSpPr>
            <a:spLocks noGrp="1"/>
          </p:cNvSpPr>
          <p:nvPr>
            <p:ph type="title"/>
          </p:nvPr>
        </p:nvSpPr>
        <p:spPr/>
        <p:txBody>
          <a:bodyPr/>
          <a:lstStyle/>
          <a:p>
            <a:r>
              <a:rPr lang="en-US" altLang="zh-CN" dirty="0"/>
              <a:t>Translation</a:t>
            </a:r>
            <a:endParaRPr lang="zh-CN" altLang="en-US" dirty="0"/>
          </a:p>
        </p:txBody>
      </p:sp>
      <p:sp>
        <p:nvSpPr>
          <p:cNvPr id="3" name="内容占位符 2">
            <a:extLst>
              <a:ext uri="{FF2B5EF4-FFF2-40B4-BE49-F238E27FC236}">
                <a16:creationId xmlns:a16="http://schemas.microsoft.com/office/drawing/2014/main" id="{33C68684-0F6C-1305-C6F0-3F108F532973}"/>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52.</a:t>
            </a:r>
            <a:r>
              <a:rPr lang="zh-CN" altLang="en-US" dirty="0">
                <a:latin typeface="Times New Roman" panose="02020603050405020304" pitchFamily="18" charset="0"/>
                <a:cs typeface="Times New Roman" panose="02020603050405020304" pitchFamily="18" charset="0"/>
              </a:rPr>
              <a:t>房间里堆满了主人从世界各地收来的古董。（</a:t>
            </a:r>
            <a:r>
              <a:rPr lang="en-US" altLang="zh-CN" dirty="0">
                <a:latin typeface="Times New Roman" panose="02020603050405020304" pitchFamily="18" charset="0"/>
                <a:cs typeface="Times New Roman" panose="02020603050405020304" pitchFamily="18" charset="0"/>
              </a:rPr>
              <a:t>fill</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u="sng" dirty="0">
                <a:latin typeface="Times New Roman" panose="02020603050405020304" pitchFamily="18" charset="0"/>
                <a:cs typeface="Times New Roman" panose="02020603050405020304" pitchFamily="18" charset="0"/>
              </a:rPr>
              <a:t>The room </a:t>
            </a:r>
            <a:r>
              <a:rPr lang="en-US" altLang="zh-CN" u="sng" dirty="0">
                <a:highlight>
                  <a:srgbClr val="FFFF00"/>
                </a:highlight>
                <a:latin typeface="Times New Roman" panose="02020603050405020304" pitchFamily="18" charset="0"/>
                <a:cs typeface="Times New Roman" panose="02020603050405020304" pitchFamily="18" charset="0"/>
              </a:rPr>
              <a:t>is filled with </a:t>
            </a:r>
            <a:r>
              <a:rPr lang="en-US" altLang="zh-CN" u="sng" dirty="0">
                <a:solidFill>
                  <a:srgbClr val="FF0000"/>
                </a:solidFill>
                <a:latin typeface="Times New Roman" panose="02020603050405020304" pitchFamily="18" charset="0"/>
                <a:cs typeface="Times New Roman" panose="02020603050405020304" pitchFamily="18" charset="0"/>
              </a:rPr>
              <a:t>antiques</a:t>
            </a:r>
            <a:r>
              <a:rPr lang="en-US" altLang="zh-CN" u="sng" dirty="0">
                <a:latin typeface="Times New Roman" panose="02020603050405020304" pitchFamily="18" charset="0"/>
                <a:cs typeface="Times New Roman" panose="02020603050405020304" pitchFamily="18" charset="0"/>
              </a:rPr>
              <a:t> collected by the owner from all over the world.</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与人相处时，我们要学会换位思考并体谅他人的难处。（</a:t>
            </a:r>
            <a:r>
              <a:rPr lang="en-US" altLang="zh-CN" dirty="0">
                <a:latin typeface="Times New Roman" panose="02020603050405020304" pitchFamily="18" charset="0"/>
                <a:cs typeface="Times New Roman" panose="02020603050405020304" pitchFamily="18" charset="0"/>
              </a:rPr>
              <a:t>considerate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u="sng" dirty="0">
                <a:latin typeface="Times New Roman" panose="02020603050405020304" pitchFamily="18" charset="0"/>
                <a:cs typeface="Times New Roman" panose="02020603050405020304" pitchFamily="18" charset="0"/>
              </a:rPr>
              <a:t>When we get along with others, we should learn </a:t>
            </a:r>
            <a:r>
              <a:rPr lang="en-US" altLang="zh-CN" u="sng" dirty="0">
                <a:solidFill>
                  <a:srgbClr val="FF0000"/>
                </a:solidFill>
                <a:latin typeface="Times New Roman" panose="02020603050405020304" pitchFamily="18" charset="0"/>
                <a:cs typeface="Times New Roman" panose="02020603050405020304" pitchFamily="18" charset="0"/>
              </a:rPr>
              <a:t>to put ourselves in others’ shoes</a:t>
            </a:r>
            <a:r>
              <a:rPr lang="en-US" altLang="zh-CN" u="sng" dirty="0">
                <a:latin typeface="Times New Roman" panose="02020603050405020304" pitchFamily="18" charset="0"/>
                <a:cs typeface="Times New Roman" panose="02020603050405020304" pitchFamily="18" charset="0"/>
              </a:rPr>
              <a:t> and </a:t>
            </a:r>
            <a:r>
              <a:rPr lang="en-US" altLang="zh-CN" u="sng" dirty="0">
                <a:highlight>
                  <a:srgbClr val="FFFF00"/>
                </a:highlight>
                <a:latin typeface="Times New Roman" panose="02020603050405020304" pitchFamily="18" charset="0"/>
                <a:cs typeface="Times New Roman" panose="02020603050405020304" pitchFamily="18" charset="0"/>
              </a:rPr>
              <a:t>be considerate of </a:t>
            </a:r>
            <a:r>
              <a:rPr lang="en-US" altLang="zh-CN" u="sng" dirty="0">
                <a:latin typeface="Times New Roman" panose="02020603050405020304" pitchFamily="18" charset="0"/>
                <a:cs typeface="Times New Roman" panose="02020603050405020304" pitchFamily="18" charset="0"/>
              </a:rPr>
              <a:t>the difficulties of others.</a:t>
            </a:r>
            <a:endParaRPr lang="zh-CN" alt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04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7DE1A-1C80-D7A8-12F5-244EAE81BE68}"/>
              </a:ext>
            </a:extLst>
          </p:cNvPr>
          <p:cNvSpPr>
            <a:spLocks noGrp="1"/>
          </p:cNvSpPr>
          <p:nvPr>
            <p:ph type="title"/>
          </p:nvPr>
        </p:nvSpPr>
        <p:spPr/>
        <p:txBody>
          <a:bodyPr/>
          <a:lstStyle/>
          <a:p>
            <a:r>
              <a:rPr lang="en-US" altLang="zh-CN" dirty="0"/>
              <a:t>Translation</a:t>
            </a:r>
            <a:endParaRPr lang="zh-CN" altLang="en-US" dirty="0"/>
          </a:p>
        </p:txBody>
      </p:sp>
      <p:sp>
        <p:nvSpPr>
          <p:cNvPr id="3" name="内容占位符 2">
            <a:extLst>
              <a:ext uri="{FF2B5EF4-FFF2-40B4-BE49-F238E27FC236}">
                <a16:creationId xmlns:a16="http://schemas.microsoft.com/office/drawing/2014/main" id="{561FD964-F106-4241-FF0A-FC67E4A5859E}"/>
              </a:ext>
            </a:extLst>
          </p:cNvPr>
          <p:cNvSpPr>
            <a:spLocks noGrp="1"/>
          </p:cNvSpPr>
          <p:nvPr>
            <p:ph idx="1"/>
          </p:nvPr>
        </p:nvSpPr>
        <p:spPr>
          <a:xfrm>
            <a:off x="608162" y="1690688"/>
            <a:ext cx="11135264" cy="4724700"/>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54.</a:t>
            </a:r>
            <a:r>
              <a:rPr lang="zh-CN" altLang="en-US" dirty="0">
                <a:latin typeface="Times New Roman" panose="02020603050405020304" pitchFamily="18" charset="0"/>
                <a:cs typeface="Times New Roman" panose="02020603050405020304" pitchFamily="18" charset="0"/>
              </a:rPr>
              <a:t>尽管加速通过黄灯能省点时间，但这种行为很可能引发严重的交通事故。（</a:t>
            </a:r>
            <a:r>
              <a:rPr lang="en-US" altLang="zh-CN" dirty="0">
                <a:latin typeface="Times New Roman" panose="02020603050405020304" pitchFamily="18" charset="0"/>
                <a:cs typeface="Times New Roman" panose="02020603050405020304" pitchFamily="18" charset="0"/>
              </a:rPr>
              <a:t>While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highlight>
                  <a:srgbClr val="FFFF00"/>
                </a:highlight>
                <a:latin typeface="Times New Roman" panose="02020603050405020304" pitchFamily="18" charset="0"/>
                <a:cs typeface="Times New Roman" panose="02020603050405020304" pitchFamily="18" charset="0"/>
              </a:rPr>
              <a:t>While</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speeding through </a:t>
            </a:r>
            <a:r>
              <a:rPr lang="en-US" altLang="zh-CN" dirty="0">
                <a:latin typeface="Times New Roman" panose="02020603050405020304" pitchFamily="18" charset="0"/>
                <a:cs typeface="Times New Roman" panose="02020603050405020304" pitchFamily="18" charset="0"/>
              </a:rPr>
              <a:t>a yellow light might save a little time, this behavior is likely to result in a serious traffic accident.</a:t>
            </a:r>
          </a:p>
          <a:p>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55.</a:t>
            </a:r>
            <a:r>
              <a:rPr lang="zh-CN" altLang="en-US" dirty="0">
                <a:latin typeface="Times New Roman" panose="02020603050405020304" pitchFamily="18" charset="0"/>
                <a:cs typeface="Times New Roman" panose="02020603050405020304" pitchFamily="18" charset="0"/>
              </a:rPr>
              <a:t>这场演唱会的舞台设计以创新和高科技元素而闻名，给观众带来无与伦比的视听感受。 </a:t>
            </a:r>
            <a:r>
              <a:rPr lang="en-US" altLang="zh-CN" dirty="0">
                <a:latin typeface="Times New Roman" panose="02020603050405020304" pitchFamily="18" charset="0"/>
                <a:cs typeface="Times New Roman" panose="02020603050405020304" pitchFamily="18" charset="0"/>
              </a:rPr>
              <a:t>(experience)</a:t>
            </a:r>
          </a:p>
          <a:p>
            <a:pPr marL="0" indent="0">
              <a:buNone/>
            </a:pPr>
            <a:r>
              <a:rPr lang="en-US" altLang="zh-CN" dirty="0">
                <a:latin typeface="Times New Roman" panose="02020603050405020304" pitchFamily="18" charset="0"/>
                <a:cs typeface="Times New Roman" panose="02020603050405020304" pitchFamily="18" charset="0"/>
              </a:rPr>
              <a:t>The stage design of the concert </a:t>
            </a:r>
            <a:r>
              <a:rPr lang="en-US" altLang="zh-CN" dirty="0">
                <a:solidFill>
                  <a:srgbClr val="FF0000"/>
                </a:solidFill>
                <a:latin typeface="Times New Roman" panose="02020603050405020304" pitchFamily="18" charset="0"/>
                <a:cs typeface="Times New Roman" panose="02020603050405020304" pitchFamily="18" charset="0"/>
              </a:rPr>
              <a:t>is known for </a:t>
            </a:r>
            <a:r>
              <a:rPr lang="en-US" altLang="zh-CN" dirty="0">
                <a:latin typeface="Times New Roman" panose="02020603050405020304" pitchFamily="18" charset="0"/>
                <a:cs typeface="Times New Roman" panose="02020603050405020304" pitchFamily="18" charset="0"/>
              </a:rPr>
              <a:t>its innovation and high-tech elements, bringing the audience </a:t>
            </a:r>
            <a:r>
              <a:rPr lang="en-US" altLang="zh-CN" dirty="0">
                <a:solidFill>
                  <a:srgbClr val="FF0000"/>
                </a:solidFill>
                <a:latin typeface="Times New Roman" panose="02020603050405020304" pitchFamily="18" charset="0"/>
                <a:cs typeface="Times New Roman" panose="02020603050405020304" pitchFamily="18" charset="0"/>
              </a:rPr>
              <a:t>unparalleled</a:t>
            </a:r>
            <a:r>
              <a:rPr lang="en-US" altLang="zh-CN" dirty="0">
                <a:latin typeface="Times New Roman" panose="02020603050405020304" pitchFamily="18" charset="0"/>
                <a:cs typeface="Times New Roman" panose="02020603050405020304" pitchFamily="18" charset="0"/>
              </a:rPr>
              <a:t>/unmatched /incomparable/unique audio-visual </a:t>
            </a:r>
            <a:r>
              <a:rPr lang="en-US" altLang="zh-CN" dirty="0">
                <a:highlight>
                  <a:srgbClr val="FFFF00"/>
                </a:highlight>
                <a:latin typeface="Times New Roman" panose="02020603050405020304" pitchFamily="18" charset="0"/>
                <a:cs typeface="Times New Roman" panose="02020603050405020304" pitchFamily="18" charset="0"/>
              </a:rPr>
              <a:t>experience</a:t>
            </a:r>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30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A6325-A4AC-13A2-561F-682F15D2829D}"/>
              </a:ext>
            </a:extLst>
          </p:cNvPr>
          <p:cNvSpPr>
            <a:spLocks noGrp="1"/>
          </p:cNvSpPr>
          <p:nvPr>
            <p:ph type="title"/>
          </p:nvPr>
        </p:nvSpPr>
        <p:spPr/>
        <p:txBody>
          <a:bodyPr/>
          <a:lstStyle/>
          <a:p>
            <a:r>
              <a:rPr lang="en-US" altLang="zh-CN" dirty="0"/>
              <a:t>Writing</a:t>
            </a:r>
            <a:endParaRPr lang="zh-CN" altLang="en-US" dirty="0"/>
          </a:p>
        </p:txBody>
      </p:sp>
      <p:sp>
        <p:nvSpPr>
          <p:cNvPr id="3" name="内容占位符 2">
            <a:extLst>
              <a:ext uri="{FF2B5EF4-FFF2-40B4-BE49-F238E27FC236}">
                <a16:creationId xmlns:a16="http://schemas.microsoft.com/office/drawing/2014/main" id="{925FF5CF-1FFF-7A3C-34C6-EF9923A4A5EA}"/>
              </a:ext>
            </a:extLst>
          </p:cNvPr>
          <p:cNvSpPr>
            <a:spLocks noGrp="1"/>
          </p:cNvSpPr>
          <p:nvPr>
            <p:ph idx="1"/>
          </p:nvPr>
        </p:nvSpPr>
        <p:spPr/>
        <p:txBody>
          <a:bodyPr/>
          <a:lstStyle/>
          <a:p>
            <a:r>
              <a:rPr lang="en-US" altLang="zh-CN" dirty="0"/>
              <a:t>56.</a:t>
            </a:r>
            <a:r>
              <a:rPr lang="zh-CN" altLang="en-US" dirty="0"/>
              <a:t>你是明启中学高三学生王华，你的好友李明来信邀请你和他一起创办一个公众号（</a:t>
            </a:r>
            <a:r>
              <a:rPr lang="en-US" altLang="zh-CN" dirty="0"/>
              <a:t>a public account</a:t>
            </a:r>
            <a:r>
              <a:rPr lang="zh-CN" altLang="en-US" dirty="0"/>
              <a:t>），</a:t>
            </a:r>
            <a:r>
              <a:rPr lang="zh-CN" altLang="en-US" dirty="0">
                <a:highlight>
                  <a:srgbClr val="FFFF00"/>
                </a:highlight>
              </a:rPr>
              <a:t>通过文字、图片、视频等多种形式向国内外读者推广和传播中国文化</a:t>
            </a:r>
            <a:r>
              <a:rPr lang="zh-CN" altLang="en-US" dirty="0"/>
              <a:t>。请你给他 回信，内容须包括：</a:t>
            </a:r>
          </a:p>
          <a:p>
            <a:r>
              <a:rPr lang="zh-CN" altLang="en-US" dirty="0"/>
              <a:t>（</a:t>
            </a:r>
            <a:r>
              <a:rPr lang="en-US" altLang="zh-CN" dirty="0"/>
              <a:t>1</a:t>
            </a:r>
            <a:r>
              <a:rPr lang="zh-CN" altLang="en-US" dirty="0"/>
              <a:t>）你对该想法的支持和赞赏；</a:t>
            </a:r>
          </a:p>
          <a:p>
            <a:r>
              <a:rPr lang="zh-CN" altLang="en-US" dirty="0"/>
              <a:t>（</a:t>
            </a:r>
            <a:r>
              <a:rPr lang="en-US" altLang="zh-CN" dirty="0"/>
              <a:t>2</a:t>
            </a:r>
            <a:r>
              <a:rPr lang="zh-CN" altLang="en-US" dirty="0"/>
              <a:t>）你对合作的期待和对分工的建议。 </a:t>
            </a:r>
          </a:p>
          <a:p>
            <a:endParaRPr lang="zh-CN" altLang="en-US" dirty="0"/>
          </a:p>
        </p:txBody>
      </p:sp>
    </p:spTree>
    <p:extLst>
      <p:ext uri="{BB962C8B-B14F-4D97-AF65-F5344CB8AC3E}">
        <p14:creationId xmlns:p14="http://schemas.microsoft.com/office/powerpoint/2010/main" val="17632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64AF-527B-914A-2E3D-83FD006CDBB1}"/>
              </a:ext>
            </a:extLst>
          </p:cNvPr>
          <p:cNvSpPr>
            <a:spLocks noGrp="1"/>
          </p:cNvSpPr>
          <p:nvPr>
            <p:ph type="title"/>
          </p:nvPr>
        </p:nvSpPr>
        <p:spPr/>
        <p:txBody>
          <a:bodyPr/>
          <a:lstStyle/>
          <a:p>
            <a:r>
              <a:rPr lang="zh-CN" altLang="en-US" dirty="0"/>
              <a:t>思路</a:t>
            </a:r>
            <a:r>
              <a:rPr lang="en-US" altLang="zh-CN" dirty="0"/>
              <a:t>+</a:t>
            </a:r>
            <a:r>
              <a:rPr lang="zh-CN" altLang="en-US" dirty="0"/>
              <a:t>提纲</a:t>
            </a:r>
          </a:p>
        </p:txBody>
      </p:sp>
      <p:sp>
        <p:nvSpPr>
          <p:cNvPr id="3" name="内容占位符 2">
            <a:extLst>
              <a:ext uri="{FF2B5EF4-FFF2-40B4-BE49-F238E27FC236}">
                <a16:creationId xmlns:a16="http://schemas.microsoft.com/office/drawing/2014/main" id="{D5C1E4B9-8793-AB67-FC24-32BA1BE32AD3}"/>
              </a:ext>
            </a:extLst>
          </p:cNvPr>
          <p:cNvSpPr>
            <a:spLocks noGrp="1"/>
          </p:cNvSpPr>
          <p:nvPr>
            <p:ph idx="1"/>
          </p:nvPr>
        </p:nvSpPr>
        <p:spPr/>
        <p:txBody>
          <a:bodyPr/>
          <a:lstStyle/>
          <a:p>
            <a:pPr marL="0" indent="0">
              <a:buNone/>
            </a:pPr>
            <a:r>
              <a:rPr lang="en-US" altLang="zh-CN" dirty="0"/>
              <a:t>【1】</a:t>
            </a:r>
            <a:r>
              <a:rPr lang="zh-CN" altLang="en-US" dirty="0"/>
              <a:t>标准信件格式</a:t>
            </a:r>
            <a:endParaRPr lang="en-US" altLang="zh-CN" dirty="0"/>
          </a:p>
          <a:p>
            <a:pPr marL="0" indent="0">
              <a:buNone/>
            </a:pPr>
            <a:r>
              <a:rPr lang="en-US" altLang="zh-CN" dirty="0"/>
              <a:t>【2】</a:t>
            </a:r>
            <a:r>
              <a:rPr lang="zh-CN" altLang="en-US" dirty="0"/>
              <a:t>提纲：</a:t>
            </a:r>
            <a:endParaRPr lang="en-US" altLang="zh-CN" dirty="0"/>
          </a:p>
          <a:p>
            <a:pPr marL="0" indent="0">
              <a:buNone/>
            </a:pPr>
            <a:r>
              <a:rPr lang="zh-CN" altLang="en-US" dirty="0"/>
              <a:t>①开头，打招呼</a:t>
            </a:r>
            <a:endParaRPr lang="en-US" altLang="zh-CN" dirty="0"/>
          </a:p>
          <a:p>
            <a:pPr marL="0" indent="0">
              <a:buNone/>
            </a:pPr>
            <a:r>
              <a:rPr lang="zh-CN" altLang="en-US" dirty="0"/>
              <a:t>②你对该想法的支持和赞赏</a:t>
            </a:r>
            <a:r>
              <a:rPr lang="en-US" altLang="zh-CN" dirty="0"/>
              <a:t>【</a:t>
            </a:r>
            <a:r>
              <a:rPr lang="zh-CN" altLang="en-US" dirty="0"/>
              <a:t>略</a:t>
            </a:r>
            <a:r>
              <a:rPr lang="en-US" altLang="zh-CN" dirty="0"/>
              <a:t>】</a:t>
            </a:r>
          </a:p>
          <a:p>
            <a:pPr marL="0" indent="0">
              <a:buNone/>
            </a:pPr>
            <a:r>
              <a:rPr lang="zh-CN" altLang="en-US" dirty="0"/>
              <a:t>③你对合作的期待</a:t>
            </a:r>
            <a:r>
              <a:rPr lang="en-US" altLang="zh-CN" dirty="0"/>
              <a:t>【</a:t>
            </a:r>
            <a:r>
              <a:rPr lang="zh-CN" altLang="en-US" dirty="0"/>
              <a:t>略</a:t>
            </a:r>
            <a:r>
              <a:rPr lang="en-US" altLang="zh-CN" dirty="0"/>
              <a:t>】</a:t>
            </a:r>
          </a:p>
          <a:p>
            <a:pPr marL="0" indent="0">
              <a:buNone/>
            </a:pPr>
            <a:r>
              <a:rPr lang="zh-CN" altLang="en-US" dirty="0"/>
              <a:t>④对分工的建议</a:t>
            </a:r>
            <a:r>
              <a:rPr lang="en-US" altLang="zh-CN" dirty="0"/>
              <a:t>【</a:t>
            </a:r>
            <a:r>
              <a:rPr lang="zh-CN" altLang="en-US" dirty="0"/>
              <a:t>详写</a:t>
            </a:r>
            <a:r>
              <a:rPr lang="en-US" altLang="zh-CN" dirty="0"/>
              <a:t>】</a:t>
            </a:r>
          </a:p>
          <a:p>
            <a:pPr marL="0" indent="0">
              <a:buNone/>
            </a:pPr>
            <a:r>
              <a:rPr lang="zh-CN" altLang="en-US" dirty="0"/>
              <a:t>⑤结尾 </a:t>
            </a:r>
            <a:r>
              <a:rPr lang="en-US" altLang="zh-CN" dirty="0"/>
              <a:t>Best Regards</a:t>
            </a:r>
            <a:endParaRPr lang="zh-CN" altLang="en-US" dirty="0"/>
          </a:p>
        </p:txBody>
      </p:sp>
    </p:spTree>
    <p:extLst>
      <p:ext uri="{BB962C8B-B14F-4D97-AF65-F5344CB8AC3E}">
        <p14:creationId xmlns:p14="http://schemas.microsoft.com/office/powerpoint/2010/main" val="99785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6117-F9EA-E497-310A-39DBE30B739A}"/>
              </a:ext>
            </a:extLst>
          </p:cNvPr>
          <p:cNvSpPr>
            <a:spLocks noGrp="1"/>
          </p:cNvSpPr>
          <p:nvPr>
            <p:ph type="title"/>
          </p:nvPr>
        </p:nvSpPr>
        <p:spPr>
          <a:xfrm>
            <a:off x="360871" y="129396"/>
            <a:ext cx="10515600" cy="1325563"/>
          </a:xfrm>
        </p:spPr>
        <p:txBody>
          <a:bodyPr/>
          <a:lstStyle/>
          <a:p>
            <a:r>
              <a:rPr lang="zh-CN" altLang="en-US" dirty="0"/>
              <a:t>例文</a:t>
            </a:r>
          </a:p>
        </p:txBody>
      </p:sp>
      <p:sp>
        <p:nvSpPr>
          <p:cNvPr id="3" name="内容占位符 2">
            <a:extLst>
              <a:ext uri="{FF2B5EF4-FFF2-40B4-BE49-F238E27FC236}">
                <a16:creationId xmlns:a16="http://schemas.microsoft.com/office/drawing/2014/main" id="{E678F5E0-7C7B-CFA3-6CB0-65B853277EF0}"/>
              </a:ext>
            </a:extLst>
          </p:cNvPr>
          <p:cNvSpPr>
            <a:spLocks noGrp="1"/>
          </p:cNvSpPr>
          <p:nvPr>
            <p:ph idx="1"/>
          </p:nvPr>
        </p:nvSpPr>
        <p:spPr>
          <a:xfrm>
            <a:off x="86264" y="1299714"/>
            <a:ext cx="11984966" cy="5428890"/>
          </a:xfrm>
        </p:spPr>
        <p:txBody>
          <a:bodyPr>
            <a:normAutofit fontScale="85000" lnSpcReduction="20000"/>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Dear Li Ming,</a:t>
            </a:r>
          </a:p>
          <a:p>
            <a:pPr marL="0" indent="0">
              <a:buNone/>
            </a:pPr>
            <a:r>
              <a:rPr lang="en-US" altLang="zh-CN" dirty="0">
                <a:latin typeface="Times New Roman" panose="02020603050405020304" pitchFamily="18" charset="0"/>
                <a:cs typeface="Times New Roman" panose="02020603050405020304" pitchFamily="18" charset="0"/>
              </a:rPr>
              <a:t>I was </a:t>
            </a:r>
            <a:r>
              <a:rPr lang="en-US" altLang="zh-CN" dirty="0">
                <a:solidFill>
                  <a:srgbClr val="00B0F0"/>
                </a:solidFill>
                <a:latin typeface="Times New Roman" panose="02020603050405020304" pitchFamily="18" charset="0"/>
                <a:cs typeface="Times New Roman" panose="02020603050405020304" pitchFamily="18" charset="0"/>
              </a:rPr>
              <a:t>thrilled</a:t>
            </a:r>
            <a:r>
              <a:rPr lang="en-US" altLang="zh-CN" dirty="0">
                <a:latin typeface="Times New Roman" panose="02020603050405020304" pitchFamily="18" charset="0"/>
                <a:cs typeface="Times New Roman" panose="02020603050405020304" pitchFamily="18" charset="0"/>
              </a:rPr>
              <a:t> to receive your letter proposing the idea of starting a public account </a:t>
            </a:r>
            <a:r>
              <a:rPr lang="en-US" altLang="zh-CN" dirty="0">
                <a:solidFill>
                  <a:srgbClr val="00B0F0"/>
                </a:solidFill>
                <a:latin typeface="Times New Roman" panose="02020603050405020304" pitchFamily="18" charset="0"/>
                <a:cs typeface="Times New Roman" panose="02020603050405020304" pitchFamily="18" charset="0"/>
              </a:rPr>
              <a:t>dedicated</a:t>
            </a:r>
            <a:r>
              <a:rPr lang="en-US" altLang="zh-CN" dirty="0">
                <a:latin typeface="Times New Roman" panose="02020603050405020304" pitchFamily="18" charset="0"/>
                <a:cs typeface="Times New Roman" panose="02020603050405020304" pitchFamily="18" charset="0"/>
              </a:rPr>
              <a:t> to promoting Chinese culture to readers both at home and abroad through diverse mediums like text, images, and videos. Your </a:t>
            </a:r>
            <a:r>
              <a:rPr lang="en-US" altLang="zh-CN" dirty="0">
                <a:solidFill>
                  <a:srgbClr val="00B0F0"/>
                </a:solidFill>
                <a:latin typeface="Times New Roman" panose="02020603050405020304" pitchFamily="18" charset="0"/>
                <a:cs typeface="Times New Roman" panose="02020603050405020304" pitchFamily="18" charset="0"/>
              </a:rPr>
              <a:t>enthusiasm</a:t>
            </a:r>
            <a:r>
              <a:rPr lang="en-US" altLang="zh-CN" dirty="0">
                <a:latin typeface="Times New Roman" panose="02020603050405020304" pitchFamily="18" charset="0"/>
                <a:cs typeface="Times New Roman" panose="02020603050405020304" pitchFamily="18" charset="0"/>
              </a:rPr>
              <a:t> for sharing our rich heritage is truly </a:t>
            </a:r>
            <a:r>
              <a:rPr lang="en-US" altLang="zh-CN" dirty="0">
                <a:solidFill>
                  <a:srgbClr val="00B0F0"/>
                </a:solidFill>
                <a:latin typeface="Times New Roman" panose="02020603050405020304" pitchFamily="18" charset="0"/>
                <a:cs typeface="Times New Roman" panose="02020603050405020304" pitchFamily="18" charset="0"/>
              </a:rPr>
              <a:t>commendable</a:t>
            </a:r>
            <a:r>
              <a:rPr lang="en-US" altLang="zh-CN" dirty="0">
                <a:latin typeface="Times New Roman" panose="02020603050405020304" pitchFamily="18" charset="0"/>
                <a:cs typeface="Times New Roman" panose="02020603050405020304" pitchFamily="18" charset="0"/>
              </a:rPr>
              <a:t>, and I fully support this </a:t>
            </a:r>
            <a:r>
              <a:rPr lang="en-US" altLang="zh-CN" dirty="0">
                <a:solidFill>
                  <a:srgbClr val="00B0F0"/>
                </a:solidFill>
                <a:latin typeface="Times New Roman" panose="02020603050405020304" pitchFamily="18" charset="0"/>
                <a:cs typeface="Times New Roman" panose="02020603050405020304" pitchFamily="18" charset="0"/>
              </a:rPr>
              <a:t>endeavor</a:t>
            </a:r>
            <a:r>
              <a:rPr lang="en-US" altLang="zh-CN" dirty="0">
                <a:highlight>
                  <a:srgbClr val="FFFF00"/>
                </a:highlight>
                <a:latin typeface="Times New Roman" panose="02020603050405020304" pitchFamily="18" charset="0"/>
                <a:cs typeface="Times New Roman" panose="02020603050405020304" pitchFamily="18" charset="0"/>
              </a:rPr>
              <a:t>.【</a:t>
            </a:r>
            <a:r>
              <a:rPr lang="zh-CN" altLang="en-US" dirty="0">
                <a:highlight>
                  <a:srgbClr val="FFFF00"/>
                </a:highlight>
                <a:latin typeface="Times New Roman" panose="02020603050405020304" pitchFamily="18" charset="0"/>
                <a:cs typeface="Times New Roman" panose="02020603050405020304" pitchFamily="18" charset="0"/>
              </a:rPr>
              <a:t>①开头，打招呼</a:t>
            </a:r>
            <a:r>
              <a:rPr lang="en-US" altLang="zh-CN" dirty="0">
                <a:highlight>
                  <a:srgbClr val="FFFF00"/>
                </a:highlight>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The </a:t>
            </a:r>
            <a:r>
              <a:rPr lang="en-US" altLang="zh-CN" dirty="0">
                <a:solidFill>
                  <a:srgbClr val="00B0F0"/>
                </a:solidFill>
                <a:latin typeface="Times New Roman" panose="02020603050405020304" pitchFamily="18" charset="0"/>
                <a:cs typeface="Times New Roman" panose="02020603050405020304" pitchFamily="18" charset="0"/>
              </a:rPr>
              <a:t>collaboration</a:t>
            </a:r>
            <a:r>
              <a:rPr lang="en-US" altLang="zh-CN" dirty="0">
                <a:latin typeface="Times New Roman" panose="02020603050405020304" pitchFamily="18" charset="0"/>
                <a:cs typeface="Times New Roman" panose="02020603050405020304" pitchFamily="18" charset="0"/>
              </a:rPr>
              <a:t> sounds like an exciting opportunity not only to educate but also </a:t>
            </a:r>
            <a:r>
              <a:rPr lang="en-US" altLang="zh-CN" dirty="0">
                <a:solidFill>
                  <a:srgbClr val="00B0F0"/>
                </a:solidFill>
                <a:latin typeface="Times New Roman" panose="02020603050405020304" pitchFamily="18" charset="0"/>
                <a:cs typeface="Times New Roman" panose="02020603050405020304" pitchFamily="18" charset="0"/>
              </a:rPr>
              <a:t>to foster a deeper appreciation for Chinese culture among a global audience</a:t>
            </a:r>
            <a:r>
              <a:rPr lang="en-US" altLang="zh-CN" dirty="0">
                <a:latin typeface="Times New Roman" panose="02020603050405020304" pitchFamily="18" charset="0"/>
                <a:cs typeface="Times New Roman" panose="02020603050405020304" pitchFamily="18" charset="0"/>
              </a:rPr>
              <a:t>. I‘m eagerly looking forward to partnering with you on this journey, where we can combine our strengths and creativity to make a meaningful impact.【</a:t>
            </a:r>
            <a:r>
              <a:rPr lang="zh-CN" altLang="en-US" dirty="0">
                <a:highlight>
                  <a:srgbClr val="FFFF00"/>
                </a:highlight>
                <a:latin typeface="Times New Roman" panose="02020603050405020304" pitchFamily="18" charset="0"/>
                <a:cs typeface="Times New Roman" panose="02020603050405020304" pitchFamily="18" charset="0"/>
              </a:rPr>
              <a:t>②</a:t>
            </a:r>
            <a:r>
              <a:rPr lang="zh-CN" altLang="en-US" dirty="0">
                <a:highlight>
                  <a:srgbClr val="FFFF00"/>
                </a:highlight>
              </a:rPr>
              <a:t>你对该想法的支持和赞赏</a:t>
            </a:r>
            <a:r>
              <a:rPr lang="en-US" altLang="zh-CN" dirty="0">
                <a:highlight>
                  <a:srgbClr val="FFFF00"/>
                </a:highlight>
              </a:rPr>
              <a:t>【</a:t>
            </a:r>
            <a:r>
              <a:rPr lang="zh-CN" altLang="en-US" dirty="0">
                <a:highlight>
                  <a:srgbClr val="FFFF00"/>
                </a:highlight>
              </a:rPr>
              <a:t>略</a:t>
            </a:r>
            <a:r>
              <a:rPr lang="en-US" altLang="zh-CN" dirty="0">
                <a:highlight>
                  <a:srgbClr val="FFFF00"/>
                </a:highlight>
              </a:rPr>
              <a:t>】】</a:t>
            </a:r>
            <a:endParaRPr lang="en-US" altLang="zh-CN" dirty="0">
              <a:highlight>
                <a:srgbClr val="FFFF00"/>
              </a:highlight>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Regarding the division of labor, I suggest we </a:t>
            </a:r>
            <a:r>
              <a:rPr lang="en-US" altLang="zh-CN" dirty="0">
                <a:solidFill>
                  <a:srgbClr val="00B0F0"/>
                </a:solidFill>
                <a:latin typeface="Times New Roman" panose="02020603050405020304" pitchFamily="18" charset="0"/>
                <a:cs typeface="Times New Roman" panose="02020603050405020304" pitchFamily="18" charset="0"/>
              </a:rPr>
              <a:t>leverage</a:t>
            </a:r>
            <a:r>
              <a:rPr lang="en-US" altLang="zh-CN" dirty="0">
                <a:latin typeface="Times New Roman" panose="02020603050405020304" pitchFamily="18" charset="0"/>
                <a:cs typeface="Times New Roman" panose="02020603050405020304" pitchFamily="18" charset="0"/>
              </a:rPr>
              <a:t> each other‘s skills. You have a </a:t>
            </a:r>
            <a:r>
              <a:rPr lang="en-US" altLang="zh-CN" dirty="0">
                <a:solidFill>
                  <a:srgbClr val="00B0F0"/>
                </a:solidFill>
                <a:latin typeface="Times New Roman" panose="02020603050405020304" pitchFamily="18" charset="0"/>
                <a:cs typeface="Times New Roman" panose="02020603050405020304" pitchFamily="18" charset="0"/>
              </a:rPr>
              <a:t>knack</a:t>
            </a:r>
            <a:r>
              <a:rPr lang="en-US" altLang="zh-CN" dirty="0">
                <a:latin typeface="Times New Roman" panose="02020603050405020304" pitchFamily="18" charset="0"/>
                <a:cs typeface="Times New Roman" panose="02020603050405020304" pitchFamily="18" charset="0"/>
              </a:rPr>
              <a:t> for storytelling and a keen eye for visual </a:t>
            </a:r>
            <a:r>
              <a:rPr lang="en-US" altLang="zh-CN" dirty="0">
                <a:solidFill>
                  <a:srgbClr val="00B0F0"/>
                </a:solidFill>
                <a:latin typeface="Times New Roman" panose="02020603050405020304" pitchFamily="18" charset="0"/>
                <a:cs typeface="Times New Roman" panose="02020603050405020304" pitchFamily="18" charset="0"/>
              </a:rPr>
              <a:t>aesthetics</a:t>
            </a:r>
            <a:r>
              <a:rPr lang="en-US" altLang="zh-CN" dirty="0">
                <a:latin typeface="Times New Roman" panose="02020603050405020304" pitchFamily="18" charset="0"/>
                <a:cs typeface="Times New Roman" panose="02020603050405020304" pitchFamily="18" charset="0"/>
              </a:rPr>
              <a:t>, so perhaps you could focus on content creation and visual design and selecting </a:t>
            </a:r>
            <a:r>
              <a:rPr lang="en-US" altLang="zh-CN" dirty="0">
                <a:solidFill>
                  <a:srgbClr val="00B0F0"/>
                </a:solidFill>
                <a:latin typeface="Times New Roman" panose="02020603050405020304" pitchFamily="18" charset="0"/>
                <a:cs typeface="Times New Roman" panose="02020603050405020304" pitchFamily="18" charset="0"/>
              </a:rPr>
              <a:t>captivating</a:t>
            </a:r>
            <a:r>
              <a:rPr lang="en-US" altLang="zh-CN" dirty="0">
                <a:latin typeface="Times New Roman" panose="02020603050405020304" pitchFamily="18" charset="0"/>
                <a:cs typeface="Times New Roman" panose="02020603050405020304" pitchFamily="18" charset="0"/>
              </a:rPr>
              <a:t> images and videos. On the other hand, I’m more technically inclined and proficient in digital platforms; I‘d be happy to take charge of the technical aspects, such as setting up and maintaining the account, managing subscriptions, and </a:t>
            </a:r>
            <a:r>
              <a:rPr lang="en-US" altLang="zh-CN" dirty="0">
                <a:solidFill>
                  <a:srgbClr val="00B0F0"/>
                </a:solidFill>
                <a:latin typeface="Times New Roman" panose="02020603050405020304" pitchFamily="18" charset="0"/>
                <a:cs typeface="Times New Roman" panose="02020603050405020304" pitchFamily="18" charset="0"/>
              </a:rPr>
              <a:t>optimizing</a:t>
            </a:r>
            <a:r>
              <a:rPr lang="en-US" altLang="zh-CN" dirty="0">
                <a:latin typeface="Times New Roman" panose="02020603050405020304" pitchFamily="18" charset="0"/>
                <a:cs typeface="Times New Roman" panose="02020603050405020304" pitchFamily="18" charset="0"/>
              </a:rPr>
              <a:t> our content for better reach and </a:t>
            </a:r>
            <a:r>
              <a:rPr lang="en-US" altLang="zh-CN" dirty="0">
                <a:solidFill>
                  <a:srgbClr val="00B0F0"/>
                </a:solidFill>
                <a:latin typeface="Times New Roman" panose="02020603050405020304" pitchFamily="18" charset="0"/>
                <a:cs typeface="Times New Roman" panose="02020603050405020304" pitchFamily="18" charset="0"/>
              </a:rPr>
              <a:t>engagement</a:t>
            </a:r>
            <a:r>
              <a:rPr lang="en-US" altLang="zh-CN" dirty="0">
                <a:highlight>
                  <a:srgbClr val="FFFF00"/>
                </a:highlight>
                <a:latin typeface="Times New Roman" panose="02020603050405020304" pitchFamily="18" charset="0"/>
                <a:cs typeface="Times New Roman" panose="02020603050405020304" pitchFamily="18" charset="0"/>
              </a:rPr>
              <a:t>.【</a:t>
            </a:r>
            <a:r>
              <a:rPr lang="zh-CN" altLang="en-US" dirty="0">
                <a:highlight>
                  <a:srgbClr val="FFFF00"/>
                </a:highlight>
                <a:latin typeface="Times New Roman" panose="02020603050405020304" pitchFamily="18" charset="0"/>
                <a:cs typeface="Times New Roman" panose="02020603050405020304" pitchFamily="18" charset="0"/>
              </a:rPr>
              <a:t>④对分工的建议</a:t>
            </a:r>
            <a:r>
              <a:rPr lang="en-US" altLang="zh-CN" dirty="0">
                <a:highlight>
                  <a:srgbClr val="FFFF00"/>
                </a:highlight>
                <a:latin typeface="Times New Roman" panose="02020603050405020304" pitchFamily="18" charset="0"/>
                <a:cs typeface="Times New Roman" panose="02020603050405020304" pitchFamily="18" charset="0"/>
              </a:rPr>
              <a:t>【</a:t>
            </a:r>
            <a:r>
              <a:rPr lang="zh-CN" altLang="en-US" dirty="0">
                <a:highlight>
                  <a:srgbClr val="FFFF00"/>
                </a:highlight>
                <a:latin typeface="Times New Roman" panose="02020603050405020304" pitchFamily="18" charset="0"/>
                <a:cs typeface="Times New Roman" panose="02020603050405020304" pitchFamily="18" charset="0"/>
              </a:rPr>
              <a:t>详写</a:t>
            </a:r>
            <a:r>
              <a:rPr lang="en-US" altLang="zh-CN" dirty="0">
                <a:highlight>
                  <a:srgbClr val="FFFF00"/>
                </a:highlight>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Let‘s meet soon to </a:t>
            </a:r>
            <a:r>
              <a:rPr lang="en-US" altLang="zh-CN" dirty="0">
                <a:solidFill>
                  <a:srgbClr val="00B0F0"/>
                </a:solidFill>
                <a:latin typeface="Times New Roman" panose="02020603050405020304" pitchFamily="18" charset="0"/>
                <a:cs typeface="Times New Roman" panose="02020603050405020304" pitchFamily="18" charset="0"/>
              </a:rPr>
              <a:t>brainstorm</a:t>
            </a:r>
            <a:r>
              <a:rPr lang="en-US" altLang="zh-CN" dirty="0">
                <a:latin typeface="Times New Roman" panose="02020603050405020304" pitchFamily="18" charset="0"/>
                <a:cs typeface="Times New Roman" panose="02020603050405020304" pitchFamily="18" charset="0"/>
              </a:rPr>
              <a:t> further and </a:t>
            </a:r>
            <a:r>
              <a:rPr lang="en-US" altLang="zh-CN" dirty="0">
                <a:solidFill>
                  <a:srgbClr val="00B0F0"/>
                </a:solidFill>
                <a:latin typeface="Times New Roman" panose="02020603050405020304" pitchFamily="18" charset="0"/>
                <a:cs typeface="Times New Roman" panose="02020603050405020304" pitchFamily="18" charset="0"/>
              </a:rPr>
              <a:t>solidify</a:t>
            </a:r>
            <a:r>
              <a:rPr lang="en-US" altLang="zh-CN" dirty="0">
                <a:latin typeface="Times New Roman" panose="02020603050405020304" pitchFamily="18" charset="0"/>
                <a:cs typeface="Times New Roman" panose="02020603050405020304" pitchFamily="18" charset="0"/>
              </a:rPr>
              <a:t> our plan. Together, I believe we can turn this vision into a reality that </a:t>
            </a:r>
            <a:r>
              <a:rPr lang="en-US" altLang="zh-CN" dirty="0">
                <a:solidFill>
                  <a:srgbClr val="00B0F0"/>
                </a:solidFill>
                <a:latin typeface="Times New Roman" panose="02020603050405020304" pitchFamily="18" charset="0"/>
                <a:cs typeface="Times New Roman" panose="02020603050405020304" pitchFamily="18" charset="0"/>
              </a:rPr>
              <a:t>resonates</a:t>
            </a:r>
            <a:r>
              <a:rPr lang="en-US" altLang="zh-CN" dirty="0">
                <a:latin typeface="Times New Roman" panose="02020603050405020304" pitchFamily="18" charset="0"/>
                <a:cs typeface="Times New Roman" panose="02020603050405020304" pitchFamily="18" charset="0"/>
              </a:rPr>
              <a:t> with hearts and minds worldwide.【</a:t>
            </a:r>
            <a:r>
              <a:rPr lang="zh-CN" altLang="en-US" dirty="0">
                <a:highlight>
                  <a:srgbClr val="FFFF00"/>
                </a:highlight>
                <a:latin typeface="Times New Roman" panose="02020603050405020304" pitchFamily="18" charset="0"/>
                <a:cs typeface="Times New Roman" panose="02020603050405020304" pitchFamily="18" charset="0"/>
              </a:rPr>
              <a:t>⑤结尾</a:t>
            </a:r>
            <a:r>
              <a:rPr lang="en-US" altLang="zh-CN" dirty="0">
                <a:latin typeface="Times New Roman" panose="02020603050405020304" pitchFamily="18" charset="0"/>
                <a:cs typeface="Times New Roman" panose="02020603050405020304" pitchFamily="18" charset="0"/>
              </a:rPr>
              <a:t>】</a:t>
            </a:r>
          </a:p>
          <a:p>
            <a:pPr marL="0" indent="0" algn="r">
              <a:buNone/>
            </a:pPr>
            <a:r>
              <a:rPr lang="en-US" altLang="zh-CN" dirty="0">
                <a:solidFill>
                  <a:srgbClr val="FF0000"/>
                </a:solidFill>
                <a:latin typeface="Times New Roman" panose="02020603050405020304" pitchFamily="18" charset="0"/>
                <a:cs typeface="Times New Roman" panose="02020603050405020304" pitchFamily="18" charset="0"/>
              </a:rPr>
              <a:t>Warmest regards, Wang Hua</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2806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1088</Words>
  <Application>Microsoft Office PowerPoint</Application>
  <PresentationFormat>宽屏</PresentationFormat>
  <Paragraphs>43</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2025徐汇一模二卷</vt:lpstr>
      <vt:lpstr>Summary</vt:lpstr>
      <vt:lpstr>Summary Keys</vt:lpstr>
      <vt:lpstr>Translation</vt:lpstr>
      <vt:lpstr>Translation</vt:lpstr>
      <vt:lpstr>Writing</vt:lpstr>
      <vt:lpstr>思路+提纲</vt:lpstr>
      <vt:lpstr>例文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诺 许</dc:creator>
  <cp:lastModifiedBy>诺 许</cp:lastModifiedBy>
  <cp:revision>7</cp:revision>
  <dcterms:created xsi:type="dcterms:W3CDTF">2025-08-27T14:03:24Z</dcterms:created>
  <dcterms:modified xsi:type="dcterms:W3CDTF">2025-08-27T14:20:16Z</dcterms:modified>
</cp:coreProperties>
</file>