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2" r:id="rId3"/>
    <p:sldId id="261" r:id="rId4"/>
    <p:sldId id="264" r:id="rId5"/>
    <p:sldId id="265" r:id="rId6"/>
    <p:sldId id="271" r:id="rId7"/>
    <p:sldId id="270" r:id="rId8"/>
    <p:sldId id="272" r:id="rId9"/>
    <p:sldId id="268" r:id="rId10"/>
    <p:sldId id="258" r:id="rId11"/>
    <p:sldId id="257" r:id="rId12"/>
    <p:sldId id="259" r:id="rId13"/>
    <p:sldId id="269" r:id="rId14"/>
    <p:sldId id="260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Cui" initials="JC" lastIdx="1" clrIdx="0">
    <p:extLst>
      <p:ext uri="{19B8F6BF-5375-455C-9EA6-DF929625EA0E}">
        <p15:presenceInfo xmlns:p15="http://schemas.microsoft.com/office/powerpoint/2012/main" xmlns="" userId="c71ec80f6ad21e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98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BC8-03B5-4216-9774-E2988A5DF776}" type="datetimeFigureOut">
              <a:rPr lang="en-CA" smtClean="0"/>
              <a:pPr/>
              <a:t>17/10/2014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03-A10E-4C48-A0A1-230A60EB9E1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BC8-03B5-4216-9774-E2988A5DF776}" type="datetimeFigureOut">
              <a:rPr lang="en-CA" smtClean="0"/>
              <a:pPr/>
              <a:t>17/10/2014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03-A10E-4C48-A0A1-230A60EB9E1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BC8-03B5-4216-9774-E2988A5DF776}" type="datetimeFigureOut">
              <a:rPr lang="en-CA" smtClean="0"/>
              <a:pPr/>
              <a:t>17/10/2014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03-A10E-4C48-A0A1-230A60EB9E1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BC8-03B5-4216-9774-E2988A5DF776}" type="datetimeFigureOut">
              <a:rPr lang="en-CA" smtClean="0"/>
              <a:pPr/>
              <a:t>17/10/2014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03-A10E-4C48-A0A1-230A60EB9E1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BC8-03B5-4216-9774-E2988A5DF776}" type="datetimeFigureOut">
              <a:rPr lang="en-CA" smtClean="0"/>
              <a:pPr/>
              <a:t>17/10/2014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03-A10E-4C48-A0A1-230A60EB9E1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BC8-03B5-4216-9774-E2988A5DF776}" type="datetimeFigureOut">
              <a:rPr lang="en-CA" smtClean="0"/>
              <a:pPr/>
              <a:t>17/10/2014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03-A10E-4C48-A0A1-230A60EB9E1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BC8-03B5-4216-9774-E2988A5DF776}" type="datetimeFigureOut">
              <a:rPr lang="en-CA" smtClean="0"/>
              <a:pPr/>
              <a:t>17/10/2014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03-A10E-4C48-A0A1-230A60EB9E1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BC8-03B5-4216-9774-E2988A5DF776}" type="datetimeFigureOut">
              <a:rPr lang="en-CA" smtClean="0"/>
              <a:pPr/>
              <a:t>17/10/2014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03-A10E-4C48-A0A1-230A60EB9E1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BC8-03B5-4216-9774-E2988A5DF776}" type="datetimeFigureOut">
              <a:rPr lang="en-CA" smtClean="0"/>
              <a:pPr/>
              <a:t>17/10/2014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03-A10E-4C48-A0A1-230A60EB9E1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BC8-03B5-4216-9774-E2988A5DF776}" type="datetimeFigureOut">
              <a:rPr lang="en-CA" smtClean="0"/>
              <a:pPr/>
              <a:t>17/10/2014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03-A10E-4C48-A0A1-230A60EB9E1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BC8-03B5-4216-9774-E2988A5DF776}" type="datetimeFigureOut">
              <a:rPr lang="en-CA" smtClean="0"/>
              <a:pPr/>
              <a:t>17/10/2014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9303-A10E-4C48-A0A1-230A60EB9E1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05BC8-03B5-4216-9774-E2988A5DF776}" type="datetimeFigureOut">
              <a:rPr lang="en-CA" smtClean="0"/>
              <a:pPr/>
              <a:t>17/10/2014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89303-A10E-4C48-A0A1-230A60EB9E14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jd.benow.ca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world.com/article/2585652/app-development/reverse-engineering.html" TargetMode="External"/><Relationship Id="rId2" Type="http://schemas.openxmlformats.org/officeDocument/2006/relationships/hyperlink" Target="http://en.wikipedia.org/wiki/Reverse_enginee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etbrains.com/decompile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Reverse Engineering</a:t>
            </a:r>
            <a:endParaRPr lang="en-CA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Group 13</a:t>
            </a:r>
          </a:p>
          <a:p>
            <a:r>
              <a:rPr lang="en-CA" dirty="0" smtClean="0"/>
              <a:t>Aaron &amp; Nolan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72953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Approach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CA" dirty="0" smtClean="0">
              <a:hlinkClick r:id="rId2"/>
            </a:endParaRPr>
          </a:p>
          <a:p>
            <a:r>
              <a:rPr lang="en-US" dirty="0" smtClean="0"/>
              <a:t>Monitor Inputs and Outputs of a portion of the system</a:t>
            </a:r>
          </a:p>
          <a:p>
            <a:r>
              <a:rPr lang="en-US" dirty="0" smtClean="0"/>
              <a:t>Use these results to create system specifications</a:t>
            </a:r>
          </a:p>
          <a:p>
            <a:r>
              <a:rPr lang="en-US" dirty="0" smtClean="0"/>
              <a:t>Design the components yourself, with these specifications</a:t>
            </a:r>
          </a:p>
          <a:p>
            <a:r>
              <a:rPr lang="en-US" dirty="0" smtClean="0"/>
              <a:t>Kind of like creating a UML diagram and Flow Chart for the system</a:t>
            </a:r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World Example -</a:t>
            </a:r>
            <a:br>
              <a:rPr lang="en-US" dirty="0" smtClean="0"/>
            </a:br>
            <a:r>
              <a:rPr lang="en-US" dirty="0" smtClean="0"/>
              <a:t>Phoenix Technologies BIOS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Reverse </a:t>
            </a:r>
            <a:r>
              <a:rPr lang="en-US" dirty="0" smtClean="0"/>
              <a:t>engineered IBM’s BIOS to create a clone in the 1980s</a:t>
            </a:r>
          </a:p>
          <a:p>
            <a:r>
              <a:rPr lang="en-US" dirty="0" smtClean="0"/>
              <a:t>Used Clean-Room technique to avoid copyright issues</a:t>
            </a:r>
          </a:p>
          <a:p>
            <a:r>
              <a:rPr lang="en-US" dirty="0" smtClean="0"/>
              <a:t>Was one of many companies to attempt the cloning, one of few to succeed without infringement</a:t>
            </a:r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 way to link together low level and high level reverse engineering</a:t>
            </a:r>
          </a:p>
          <a:p>
            <a:r>
              <a:rPr lang="en-US" dirty="0" smtClean="0"/>
              <a:t>Decompile </a:t>
            </a:r>
            <a:r>
              <a:rPr lang="en-US" dirty="0" smtClean="0"/>
              <a:t>– Translate the lowest level code into a more understandable level</a:t>
            </a:r>
          </a:p>
          <a:p>
            <a:r>
              <a:rPr lang="en-US" dirty="0" smtClean="0"/>
              <a:t>Debug – Follow the code to understand the control flow</a:t>
            </a:r>
          </a:p>
          <a:p>
            <a:r>
              <a:rPr lang="en-US" dirty="0" smtClean="0"/>
              <a:t>Decipher – Gain understanding of how the code works and over arching system</a:t>
            </a:r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Real World Example – </a:t>
            </a:r>
            <a:br>
              <a:rPr lang="en-CA" dirty="0" smtClean="0"/>
            </a:br>
            <a:r>
              <a:rPr lang="en-CA" dirty="0" smtClean="0"/>
              <a:t>Adobe </a:t>
            </a:r>
            <a:r>
              <a:rPr lang="en-CA" dirty="0" smtClean="0"/>
              <a:t>e-Book File Format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Russian </a:t>
            </a:r>
            <a:r>
              <a:rPr lang="en-CA" dirty="0" smtClean="0"/>
              <a:t>programmer Dimitri </a:t>
            </a:r>
            <a:r>
              <a:rPr lang="en-CA" dirty="0" err="1" smtClean="0"/>
              <a:t>Skylarov</a:t>
            </a:r>
            <a:r>
              <a:rPr lang="en-CA" dirty="0" smtClean="0"/>
              <a:t> for a company called </a:t>
            </a:r>
            <a:r>
              <a:rPr lang="en-CA" dirty="0" err="1" smtClean="0"/>
              <a:t>ElcomSoft</a:t>
            </a:r>
            <a:endParaRPr lang="en-CA" dirty="0" smtClean="0"/>
          </a:p>
          <a:p>
            <a:r>
              <a:rPr lang="en-CA" dirty="0" smtClean="0"/>
              <a:t>Reverse engineered Adobe’s proprietary file format</a:t>
            </a:r>
          </a:p>
          <a:p>
            <a:r>
              <a:rPr lang="en-CA" dirty="0" smtClean="0"/>
              <a:t>Could convert eBook files into .pdf files</a:t>
            </a:r>
          </a:p>
          <a:p>
            <a:r>
              <a:rPr lang="en-CA" dirty="0" smtClean="0"/>
              <a:t>Adobe sued but lost the case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8782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Implications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Laws have changed since then…</a:t>
            </a:r>
          </a:p>
          <a:p>
            <a:r>
              <a:rPr lang="en-US" dirty="0" smtClean="0"/>
              <a:t>Most software now comes with licenses that prevent this</a:t>
            </a:r>
          </a:p>
          <a:p>
            <a:r>
              <a:rPr lang="en-US" dirty="0" smtClean="0"/>
              <a:t>Ignoring the technicalities you still can given:</a:t>
            </a:r>
          </a:p>
          <a:p>
            <a:pPr lvl="1"/>
            <a:r>
              <a:rPr lang="en-US" dirty="0" smtClean="0"/>
              <a:t>You lawfully obtain the program</a:t>
            </a:r>
          </a:p>
          <a:p>
            <a:pPr lvl="1"/>
            <a:r>
              <a:rPr lang="en-US" dirty="0" smtClean="0"/>
              <a:t>You are granted permission from the copyright owner </a:t>
            </a:r>
          </a:p>
          <a:p>
            <a:pPr lvl="1"/>
            <a:r>
              <a:rPr lang="en-US" dirty="0" smtClean="0"/>
              <a:t>You only use the results for non malicious purposes</a:t>
            </a:r>
          </a:p>
          <a:p>
            <a:pPr lvl="1"/>
            <a:r>
              <a:rPr lang="en-US" dirty="0" smtClean="0"/>
              <a:t>You do not distribute your mutated program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Anti-reversing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Eliminate Symbolic Information </a:t>
            </a:r>
          </a:p>
          <a:p>
            <a:pPr lvl="1"/>
            <a:r>
              <a:rPr lang="en-US" dirty="0" smtClean="0"/>
              <a:t>Only really an issue in higher level languages (.NET, Java etc)</a:t>
            </a:r>
            <a:endParaRPr lang="en-CA" dirty="0" smtClean="0"/>
          </a:p>
          <a:p>
            <a:r>
              <a:rPr lang="en-US" dirty="0" smtClean="0"/>
              <a:t>Embedded Keys</a:t>
            </a:r>
          </a:p>
          <a:p>
            <a:r>
              <a:rPr lang="en-US" dirty="0" smtClean="0"/>
              <a:t>Anti-debugging</a:t>
            </a:r>
          </a:p>
          <a:p>
            <a:pPr lvl="1"/>
            <a:r>
              <a:rPr lang="en-US" dirty="0" smtClean="0"/>
              <a:t>Exception Swallowing</a:t>
            </a:r>
          </a:p>
          <a:p>
            <a:pPr lvl="1"/>
            <a:r>
              <a:rPr lang="en-US" dirty="0" smtClean="0"/>
              <a:t>Checksums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“Reversing: Secrets of Reverse Engineering” </a:t>
            </a:r>
            <a:r>
              <a:rPr lang="en-US" sz="2400" dirty="0" err="1" smtClean="0"/>
              <a:t>Eilam</a:t>
            </a:r>
            <a:r>
              <a:rPr lang="en-US" sz="2400" dirty="0" smtClean="0"/>
              <a:t>, </a:t>
            </a:r>
            <a:r>
              <a:rPr lang="en-US" sz="2400" dirty="0" err="1" smtClean="0"/>
              <a:t>Eldad</a:t>
            </a:r>
            <a:endParaRPr lang="en-US" sz="2400" dirty="0" smtClean="0"/>
          </a:p>
          <a:p>
            <a:r>
              <a:rPr lang="en-US" sz="2400" dirty="0" smtClean="0">
                <a:hlinkClick r:id="rId2"/>
              </a:rPr>
              <a:t>http://en.wikipedia.org/wiki/Reverse_engineering</a:t>
            </a:r>
            <a:endParaRPr lang="en-US" sz="2400" dirty="0" smtClean="0"/>
          </a:p>
          <a:p>
            <a:r>
              <a:rPr lang="en-US" sz="2400" dirty="0" smtClean="0">
                <a:hlinkClick r:id="rId3"/>
              </a:rPr>
              <a:t>http://www.computerworld.com/article/2585652/app-development/reverse-engineering.html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https://jetbrains.com/decompiler/</a:t>
            </a:r>
            <a:endParaRPr lang="en-US" sz="2400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 smtClean="0"/>
              <a:t>What is Reverse Engineering?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2537" y="1203325"/>
            <a:ext cx="6400800" cy="3429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Anyone has an idea?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1599" y="1905000"/>
            <a:ext cx="61626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556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/>
              <a:t>What is Reverse Engineering?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644" y="1600200"/>
            <a:ext cx="8763000" cy="4343400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Similar to scientific studies of natural world. Things exist, try to understand it, model it, and potentially build something with it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To extract </a:t>
            </a:r>
            <a:r>
              <a:rPr lang="en-US" dirty="0" smtClean="0">
                <a:solidFill>
                  <a:schemeClr val="tx1"/>
                </a:solidFill>
              </a:rPr>
              <a:t>knowledge or design of </a:t>
            </a:r>
            <a:r>
              <a:rPr lang="en-US" dirty="0">
                <a:solidFill>
                  <a:schemeClr val="tx1"/>
                </a:solidFill>
              </a:rPr>
              <a:t>anything </a:t>
            </a:r>
            <a:r>
              <a:rPr lang="en-US" dirty="0" smtClean="0">
                <a:solidFill>
                  <a:schemeClr val="tx1"/>
                </a:solidFill>
              </a:rPr>
              <a:t>*man-made*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road term, and the idea existed long before software engineering 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en-US" dirty="0" smtClean="0"/>
          </a:p>
          <a:p>
            <a:pPr marL="457200" indent="-45720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9921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more on this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Daily talking – tone, facial expression,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“Chinese” (or any other) bootleg / fake / illegally “similar” products - sometimes, other times reverse engineering isn’t even attempted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r>
              <a:rPr lang="en-US" dirty="0"/>
              <a:t>Different layers – example with a lock</a:t>
            </a:r>
          </a:p>
          <a:p>
            <a:pPr lvl="1"/>
            <a:r>
              <a:rPr lang="en-US" dirty="0"/>
              <a:t>Purpose: </a:t>
            </a:r>
          </a:p>
          <a:p>
            <a:pPr lvl="1"/>
            <a:r>
              <a:rPr lang="en-US" dirty="0"/>
              <a:t>Mechanism: </a:t>
            </a:r>
          </a:p>
          <a:p>
            <a:pPr lvl="1"/>
            <a:r>
              <a:rPr lang="en-US" dirty="0"/>
              <a:t>Specifics (to open it): pin length, safety,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smtClean="0"/>
              <a:t>RE of machines – computer aided design </a:t>
            </a:r>
          </a:p>
        </p:txBody>
      </p:sp>
    </p:spTree>
    <p:extLst>
      <p:ext uri="{BB962C8B-B14F-4D97-AF65-F5344CB8AC3E}">
        <p14:creationId xmlns:p14="http://schemas.microsoft.com/office/powerpoint/2010/main" xmlns="" val="152868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Reverse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67000"/>
            <a:ext cx="8229600" cy="3306763"/>
          </a:xfrm>
        </p:spPr>
        <p:txBody>
          <a:bodyPr/>
          <a:lstStyle/>
          <a:p>
            <a:r>
              <a:rPr lang="en-US" dirty="0" smtClean="0"/>
              <a:t>Anyone want to try to name some common forms and use of software reverse engineering?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708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Reverse Engineering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1828800"/>
            <a:ext cx="6457545" cy="4449763"/>
          </a:xfrm>
        </p:spPr>
      </p:pic>
      <p:sp>
        <p:nvSpPr>
          <p:cNvPr id="5" name="TextBox 4"/>
          <p:cNvSpPr txBox="1"/>
          <p:nvPr/>
        </p:nvSpPr>
        <p:spPr>
          <a:xfrm>
            <a:off x="6248400" y="29718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much more broader ideas of software 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163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400" y="4372166"/>
            <a:ext cx="5791200" cy="32720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Applications of Software Reverse Engineering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8839200" cy="4525963"/>
          </a:xfrm>
        </p:spPr>
        <p:txBody>
          <a:bodyPr>
            <a:normAutofit/>
          </a:bodyPr>
          <a:lstStyle/>
          <a:p>
            <a:r>
              <a:rPr lang="en-CA" sz="2800" dirty="0" smtClean="0"/>
              <a:t>Discovery/Prevention of malicious software</a:t>
            </a:r>
          </a:p>
          <a:p>
            <a:r>
              <a:rPr lang="en-CA" sz="2800" dirty="0" smtClean="0"/>
              <a:t>Reversing cryptic files or file formats</a:t>
            </a:r>
          </a:p>
          <a:p>
            <a:r>
              <a:rPr lang="en-CA" sz="2800" dirty="0" smtClean="0"/>
              <a:t>Adding features and reviving abandoned software</a:t>
            </a:r>
          </a:p>
          <a:p>
            <a:r>
              <a:rPr lang="en-CA" sz="2800" dirty="0" smtClean="0"/>
              <a:t>Evaluating quality and security of open source software</a:t>
            </a:r>
          </a:p>
          <a:p>
            <a:r>
              <a:rPr lang="en-CA" sz="2800" dirty="0" smtClean="0"/>
              <a:t>Hacking  </a:t>
            </a:r>
          </a:p>
          <a:p>
            <a:r>
              <a:rPr lang="en-CA" sz="2800" dirty="0" smtClean="0"/>
              <a:t>Clean room approach (bad now) – more on legality later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xmlns="" val="299795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2800" y="216255"/>
            <a:ext cx="5638800" cy="6489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78" y="216255"/>
            <a:ext cx="4343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Different levels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643" y="1600200"/>
            <a:ext cx="2858557" cy="5257800"/>
          </a:xfrm>
        </p:spPr>
        <p:txBody>
          <a:bodyPr/>
          <a:lstStyle/>
          <a:p>
            <a:r>
              <a:rPr lang="en-US" dirty="0" smtClean="0"/>
              <a:t>Traditionally refers to higher level</a:t>
            </a:r>
          </a:p>
          <a:p>
            <a:r>
              <a:rPr lang="en-US" dirty="0" smtClean="0"/>
              <a:t>Nowadays, a lot of RE refers to the lower, coding-based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636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Types of Software Reverse Engineering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Source Present</a:t>
            </a:r>
          </a:p>
          <a:p>
            <a:pPr lvl="1"/>
            <a:r>
              <a:rPr lang="en-CA" dirty="0" smtClean="0"/>
              <a:t>Code Level</a:t>
            </a:r>
          </a:p>
          <a:p>
            <a:pPr lvl="1"/>
            <a:r>
              <a:rPr lang="en-CA" dirty="0" smtClean="0"/>
              <a:t>Use methods like ‘reversing’</a:t>
            </a:r>
          </a:p>
          <a:p>
            <a:pPr lvl="1"/>
            <a:r>
              <a:rPr lang="en-CA" dirty="0" smtClean="0"/>
              <a:t>Decompile and understand what the original engineers </a:t>
            </a:r>
            <a:r>
              <a:rPr lang="en-CA" dirty="0" smtClean="0"/>
              <a:t>did and how it was implemented</a:t>
            </a:r>
            <a:endParaRPr lang="en-CA" dirty="0" smtClean="0"/>
          </a:p>
          <a:p>
            <a:r>
              <a:rPr lang="en-CA" dirty="0" smtClean="0"/>
              <a:t>Source Absent</a:t>
            </a:r>
          </a:p>
          <a:p>
            <a:pPr lvl="1"/>
            <a:r>
              <a:rPr lang="en-CA" dirty="0" smtClean="0"/>
              <a:t>System Level</a:t>
            </a:r>
          </a:p>
          <a:p>
            <a:pPr lvl="1"/>
            <a:r>
              <a:rPr lang="en-CA" dirty="0" smtClean="0"/>
              <a:t>Black box approach</a:t>
            </a:r>
          </a:p>
          <a:p>
            <a:pPr lvl="1"/>
            <a:r>
              <a:rPr lang="en-CA" dirty="0" smtClean="0"/>
              <a:t>Infer and discover the original component specifications</a:t>
            </a:r>
          </a:p>
          <a:p>
            <a:pPr lvl="1"/>
            <a:r>
              <a:rPr lang="en-CA" dirty="0" smtClean="0"/>
              <a:t>Work towards the overall high level design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83719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543</Words>
  <Application>Microsoft Office PowerPoint</Application>
  <PresentationFormat>On-screen Show (4:3)</PresentationFormat>
  <Paragraphs>87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Reverse Engineering</vt:lpstr>
      <vt:lpstr>What is Reverse Engineering?</vt:lpstr>
      <vt:lpstr>What is Reverse Engineering?</vt:lpstr>
      <vt:lpstr>A little more on this idea</vt:lpstr>
      <vt:lpstr>Software Reverse Engineering</vt:lpstr>
      <vt:lpstr>Software Reverse Engineering</vt:lpstr>
      <vt:lpstr>Applications of Software Reverse Engineering</vt:lpstr>
      <vt:lpstr>Different levels </vt:lpstr>
      <vt:lpstr>Types of Software Reverse Engineering</vt:lpstr>
      <vt:lpstr>Black Box Approach</vt:lpstr>
      <vt:lpstr>Real World Example - Phoenix Technologies BIOS</vt:lpstr>
      <vt:lpstr>Reversing</vt:lpstr>
      <vt:lpstr>Real World Example –  Adobe e-Book File Format</vt:lpstr>
      <vt:lpstr>Legal Implications</vt:lpstr>
      <vt:lpstr>Anti-reversing</vt:lpstr>
      <vt:lpstr>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Example - Phoenix Technologies BIOS</dc:title>
  <dc:creator>Karen R</dc:creator>
  <cp:lastModifiedBy>Karen R</cp:lastModifiedBy>
  <cp:revision>22</cp:revision>
  <dcterms:created xsi:type="dcterms:W3CDTF">2014-10-15T22:38:46Z</dcterms:created>
  <dcterms:modified xsi:type="dcterms:W3CDTF">2014-10-17T18:32:07Z</dcterms:modified>
</cp:coreProperties>
</file>