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a77ebe6c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a77ebe6c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a77ebe6c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a77ebe6c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a77ebe6c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a77ebe6c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77ebe6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77ebe6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a77ebe6c8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a77ebe6c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a77ebe6c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a77ebe6c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a77ebe6c8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a77ebe6c8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a77ebe6c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a77ebe6c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a77ebe6c8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a77ebe6c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ithub.com/NolanSmithSolutions/Lectures" TargetMode="External"/><Relationship Id="rId5" Type="http://schemas.openxmlformats.org/officeDocument/2006/relationships/hyperlink" Target="https://github.com" TargetMode="External"/><Relationship Id="rId4" Type="http://schemas.openxmlformats.org/officeDocument/2006/relationships/hyperlink" Target="https://www.tableau.com/academic/students#for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upport.microsoft.com/en-us/topic/this-website-works-better-in-microsoft-edge-160fa918-d581-4932-9e4e-1075c4713595?ui=en-us&amp;rs=en-us&amp;ad=u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x.berkeley.edu"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a:t>Industrial Applications of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Important Tasks Before You Start</a:t>
            </a:r>
            <a:endParaRPr dirty="0"/>
          </a:p>
        </p:txBody>
      </p:sp>
      <p:sp>
        <p:nvSpPr>
          <p:cNvPr id="123" name="Google Shape;123;p22"/>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Install Anaconda/Jupyter Notebooks </a:t>
            </a:r>
            <a:r>
              <a:rPr lang="en" u="sng" dirty="0">
                <a:solidFill>
                  <a:schemeClr val="hlink"/>
                </a:solidFill>
                <a:hlinkClick r:id="rId3"/>
              </a:rPr>
              <a:t>https://docs.anaconda.com/anaconda/install/</a:t>
            </a:r>
            <a:endParaRPr dirty="0"/>
          </a:p>
          <a:p>
            <a:pPr marL="457200" lvl="0" indent="-342900" algn="l" rtl="0">
              <a:spcBef>
                <a:spcPts val="0"/>
              </a:spcBef>
              <a:spcAft>
                <a:spcPts val="0"/>
              </a:spcAft>
              <a:buSzPts val="1800"/>
              <a:buChar char="●"/>
            </a:pPr>
            <a:r>
              <a:rPr lang="en-US" dirty="0">
                <a:hlinkClick r:id="rId4"/>
              </a:rPr>
              <a:t>Install Tableau here!</a:t>
            </a:r>
            <a:endParaRPr dirty="0"/>
          </a:p>
          <a:p>
            <a:pPr marL="457200" lvl="0" indent="-342900" algn="l" rtl="0">
              <a:spcBef>
                <a:spcPts val="0"/>
              </a:spcBef>
              <a:spcAft>
                <a:spcPts val="0"/>
              </a:spcAft>
              <a:buSzPts val="1800"/>
              <a:buChar char="●"/>
            </a:pPr>
            <a:r>
              <a:rPr lang="en" dirty="0"/>
              <a:t>Create a github account </a:t>
            </a:r>
            <a:r>
              <a:rPr lang="en" u="sng" dirty="0">
                <a:solidFill>
                  <a:schemeClr val="hlink"/>
                </a:solidFill>
                <a:hlinkClick r:id="rId5"/>
              </a:rPr>
              <a:t>https://github.com</a:t>
            </a:r>
            <a:endParaRPr dirty="0"/>
          </a:p>
          <a:p>
            <a:pPr marL="457200" lvl="0" indent="-342900" algn="l" rtl="0">
              <a:spcBef>
                <a:spcPts val="0"/>
              </a:spcBef>
              <a:spcAft>
                <a:spcPts val="0"/>
              </a:spcAft>
              <a:buSzPts val="1800"/>
              <a:buChar char="●"/>
            </a:pPr>
            <a:r>
              <a:rPr lang="en" dirty="0"/>
              <a:t>Download/clone our lecture materials from github </a:t>
            </a:r>
            <a:r>
              <a:rPr lang="en" u="sng" dirty="0">
                <a:solidFill>
                  <a:schemeClr val="hlink"/>
                </a:solidFill>
                <a:hlinkClick r:id="rId6"/>
              </a:rPr>
              <a:t>https://github.com/NolanSmithSolutions/Lectures</a:t>
            </a:r>
            <a:endParaRPr dirty="0"/>
          </a:p>
          <a:p>
            <a:pPr marL="457200" lvl="0" indent="-342900" algn="l" rtl="0">
              <a:spcBef>
                <a:spcPts val="0"/>
              </a:spcBef>
              <a:spcAft>
                <a:spcPts val="0"/>
              </a:spcAft>
              <a:buSzPts val="1800"/>
              <a:buChar char="●"/>
            </a:pPr>
            <a:r>
              <a:rPr lang="en" dirty="0"/>
              <a:t>Find your project partners</a:t>
            </a:r>
            <a:endParaRPr dirty="0"/>
          </a:p>
          <a:p>
            <a:pPr marL="457200" lvl="0" indent="-342900" algn="l" rtl="0">
              <a:spcBef>
                <a:spcPts val="0"/>
              </a:spcBef>
              <a:spcAft>
                <a:spcPts val="0"/>
              </a:spcAft>
              <a:buSzPts val="1800"/>
              <a:buChar char="●"/>
            </a:pPr>
            <a:r>
              <a:rPr lang="en" dirty="0"/>
              <a:t>Start looking through the “Introduction.ipynb” found in the “Intro” folder using Jupyter Notebooks in Anaconda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This Course?</a:t>
            </a:r>
            <a:endParaRPr/>
          </a:p>
        </p:txBody>
      </p:sp>
      <p:sp>
        <p:nvSpPr>
          <p:cNvPr id="75" name="Google Shape;75;p1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This course is a highly applied introduction to Data Science and computer programming that should give you the skills needed for any sort of Analyst or Data Science role.  Additionally, you will have a full project and presentation to put on your resume as well as a start to your programming portfolio.</a:t>
            </a:r>
            <a:endParaRPr dirty="0"/>
          </a:p>
          <a:p>
            <a:pPr marL="0" lvl="0" indent="0" algn="l" rtl="0">
              <a:spcBef>
                <a:spcPts val="1200"/>
              </a:spcBef>
              <a:spcAft>
                <a:spcPts val="0"/>
              </a:spcAft>
              <a:buNone/>
            </a:pPr>
            <a:r>
              <a:rPr lang="en" dirty="0"/>
              <a:t>By the end of this course, our goal is for you to:</a:t>
            </a:r>
            <a:endParaRPr dirty="0"/>
          </a:p>
          <a:p>
            <a:pPr marL="457200" lvl="0" indent="-342900" algn="l" rtl="0">
              <a:spcBef>
                <a:spcPts val="1200"/>
              </a:spcBef>
              <a:spcAft>
                <a:spcPts val="0"/>
              </a:spcAft>
              <a:buSzPts val="1800"/>
              <a:buAutoNum type="arabicPeriod"/>
            </a:pPr>
            <a:r>
              <a:rPr lang="en" dirty="0"/>
              <a:t>Build relevant programs individually and in groups using Python/Tableau or similar languages/programs that can be used at work</a:t>
            </a:r>
            <a:endParaRPr dirty="0"/>
          </a:p>
          <a:p>
            <a:pPr marL="457200" lvl="0" indent="-342900" algn="l" rtl="0">
              <a:spcBef>
                <a:spcPts val="0"/>
              </a:spcBef>
              <a:spcAft>
                <a:spcPts val="0"/>
              </a:spcAft>
              <a:buSzPts val="1800"/>
              <a:buAutoNum type="arabicPeriod"/>
            </a:pPr>
            <a:r>
              <a:rPr lang="en" dirty="0"/>
              <a:t>Interpret results from statistical packages and methods</a:t>
            </a:r>
            <a:endParaRPr dirty="0"/>
          </a:p>
          <a:p>
            <a:pPr marL="457200" lvl="0" indent="-342900" algn="l" rtl="0">
              <a:spcBef>
                <a:spcPts val="0"/>
              </a:spcBef>
              <a:spcAft>
                <a:spcPts val="0"/>
              </a:spcAft>
              <a:buSzPts val="1800"/>
              <a:buAutoNum type="arabicPeriod"/>
            </a:pPr>
            <a:r>
              <a:rPr lang="en" dirty="0"/>
              <a:t>Use standard packages and data sources from the data science community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Data Science?</a:t>
            </a:r>
            <a:endParaRPr/>
          </a:p>
        </p:txBody>
      </p:sp>
      <p:sp>
        <p:nvSpPr>
          <p:cNvPr id="81" name="Google Shape;81;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285750" indent="-285750"/>
            <a:r>
              <a:rPr lang="en" dirty="0"/>
              <a:t>Data Science is the art of finding and processing information and deriving meaning from such.  </a:t>
            </a:r>
            <a:endParaRPr dirty="0"/>
          </a:p>
          <a:p>
            <a:pPr marL="285750" indent="-285750">
              <a:spcBef>
                <a:spcPts val="1200"/>
              </a:spcBef>
            </a:pPr>
            <a:r>
              <a:rPr lang="en" dirty="0"/>
              <a:t>Data Scientists mix statistical methods and computer programming to shape their results.</a:t>
            </a:r>
          </a:p>
          <a:p>
            <a:pPr marL="285750" indent="-285750">
              <a:spcBef>
                <a:spcPts val="1200"/>
              </a:spcBef>
            </a:pPr>
            <a:r>
              <a:rPr lang="en" dirty="0"/>
              <a:t>Remember, crafting and conveying a compelling story is just as important as having a good model</a:t>
            </a:r>
          </a:p>
          <a:p>
            <a:pPr marL="285750" indent="-285750">
              <a:spcBef>
                <a:spcPts val="1200"/>
              </a:spcBef>
            </a:pPr>
            <a:r>
              <a:rPr lang="en-US" dirty="0">
                <a:hlinkClick r:id="rId3"/>
              </a:rPr>
              <a:t>Check out this quick summary video! </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Pre-Requisites</a:t>
            </a:r>
            <a:endParaRPr/>
          </a:p>
        </p:txBody>
      </p:sp>
      <p:sp>
        <p:nvSpPr>
          <p:cNvPr id="87" name="Google Shape;87;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 general interest in diving into data.  Prior experience with excel, SQL, probability and statistics will be helpful but not necessary.  Rudimentary understanding of a scripting language is required.</a:t>
            </a:r>
            <a:endParaRPr/>
          </a:p>
          <a:p>
            <a:pPr marL="0" lvl="0" indent="0" algn="l" rtl="0">
              <a:spcBef>
                <a:spcPts val="1200"/>
              </a:spcBef>
              <a:spcAft>
                <a:spcPts val="0"/>
              </a:spcAft>
              <a:buNone/>
            </a:pPr>
            <a:r>
              <a:rPr lang="en"/>
              <a:t>If you truly wish to succeed in this class, we recommend that you sharpen your Python programming skills as much as possible as this will be at the forefront of nearly every facet of this class.</a:t>
            </a:r>
            <a:endParaRPr/>
          </a:p>
          <a:p>
            <a:pPr marL="0" lvl="0" indent="0" algn="l" rtl="0">
              <a:spcBef>
                <a:spcPts val="1200"/>
              </a:spcBef>
              <a:spcAft>
                <a:spcPts val="1200"/>
              </a:spcAft>
              <a:buNone/>
            </a:pPr>
            <a:r>
              <a:rPr lang="en"/>
              <a:t>Additionally, we believe that learning is done by active participation and immersion.  We recommend that you go through all of the practice problems in our lectures and to read all of the articles we link at the end of our Jupyter notebooks!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Grading</a:t>
            </a:r>
            <a:endParaRPr dirty="0"/>
          </a:p>
        </p:txBody>
      </p:sp>
      <p:sp>
        <p:nvSpPr>
          <p:cNvPr id="93" name="Google Shape;93;p17"/>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Homework (weekly) - 35%</a:t>
            </a:r>
          </a:p>
          <a:p>
            <a:pPr marL="0" lvl="0" indent="0" algn="l" rtl="0">
              <a:spcBef>
                <a:spcPts val="0"/>
              </a:spcBef>
              <a:spcAft>
                <a:spcPts val="0"/>
              </a:spcAft>
              <a:buNone/>
            </a:pPr>
            <a:r>
              <a:rPr lang="en" dirty="0"/>
              <a:t>Final Exam - 35%</a:t>
            </a:r>
          </a:p>
          <a:p>
            <a:pPr marL="0" lvl="0" indent="0" algn="l" rtl="0">
              <a:spcBef>
                <a:spcPts val="0"/>
              </a:spcBef>
              <a:spcAft>
                <a:spcPts val="0"/>
              </a:spcAft>
              <a:buNone/>
            </a:pPr>
            <a:r>
              <a:rPr lang="en" dirty="0"/>
              <a:t>Project - 30%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Information</a:t>
            </a:r>
            <a:endParaRPr/>
          </a:p>
        </p:txBody>
      </p:sp>
      <p:sp>
        <p:nvSpPr>
          <p:cNvPr id="99" name="Google Shape;99;p18"/>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Be as creative as you want</a:t>
            </a:r>
          </a:p>
          <a:p>
            <a:pPr marL="285750" indent="-285750">
              <a:spcAft>
                <a:spcPts val="1200"/>
              </a:spcAft>
            </a:pPr>
            <a:r>
              <a:rPr lang="en-US" dirty="0"/>
              <a:t>Choose a problem that data science could solve and craft a data pipeline, model, and output dashboard for presentation</a:t>
            </a:r>
          </a:p>
          <a:p>
            <a:pPr marL="285750" indent="-285750">
              <a:spcAft>
                <a:spcPts val="1200"/>
              </a:spcAft>
            </a:pPr>
            <a:r>
              <a:rPr lang="en-US" dirty="0"/>
              <a:t>Topics can be business, finance, engineering, gaming, environment, or anything else under the sun</a:t>
            </a:r>
          </a:p>
          <a:p>
            <a:pPr marL="285750" indent="-285750">
              <a:spcAft>
                <a:spcPts val="1200"/>
              </a:spcAft>
            </a:pPr>
            <a:r>
              <a:rPr lang="en-US" dirty="0"/>
              <a:t>The goal of the project is to combine the skills you learn in the course and apply them to something that interests you in order to replicate what your future career may look like</a:t>
            </a:r>
          </a:p>
          <a:p>
            <a:pPr marL="285750" indent="-285750">
              <a:spcAft>
                <a:spcPts val="1200"/>
              </a:spcAft>
            </a:pPr>
            <a:r>
              <a:rPr lang="en-US" dirty="0"/>
              <a:t>Can be in a group of up to 2 or a solo project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This Course Came to Be</a:t>
            </a:r>
            <a:endParaRPr/>
          </a:p>
        </p:txBody>
      </p:sp>
      <p:sp>
        <p:nvSpPr>
          <p:cNvPr id="105" name="Google Shape;105;p19"/>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en" dirty="0"/>
              <a:t>2015 - Ben and Matt meet at University of Kentucky while taking the same math course</a:t>
            </a:r>
            <a:endParaRPr dirty="0"/>
          </a:p>
          <a:p>
            <a:pPr marL="457200" lvl="0" indent="-325755" algn="l" rtl="0">
              <a:spcBef>
                <a:spcPts val="0"/>
              </a:spcBef>
              <a:spcAft>
                <a:spcPts val="0"/>
              </a:spcAft>
              <a:buSzPct val="100000"/>
              <a:buChar char="●"/>
            </a:pPr>
            <a:r>
              <a:rPr lang="en" dirty="0"/>
              <a:t>2018 - Matt takes the </a:t>
            </a:r>
            <a:r>
              <a:rPr lang="en" u="sng" dirty="0">
                <a:solidFill>
                  <a:schemeClr val="hlink"/>
                </a:solidFill>
                <a:hlinkClick r:id="rId3"/>
              </a:rPr>
              <a:t>Data-X</a:t>
            </a:r>
            <a:r>
              <a:rPr lang="en" dirty="0"/>
              <a:t> course at University of California, Berkeley which inspired much of this current course</a:t>
            </a:r>
            <a:endParaRPr dirty="0"/>
          </a:p>
          <a:p>
            <a:pPr marL="457200" lvl="0" indent="-325755" algn="l" rtl="0">
              <a:spcBef>
                <a:spcPts val="0"/>
              </a:spcBef>
              <a:spcAft>
                <a:spcPts val="0"/>
              </a:spcAft>
              <a:buSzPct val="100000"/>
              <a:buChar char="●"/>
            </a:pPr>
            <a:r>
              <a:rPr lang="en" dirty="0"/>
              <a:t>2019 - Ben and Matt form their own Data Science consulting company after a former </a:t>
            </a:r>
            <a:r>
              <a:rPr lang="en" dirty="0" err="1"/>
              <a:t>UKy</a:t>
            </a:r>
            <a:r>
              <a:rPr lang="en" dirty="0"/>
              <a:t> Alumni sought out help to improve their company</a:t>
            </a:r>
            <a:endParaRPr dirty="0"/>
          </a:p>
          <a:p>
            <a:pPr marL="457200" lvl="0" indent="-325755" algn="l" rtl="0">
              <a:spcBef>
                <a:spcPts val="0"/>
              </a:spcBef>
              <a:spcAft>
                <a:spcPts val="0"/>
              </a:spcAft>
              <a:buSzPct val="100000"/>
              <a:buChar char="●"/>
            </a:pPr>
            <a:r>
              <a:rPr lang="en" dirty="0"/>
              <a:t>2020 - Ben and Matt create a few lectures on SQL and Finance methods for students looking to learn more</a:t>
            </a:r>
            <a:endParaRPr dirty="0"/>
          </a:p>
          <a:p>
            <a:pPr marL="457200" lvl="0" indent="-325755" algn="l" rtl="0">
              <a:spcBef>
                <a:spcPts val="0"/>
              </a:spcBef>
              <a:spcAft>
                <a:spcPts val="0"/>
              </a:spcAft>
              <a:buSzPct val="100000"/>
              <a:buChar char="●"/>
            </a:pPr>
            <a:r>
              <a:rPr lang="en" dirty="0"/>
              <a:t>2021-2022 - Everything comes together and we hope to combine the knowledge from both the most impactful courses we took in college along with the skills we use in our jobs everyday to give you the tools to succeed right out the gate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Ben</a:t>
            </a:r>
            <a:endParaRPr/>
          </a:p>
        </p:txBody>
      </p:sp>
      <p:sp>
        <p:nvSpPr>
          <p:cNvPr id="111" name="Google Shape;111;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Lead FP&amp;A analyst at General Electric</a:t>
            </a:r>
          </a:p>
          <a:p>
            <a:pPr marL="457200" lvl="0" indent="-342900" algn="l" rtl="0">
              <a:spcBef>
                <a:spcPts val="0"/>
              </a:spcBef>
              <a:spcAft>
                <a:spcPts val="0"/>
              </a:spcAft>
              <a:buSzPts val="1800"/>
              <a:buChar char="●"/>
            </a:pPr>
            <a:r>
              <a:rPr lang="en-US" dirty="0"/>
              <a:t>Masters of Science in Finance from Boston College</a:t>
            </a:r>
          </a:p>
          <a:p>
            <a:pPr marL="457200" lvl="0" indent="-342900" algn="l" rtl="0">
              <a:spcBef>
                <a:spcPts val="0"/>
              </a:spcBef>
              <a:spcAft>
                <a:spcPts val="0"/>
              </a:spcAft>
              <a:buSzPts val="1800"/>
              <a:buChar char="●"/>
            </a:pPr>
            <a:r>
              <a:rPr lang="en-US" dirty="0"/>
              <a:t>Bachelors of Science in Mathematics from University of Kentucky</a:t>
            </a:r>
          </a:p>
          <a:p>
            <a:pPr marL="457200" lvl="0" indent="-342900" algn="l" rtl="0">
              <a:spcBef>
                <a:spcPts val="0"/>
              </a:spcBef>
              <a:spcAft>
                <a:spcPts val="0"/>
              </a:spcAft>
              <a:buSzPts val="1800"/>
              <a:buChar char="●"/>
            </a:pPr>
            <a:r>
              <a:rPr lang="en-US" dirty="0"/>
              <a:t>Previously a senior financial analyst at Wells Enterprises and Halo Top Creamery</a:t>
            </a:r>
          </a:p>
          <a:p>
            <a:pPr marL="457200" lvl="0" indent="-342900" algn="l" rtl="0">
              <a:spcBef>
                <a:spcPts val="0"/>
              </a:spcBef>
              <a:spcAft>
                <a:spcPts val="0"/>
              </a:spcAft>
              <a:buSzPts val="1800"/>
              <a:buChar char="●"/>
            </a:pPr>
            <a:r>
              <a:rPr lang="en-US" dirty="0"/>
              <a:t>Avid Hiker and all things outdoors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Matt</a:t>
            </a:r>
            <a:endParaRPr/>
          </a:p>
        </p:txBody>
      </p:sp>
      <p:sp>
        <p:nvSpPr>
          <p:cNvPr id="117" name="Google Shape;117;p21"/>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Data Scientist at Cigna Healthcare and Insurance</a:t>
            </a:r>
            <a:endParaRPr dirty="0"/>
          </a:p>
          <a:p>
            <a:pPr marL="457200" lvl="0" indent="-342900" algn="l" rtl="0">
              <a:spcBef>
                <a:spcPts val="0"/>
              </a:spcBef>
              <a:spcAft>
                <a:spcPts val="0"/>
              </a:spcAft>
              <a:buSzPts val="1800"/>
              <a:buChar char="●"/>
            </a:pPr>
            <a:r>
              <a:rPr lang="en" dirty="0"/>
              <a:t>Masters of Engineering in Operations Research from UC Berkeley</a:t>
            </a:r>
            <a:endParaRPr dirty="0"/>
          </a:p>
          <a:p>
            <a:pPr marL="457200" lvl="0" indent="-342900" algn="l" rtl="0">
              <a:spcBef>
                <a:spcPts val="0"/>
              </a:spcBef>
              <a:spcAft>
                <a:spcPts val="0"/>
              </a:spcAft>
              <a:buSzPts val="1800"/>
              <a:buChar char="●"/>
            </a:pPr>
            <a:r>
              <a:rPr lang="en" dirty="0"/>
              <a:t>Bachelors of Science in Mathematical Economics from University of Kentucky</a:t>
            </a:r>
            <a:endParaRPr dirty="0"/>
          </a:p>
          <a:p>
            <a:pPr marL="457200" lvl="0" indent="-342900" algn="l" rtl="0">
              <a:spcBef>
                <a:spcPts val="0"/>
              </a:spcBef>
              <a:spcAft>
                <a:spcPts val="0"/>
              </a:spcAft>
              <a:buSzPts val="1800"/>
              <a:buChar char="●"/>
            </a:pPr>
            <a:r>
              <a:rPr lang="en" dirty="0"/>
              <a:t>Previously a Research Assistant at a Mutual Fund Association in Washington D.C. as well as the Center of Bureau of Economic Research in Lexington, Kentucky</a:t>
            </a:r>
            <a:endParaRPr dirty="0"/>
          </a:p>
          <a:p>
            <a:pPr marL="457200" lvl="0" indent="-342900" algn="l" rtl="0">
              <a:spcBef>
                <a:spcPts val="0"/>
              </a:spcBef>
              <a:spcAft>
                <a:spcPts val="0"/>
              </a:spcAft>
              <a:buSzPts val="1800"/>
              <a:buChar char="●"/>
            </a:pPr>
            <a:r>
              <a:rPr lang="en" dirty="0"/>
              <a:t>Avid basketball and tennis player</a:t>
            </a:r>
            <a:endParaRPr dirty="0"/>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719</Words>
  <Application>Microsoft Macintosh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Playfair Display</vt:lpstr>
      <vt:lpstr>Arial</vt:lpstr>
      <vt:lpstr>Lato</vt:lpstr>
      <vt:lpstr>Blue &amp; Gold</vt:lpstr>
      <vt:lpstr>Industrial Applications of Data Science</vt:lpstr>
      <vt:lpstr>Why This Course?</vt:lpstr>
      <vt:lpstr>What is Data Science?</vt:lpstr>
      <vt:lpstr>Pre-Requisites</vt:lpstr>
      <vt:lpstr>Grading</vt:lpstr>
      <vt:lpstr>Project Information</vt:lpstr>
      <vt:lpstr>How This Course Came to Be</vt:lpstr>
      <vt:lpstr>About Ben</vt:lpstr>
      <vt:lpstr>About Matt</vt:lpstr>
      <vt:lpstr>Important Tasks Before You Start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Applications of Data Science</dc:title>
  <dc:creator>Benjamin Smith</dc:creator>
  <cp:lastModifiedBy>Matthew Nolan</cp:lastModifiedBy>
  <cp:revision>5</cp:revision>
  <dcterms:modified xsi:type="dcterms:W3CDTF">2022-04-10T17:25:36Z</dcterms:modified>
</cp:coreProperties>
</file>