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matic SC"/>
      <p:regular r:id="rId14"/>
      <p:bold r:id="rId15"/>
    </p:embeddedFont>
    <p:embeddedFont>
      <p:font typeface="Source Code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a6c54420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a6c54420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164e3f6e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164e3f6e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164e3f6e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164e3f6e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164e3f6e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164e3f6e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164e3f6e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164e3f6e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164e3f6e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164e3f6e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164e3f6e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164e3f6e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learnsql.com/blog/free-online-datasets-to-practice-sql/" TargetMode="External"/><Relationship Id="rId4" Type="http://schemas.openxmlformats.org/officeDocument/2006/relationships/hyperlink" Target="https://towardsdatascience.com/26-datasets-for-your-data-science-projects-658601590a4c" TargetMode="External"/><Relationship Id="rId5" Type="http://schemas.openxmlformats.org/officeDocument/2006/relationships/hyperlink" Target="https://www.kaggle.com/docs/competitions" TargetMode="External"/><Relationship Id="rId6" Type="http://schemas.openxmlformats.org/officeDocument/2006/relationships/hyperlink" Target="https://medium.com/@springboard_ind/top-10-dataset-sources-for-data-science-project-3d38db673f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 TargetMode="External"/><Relationship Id="rId4" Type="http://schemas.openxmlformats.org/officeDocument/2006/relationships/hyperlink" Target="https://www.kaggle.com/kernels" TargetMode="External"/><Relationship Id="rId5" Type="http://schemas.openxmlformats.org/officeDocument/2006/relationships/hyperlink" Target="https://www.kaggle.com/docs/competit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upport.google.com/trends/answer/4365533?hl=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GSA/datagov-deploy" TargetMode="External"/><Relationship Id="rId4" Type="http://schemas.openxmlformats.org/officeDocument/2006/relationships/hyperlink" Target="https://www.data.gov/open-gov/" TargetMode="External"/><Relationship Id="rId5" Type="http://schemas.openxmlformats.org/officeDocument/2006/relationships/hyperlink" Target="https://www.bea.gov/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Sources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For Your Project and Beyond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Links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hlinkClick r:id="rId3"/>
              </a:rPr>
              <a:t>https://learnsql.com/blog/free-online-datasets-to-practice-sql/</a:t>
            </a:r>
            <a:endParaRPr/>
          </a:p>
          <a:p>
            <a:pPr indent="0" lvl="0" marL="0" rtl="0" algn="l">
              <a:spcBef>
                <a:spcPts val="1200"/>
              </a:spcBef>
              <a:spcAft>
                <a:spcPts val="0"/>
              </a:spcAft>
              <a:buNone/>
            </a:pPr>
            <a:r>
              <a:rPr lang="en" u="sng">
                <a:solidFill>
                  <a:schemeClr val="hlink"/>
                </a:solidFill>
                <a:hlinkClick r:id="rId4"/>
              </a:rPr>
              <a:t>https://towardsdatascience.com/26-datasets-for-your-data-science-projects-658601590a4c</a:t>
            </a:r>
            <a:endParaRPr/>
          </a:p>
          <a:p>
            <a:pPr indent="0" lvl="0" marL="0" rtl="0" algn="l">
              <a:spcBef>
                <a:spcPts val="1200"/>
              </a:spcBef>
              <a:spcAft>
                <a:spcPts val="0"/>
              </a:spcAft>
              <a:buNone/>
            </a:pPr>
            <a:r>
              <a:rPr lang="en" u="sng">
                <a:solidFill>
                  <a:schemeClr val="hlink"/>
                </a:solidFill>
                <a:hlinkClick r:id="rId5"/>
              </a:rPr>
              <a:t>https://www.kaggle.com/docs/competitions</a:t>
            </a:r>
            <a:endParaRPr/>
          </a:p>
          <a:p>
            <a:pPr indent="0" lvl="0" marL="0" rtl="0" algn="l">
              <a:spcBef>
                <a:spcPts val="1200"/>
              </a:spcBef>
              <a:spcAft>
                <a:spcPts val="0"/>
              </a:spcAft>
              <a:buNone/>
            </a:pPr>
            <a:r>
              <a:rPr lang="en" u="sng">
                <a:solidFill>
                  <a:schemeClr val="hlink"/>
                </a:solidFill>
                <a:hlinkClick r:id="rId6"/>
              </a:rPr>
              <a:t>https://medium.com/@springboard_ind/top-10-dataset-sources-for-data-science-project-3d38db673f00</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SOURCES WE HAVE USED BEFORE: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https://www.kaggle.com</a:t>
            </a:r>
            <a:endParaRPr/>
          </a:p>
        </p:txBody>
      </p:sp>
      <p:sp>
        <p:nvSpPr>
          <p:cNvPr id="74" name="Google Shape;74;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lnSpc>
                <a:spcPct val="151428"/>
              </a:lnSpc>
              <a:spcBef>
                <a:spcPts val="0"/>
              </a:spcBef>
              <a:spcAft>
                <a:spcPts val="0"/>
              </a:spcAft>
              <a:buClr>
                <a:srgbClr val="666666"/>
              </a:buClr>
              <a:buSzPts val="1800"/>
              <a:buChar char="●"/>
            </a:pPr>
            <a:r>
              <a:rPr lang="en">
                <a:solidFill>
                  <a:srgbClr val="666666"/>
                </a:solidFill>
              </a:rPr>
              <a:t>Great first website to look at, well known within the Data Science community</a:t>
            </a:r>
            <a:endParaRPr>
              <a:solidFill>
                <a:srgbClr val="666666"/>
              </a:solidFill>
            </a:endParaRPr>
          </a:p>
          <a:p>
            <a:pPr indent="-342900" lvl="0" marL="457200" rtl="0" algn="l">
              <a:lnSpc>
                <a:spcPct val="151428"/>
              </a:lnSpc>
              <a:spcBef>
                <a:spcPts val="0"/>
              </a:spcBef>
              <a:spcAft>
                <a:spcPts val="0"/>
              </a:spcAft>
              <a:buClr>
                <a:srgbClr val="666666"/>
              </a:buClr>
              <a:buSzPts val="1800"/>
              <a:buChar char="●"/>
            </a:pPr>
            <a:r>
              <a:rPr lang="en">
                <a:solidFill>
                  <a:srgbClr val="666666"/>
                </a:solidFill>
              </a:rPr>
              <a:t>O</a:t>
            </a:r>
            <a:r>
              <a:rPr lang="en">
                <a:solidFill>
                  <a:srgbClr val="666666"/>
                </a:solidFill>
              </a:rPr>
              <a:t>ver 50,000 public </a:t>
            </a:r>
            <a:r>
              <a:rPr lang="en">
                <a:solidFill>
                  <a:srgbClr val="666666"/>
                </a:solidFill>
                <a:uFill>
                  <a:noFill/>
                </a:uFill>
                <a:hlinkClick r:id="rId3">
                  <a:extLst>
                    <a:ext uri="{A12FA001-AC4F-418D-AE19-62706E023703}">
                      <ahyp:hlinkClr val="tx"/>
                    </a:ext>
                  </a:extLst>
                </a:hlinkClick>
              </a:rPr>
              <a:t>datasets</a:t>
            </a:r>
            <a:endParaRPr>
              <a:solidFill>
                <a:srgbClr val="666666"/>
              </a:solidFill>
            </a:endParaRPr>
          </a:p>
          <a:p>
            <a:pPr indent="-342900" lvl="0" marL="457200" rtl="0" algn="l">
              <a:lnSpc>
                <a:spcPct val="151428"/>
              </a:lnSpc>
              <a:spcBef>
                <a:spcPts val="0"/>
              </a:spcBef>
              <a:spcAft>
                <a:spcPts val="0"/>
              </a:spcAft>
              <a:buClr>
                <a:srgbClr val="666666"/>
              </a:buClr>
              <a:buSzPts val="1800"/>
              <a:buChar char="●"/>
            </a:pPr>
            <a:r>
              <a:rPr lang="en">
                <a:solidFill>
                  <a:srgbClr val="666666"/>
                </a:solidFill>
              </a:rPr>
              <a:t>Over 400,000 public </a:t>
            </a:r>
            <a:r>
              <a:rPr lang="en">
                <a:solidFill>
                  <a:srgbClr val="666666"/>
                </a:solidFill>
                <a:uFill>
                  <a:noFill/>
                </a:uFill>
                <a:hlinkClick r:id="rId4">
                  <a:extLst>
                    <a:ext uri="{A12FA001-AC4F-418D-AE19-62706E023703}">
                      <ahyp:hlinkClr val="tx"/>
                    </a:ext>
                  </a:extLst>
                </a:hlinkClick>
              </a:rPr>
              <a:t>notebooks</a:t>
            </a:r>
            <a:endParaRPr>
              <a:solidFill>
                <a:srgbClr val="666666"/>
              </a:solidFill>
            </a:endParaRPr>
          </a:p>
          <a:p>
            <a:pPr indent="-342900" lvl="0" marL="457200" rtl="0" algn="l">
              <a:lnSpc>
                <a:spcPct val="151428"/>
              </a:lnSpc>
              <a:spcBef>
                <a:spcPts val="0"/>
              </a:spcBef>
              <a:spcAft>
                <a:spcPts val="0"/>
              </a:spcAft>
              <a:buClr>
                <a:srgbClr val="666666"/>
              </a:buClr>
              <a:buSzPts val="1800"/>
              <a:buChar char="●"/>
            </a:pPr>
            <a:r>
              <a:rPr lang="en">
                <a:solidFill>
                  <a:srgbClr val="666666"/>
                </a:solidFill>
              </a:rPr>
              <a:t>Includes data s</a:t>
            </a:r>
            <a:r>
              <a:rPr lang="en">
                <a:solidFill>
                  <a:srgbClr val="666666"/>
                </a:solidFill>
              </a:rPr>
              <a:t>cience competitions, courses and discussions as well</a:t>
            </a:r>
            <a:endParaRPr>
              <a:solidFill>
                <a:srgbClr val="666666"/>
              </a:solidFill>
            </a:endParaRPr>
          </a:p>
          <a:p>
            <a:pPr indent="-323850" lvl="0" marL="457200" rtl="0" algn="l">
              <a:spcBef>
                <a:spcPts val="0"/>
              </a:spcBef>
              <a:spcAft>
                <a:spcPts val="0"/>
              </a:spcAft>
              <a:buClr>
                <a:srgbClr val="666666"/>
              </a:buClr>
              <a:buSzPts val="1500"/>
              <a:buChar char="●"/>
            </a:pPr>
            <a:r>
              <a:rPr lang="en" sz="1900" u="sng">
                <a:solidFill>
                  <a:schemeClr val="accent5"/>
                </a:solidFill>
                <a:hlinkClick r:id="rId5">
                  <a:extLst>
                    <a:ext uri="{A12FA001-AC4F-418D-AE19-62706E023703}">
                      <ahyp:hlinkClr val="tx"/>
                    </a:ext>
                  </a:extLst>
                </a:hlinkClick>
              </a:rPr>
              <a:t>https://www.kaggle.com/docs/competitions</a:t>
            </a:r>
            <a:endParaRPr sz="1500">
              <a:solidFill>
                <a:srgbClr val="666666"/>
              </a:solidFill>
            </a:endParaRPr>
          </a:p>
          <a:p>
            <a:pPr indent="0" lvl="0" marL="0" rtl="0" algn="l">
              <a:lnSpc>
                <a:spcPct val="95000"/>
              </a:lnSpc>
              <a:spcBef>
                <a:spcPts val="1200"/>
              </a:spcBef>
              <a:spcAft>
                <a:spcPts val="1200"/>
              </a:spcAft>
              <a:buSzPts val="935"/>
              <a:buNone/>
            </a:pPr>
            <a:r>
              <a:t/>
            </a:r>
            <a:endParaRPr sz="14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https://trends.google.com/trends/explore</a:t>
            </a:r>
            <a:endParaRPr/>
          </a:p>
        </p:txBody>
      </p:sp>
      <p:sp>
        <p:nvSpPr>
          <p:cNvPr id="80" name="Google Shape;80;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https://support.google.com/trends/answer/4365533?hl=en</a:t>
            </a:r>
            <a:endParaRPr/>
          </a:p>
          <a:p>
            <a:pPr indent="-342900" lvl="0" marL="457200" rtl="0" algn="l">
              <a:spcBef>
                <a:spcPts val="0"/>
              </a:spcBef>
              <a:spcAft>
                <a:spcPts val="0"/>
              </a:spcAft>
              <a:buSzPts val="1800"/>
              <a:buChar char="●"/>
            </a:pPr>
            <a:r>
              <a:rPr lang="en"/>
              <a:t>Great at seeing history of keyword searches</a:t>
            </a:r>
            <a:endParaRPr/>
          </a:p>
          <a:p>
            <a:pPr indent="-342900" lvl="0" marL="457200" rtl="0" algn="l">
              <a:spcBef>
                <a:spcPts val="0"/>
              </a:spcBef>
              <a:spcAft>
                <a:spcPts val="0"/>
              </a:spcAft>
              <a:buClr>
                <a:srgbClr val="666666"/>
              </a:buClr>
              <a:buSzPts val="1800"/>
              <a:buChar char="●"/>
            </a:pPr>
            <a:r>
              <a:rPr lang="en">
                <a:solidFill>
                  <a:srgbClr val="666666"/>
                </a:solidFill>
                <a:highlight>
                  <a:srgbClr val="FFFFFF"/>
                </a:highlight>
              </a:rPr>
              <a:t>Provides access to a largely unfiltered sample of actual search requests made to Google</a:t>
            </a:r>
            <a:endParaRPr>
              <a:solidFill>
                <a:srgbClr val="666666"/>
              </a:solidFill>
              <a:highlight>
                <a:srgbClr val="FFFFFF"/>
              </a:highlight>
            </a:endParaRPr>
          </a:p>
          <a:p>
            <a:pPr indent="-317500" lvl="1" marL="914400" rtl="0" algn="l">
              <a:spcBef>
                <a:spcPts val="0"/>
              </a:spcBef>
              <a:spcAft>
                <a:spcPts val="0"/>
              </a:spcAft>
              <a:buClr>
                <a:srgbClr val="666666"/>
              </a:buClr>
              <a:buSzPts val="1400"/>
              <a:buChar char="○"/>
            </a:pPr>
            <a:r>
              <a:rPr lang="en">
                <a:solidFill>
                  <a:srgbClr val="666666"/>
                </a:solidFill>
                <a:highlight>
                  <a:srgbClr val="FFFFFF"/>
                </a:highlight>
              </a:rPr>
              <a:t>Anonymized (no one is personally identified)</a:t>
            </a:r>
            <a:endParaRPr>
              <a:solidFill>
                <a:srgbClr val="666666"/>
              </a:solidFill>
              <a:highlight>
                <a:srgbClr val="FFFFFF"/>
              </a:highlight>
            </a:endParaRPr>
          </a:p>
          <a:p>
            <a:pPr indent="-317500" lvl="1" marL="914400" rtl="0" algn="l">
              <a:spcBef>
                <a:spcPts val="0"/>
              </a:spcBef>
              <a:spcAft>
                <a:spcPts val="0"/>
              </a:spcAft>
              <a:buClr>
                <a:srgbClr val="666666"/>
              </a:buClr>
              <a:buSzPts val="1400"/>
              <a:buChar char="○"/>
            </a:pPr>
            <a:r>
              <a:rPr lang="en">
                <a:solidFill>
                  <a:srgbClr val="666666"/>
                </a:solidFill>
                <a:highlight>
                  <a:srgbClr val="FFFFFF"/>
                </a:highlight>
              </a:rPr>
              <a:t>Categorized (determining the topic for a search query) </a:t>
            </a:r>
            <a:endParaRPr>
              <a:solidFill>
                <a:srgbClr val="666666"/>
              </a:solidFill>
              <a:highlight>
                <a:srgbClr val="FFFFFF"/>
              </a:highlight>
            </a:endParaRPr>
          </a:p>
          <a:p>
            <a:pPr indent="-317500" lvl="1" marL="914400" rtl="0" algn="l">
              <a:spcBef>
                <a:spcPts val="0"/>
              </a:spcBef>
              <a:spcAft>
                <a:spcPts val="0"/>
              </a:spcAft>
              <a:buClr>
                <a:srgbClr val="666666"/>
              </a:buClr>
              <a:buSzPts val="1400"/>
              <a:buChar char="○"/>
            </a:pPr>
            <a:r>
              <a:rPr lang="en">
                <a:solidFill>
                  <a:srgbClr val="666666"/>
                </a:solidFill>
                <a:highlight>
                  <a:srgbClr val="FFFFFF"/>
                </a:highlight>
              </a:rPr>
              <a:t>Aggregated (grouped together) </a:t>
            </a:r>
            <a:endParaRPr>
              <a:solidFill>
                <a:srgbClr val="666666"/>
              </a:solidFill>
              <a:highlight>
                <a:srgbClr val="FFFFFF"/>
              </a:highlight>
            </a:endParaRPr>
          </a:p>
          <a:p>
            <a:pPr indent="-342900" lvl="0" marL="457200" rtl="0" algn="l">
              <a:spcBef>
                <a:spcPts val="0"/>
              </a:spcBef>
              <a:spcAft>
                <a:spcPts val="0"/>
              </a:spcAft>
              <a:buClr>
                <a:srgbClr val="666666"/>
              </a:buClr>
              <a:buSzPts val="1800"/>
              <a:buChar char="●"/>
            </a:pPr>
            <a:r>
              <a:rPr lang="en">
                <a:solidFill>
                  <a:srgbClr val="666666"/>
                </a:solidFill>
                <a:highlight>
                  <a:srgbClr val="FFFFFF"/>
                </a:highlight>
              </a:rPr>
              <a:t>Displays interest in a particular topic from around the globe or down to city-level geography</a:t>
            </a:r>
            <a:endParaRPr>
              <a:solidFill>
                <a:srgbClr val="666666"/>
              </a:solidFill>
              <a:highlight>
                <a:srgbClr val="FFFFFF"/>
              </a:highlight>
            </a:endParaRPr>
          </a:p>
          <a:p>
            <a:pPr indent="-342900" lvl="0" marL="457200" rtl="0" algn="l">
              <a:spcBef>
                <a:spcPts val="0"/>
              </a:spcBef>
              <a:spcAft>
                <a:spcPts val="0"/>
              </a:spcAft>
              <a:buClr>
                <a:srgbClr val="666666"/>
              </a:buClr>
              <a:buSzPts val="1800"/>
              <a:buChar char="●"/>
            </a:pPr>
            <a:r>
              <a:rPr lang="en">
                <a:solidFill>
                  <a:srgbClr val="666666"/>
                </a:solidFill>
                <a:highlight>
                  <a:srgbClr val="FFFFFF"/>
                </a:highlight>
              </a:rPr>
              <a:t>Not complete data, it is sampled</a:t>
            </a:r>
            <a:endParaRPr>
              <a:solidFill>
                <a:srgbClr val="666666"/>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https://www.data.gov</a:t>
            </a:r>
            <a:endParaRPr/>
          </a:p>
        </p:txBody>
      </p:sp>
      <p:sp>
        <p:nvSpPr>
          <p:cNvPr id="86" name="Google Shape;86;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of the US Government’s open data</a:t>
            </a:r>
            <a:endParaRPr/>
          </a:p>
          <a:p>
            <a:pPr indent="-342900" lvl="0" marL="457200" rtl="0" algn="l">
              <a:spcBef>
                <a:spcPts val="0"/>
              </a:spcBef>
              <a:spcAft>
                <a:spcPts val="0"/>
              </a:spcAft>
              <a:buSzPts val="1800"/>
              <a:buChar char="●"/>
            </a:pPr>
            <a:r>
              <a:rPr lang="en"/>
              <a:t>Includes BLS, FRED, others</a:t>
            </a:r>
            <a:endParaRPr/>
          </a:p>
          <a:p>
            <a:pPr indent="-342900" lvl="0" marL="457200" rtl="0" algn="l">
              <a:spcBef>
                <a:spcPts val="0"/>
              </a:spcBef>
              <a:spcAft>
                <a:spcPts val="0"/>
              </a:spcAft>
              <a:buSzPts val="1800"/>
              <a:buChar char="●"/>
            </a:pPr>
            <a:r>
              <a:rPr lang="en"/>
              <a:t>API: </a:t>
            </a:r>
            <a:r>
              <a:rPr lang="en" u="sng">
                <a:solidFill>
                  <a:schemeClr val="hlink"/>
                </a:solidFill>
                <a:hlinkClick r:id="rId3"/>
              </a:rPr>
              <a:t>https://github.com/GSA/datagov-deploy</a:t>
            </a:r>
            <a:endParaRPr/>
          </a:p>
          <a:p>
            <a:pPr indent="-342900" lvl="0" marL="457200" rtl="0" algn="l">
              <a:spcBef>
                <a:spcPts val="0"/>
              </a:spcBef>
              <a:spcAft>
                <a:spcPts val="0"/>
              </a:spcAft>
              <a:buSzPts val="1800"/>
              <a:buChar char="●"/>
            </a:pPr>
            <a:r>
              <a:rPr lang="en"/>
              <a:t>Most states and other countries have their own data sources as well:</a:t>
            </a:r>
            <a:endParaRPr/>
          </a:p>
          <a:p>
            <a:pPr indent="-317500" lvl="1" marL="914400" rtl="0" algn="l">
              <a:spcBef>
                <a:spcPts val="0"/>
              </a:spcBef>
              <a:spcAft>
                <a:spcPts val="0"/>
              </a:spcAft>
              <a:buSzPts val="1400"/>
              <a:buChar char="○"/>
            </a:pPr>
            <a:r>
              <a:rPr lang="en"/>
              <a:t>Go to “list views” on the link below</a:t>
            </a:r>
            <a:endParaRPr/>
          </a:p>
          <a:p>
            <a:pPr indent="-317500" lvl="1" marL="914400" rtl="0" algn="l">
              <a:spcBef>
                <a:spcPts val="0"/>
              </a:spcBef>
              <a:spcAft>
                <a:spcPts val="0"/>
              </a:spcAft>
              <a:buSzPts val="1400"/>
              <a:buChar char="○"/>
            </a:pPr>
            <a:r>
              <a:rPr lang="en" u="sng">
                <a:solidFill>
                  <a:schemeClr val="hlink"/>
                </a:solidFill>
                <a:hlinkClick r:id="rId4"/>
              </a:rPr>
              <a:t>https://www.data.gov/open-gov/</a:t>
            </a:r>
            <a:endParaRPr/>
          </a:p>
          <a:p>
            <a:pPr indent="-342900" lvl="0" marL="457200" rtl="0" algn="l">
              <a:spcBef>
                <a:spcPts val="0"/>
              </a:spcBef>
              <a:spcAft>
                <a:spcPts val="0"/>
              </a:spcAft>
              <a:buSzPts val="1800"/>
              <a:buChar char="●"/>
            </a:pPr>
            <a:r>
              <a:rPr lang="en"/>
              <a:t>Can also go to the government agencies who collected the data directly such as </a:t>
            </a:r>
            <a:r>
              <a:rPr lang="en" u="sng">
                <a:solidFill>
                  <a:schemeClr val="hlink"/>
                </a:solidFill>
                <a:hlinkClick r:id="rId5"/>
              </a:rPr>
              <a:t>https://www.bea.gov/data</a:t>
            </a:r>
            <a:r>
              <a:rPr lang="en"/>
              <a:t> for BEA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https://finance.yahoo.com/</a:t>
            </a:r>
            <a:endParaRPr/>
          </a:p>
        </p:txBody>
      </p:sp>
      <p:sp>
        <p:nvSpPr>
          <p:cNvPr id="92" name="Google Shape;92;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Stock data but limited in the length of time that you can see the full data due to proprietary reasons.  May work well for some projects but many complete, historical financial datasets costs money to retrieve so be careful knowing that the data exists if you choose to use it in your projects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http://insideairbnb.com/get-the-data.html</a:t>
            </a:r>
            <a:endParaRPr/>
          </a:p>
        </p:txBody>
      </p:sp>
      <p:sp>
        <p:nvSpPr>
          <p:cNvPr id="98" name="Google Shape;98;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5A5A5A"/>
                </a:solidFill>
                <a:highlight>
                  <a:schemeClr val="lt1"/>
                </a:highlight>
              </a:rPr>
              <a:t>The data behind the Inside Airbnb website</a:t>
            </a:r>
            <a:endParaRPr>
              <a:solidFill>
                <a:srgbClr val="5A5A5A"/>
              </a:solidFill>
              <a:highlight>
                <a:schemeClr val="lt1"/>
              </a:highlight>
            </a:endParaRPr>
          </a:p>
          <a:p>
            <a:pPr indent="-342900" lvl="0" marL="457200" rtl="0" algn="l">
              <a:spcBef>
                <a:spcPts val="0"/>
              </a:spcBef>
              <a:spcAft>
                <a:spcPts val="0"/>
              </a:spcAft>
              <a:buSzPts val="1800"/>
              <a:buChar char="●"/>
            </a:pPr>
            <a:r>
              <a:rPr lang="en">
                <a:solidFill>
                  <a:srgbClr val="5A5A5A"/>
                </a:solidFill>
                <a:highlight>
                  <a:schemeClr val="lt1"/>
                </a:highlight>
              </a:rPr>
              <a:t>Data has been analyzed, cleansed and aggregated in some cases</a:t>
            </a:r>
            <a:endParaRPr>
              <a:solidFill>
                <a:srgbClr val="5A5A5A"/>
              </a:solidFill>
              <a:highlight>
                <a:schemeClr val="lt1"/>
              </a:highlight>
            </a:endParaRPr>
          </a:p>
          <a:p>
            <a:pPr indent="-342900" lvl="0" marL="457200" rtl="0" algn="l">
              <a:spcBef>
                <a:spcPts val="0"/>
              </a:spcBef>
              <a:spcAft>
                <a:spcPts val="0"/>
              </a:spcAft>
              <a:buClr>
                <a:srgbClr val="5A5A5A"/>
              </a:buClr>
              <a:buSzPts val="1800"/>
              <a:buChar char="●"/>
            </a:pPr>
            <a:r>
              <a:rPr lang="en">
                <a:solidFill>
                  <a:srgbClr val="5A5A5A"/>
                </a:solidFill>
                <a:highlight>
                  <a:schemeClr val="lt1"/>
                </a:highlight>
              </a:rPr>
              <a:t>Includes information about the location, reviews, owner, bookings and more</a:t>
            </a:r>
            <a:endParaRPr>
              <a:solidFill>
                <a:srgbClr val="5A5A5A"/>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