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matic SC" panose="020B0604020202020204" pitchFamily="2" charset="-79"/>
      <p:regular r:id="rId14"/>
      <p:bold r:id="rId15"/>
    </p:embeddedFont>
    <p:embeddedFont>
      <p:font typeface="Source Code Pro" panose="020B0509030403020204"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164e3f6e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164e3f6e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72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164e3f6e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164e3f6e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73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a6c54420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a6c54420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164e3f6e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164e3f6e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164e3f6e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164e3f6e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164e3f6e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164e3f6e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164e3f6e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164e3f6e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164e3f6e5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164e3f6e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164e3f6e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164e3f6e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164e3f6e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164e3f6e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8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learnsql.com/blog/free-online-datasets-to-practice-sq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medium.com/@springboard_ind/top-10-dataset-sources-for-data-science-project-3d38db673f00" TargetMode="External"/><Relationship Id="rId5" Type="http://schemas.openxmlformats.org/officeDocument/2006/relationships/hyperlink" Target="https://www.kaggle.com/docs/competitions" TargetMode="External"/><Relationship Id="rId4" Type="http://schemas.openxmlformats.org/officeDocument/2006/relationships/hyperlink" Target="https://towardsdatascience.com/26-datasets-for-your-data-science-projects-658601590a4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www.kaggle.com/docs/competitions" TargetMode="External"/><Relationship Id="rId4" Type="http://schemas.openxmlformats.org/officeDocument/2006/relationships/hyperlink" Target="https://www.kaggle.com/kernel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support.google.com/trends/answer/4365533?hl=e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GSA/datagov-deplo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bea.gov/data" TargetMode="External"/><Relationship Id="rId4" Type="http://schemas.openxmlformats.org/officeDocument/2006/relationships/hyperlink" Target="https://www.data.gov/open-go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Sources</a:t>
            </a:r>
            <a:endParaRPr/>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For Your Project and Beyond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Common Pitfalls</a:t>
            </a:r>
            <a:endParaRPr dirty="0"/>
          </a:p>
        </p:txBody>
      </p:sp>
      <p:sp>
        <p:nvSpPr>
          <p:cNvPr id="98" name="Google Shape;98;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solidFill>
                  <a:srgbClr val="5A5A5A"/>
                </a:solidFill>
                <a:highlight>
                  <a:schemeClr val="lt1"/>
                </a:highlight>
              </a:rPr>
              <a:t>Always check your sources.  Is it a government source, or a random person in his / her basement?</a:t>
            </a:r>
            <a:endParaRPr dirty="0">
              <a:solidFill>
                <a:srgbClr val="5A5A5A"/>
              </a:solidFill>
              <a:highlight>
                <a:schemeClr val="lt1"/>
              </a:highlight>
            </a:endParaRP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Always try to cross validate with secondary data sources if you’re working with new and unknown data providers</a:t>
            </a: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In general, data you pay for will be of better data quality than day you can get for free, although not always</a:t>
            </a:r>
            <a:endParaRPr dirty="0">
              <a:solidFill>
                <a:srgbClr val="5A5A5A"/>
              </a:solidFill>
              <a:highlight>
                <a:schemeClr val="lt1"/>
              </a:highlight>
            </a:endParaRPr>
          </a:p>
        </p:txBody>
      </p:sp>
    </p:spTree>
    <p:extLst>
      <p:ext uri="{BB962C8B-B14F-4D97-AF65-F5344CB8AC3E}">
        <p14:creationId xmlns:p14="http://schemas.microsoft.com/office/powerpoint/2010/main" val="203343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Ways to Explore</a:t>
            </a:r>
            <a:endParaRPr dirty="0"/>
          </a:p>
        </p:txBody>
      </p:sp>
      <p:sp>
        <p:nvSpPr>
          <p:cNvPr id="98" name="Google Shape;98;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solidFill>
                  <a:srgbClr val="5A5A5A"/>
                </a:solidFill>
                <a:highlight>
                  <a:schemeClr val="lt1"/>
                </a:highlight>
              </a:rPr>
              <a:t>Talk to people industry</a:t>
            </a:r>
          </a:p>
          <a:p>
            <a:pPr lvl="1" indent="-342900">
              <a:buSzPts val="1800"/>
              <a:buChar char="●"/>
            </a:pPr>
            <a:r>
              <a:rPr lang="en-US" dirty="0">
                <a:solidFill>
                  <a:srgbClr val="5A5A5A"/>
                </a:solidFill>
                <a:highlight>
                  <a:schemeClr val="lt1"/>
                </a:highlight>
              </a:rPr>
              <a:t>Domain experts usually know where to get the best data</a:t>
            </a:r>
            <a:endParaRPr dirty="0">
              <a:solidFill>
                <a:srgbClr val="5A5A5A"/>
              </a:solidFill>
              <a:highlight>
                <a:schemeClr val="lt1"/>
              </a:highlight>
            </a:endParaRP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Don’t be afraid to try new data sources</a:t>
            </a: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Always check for an </a:t>
            </a:r>
            <a:r>
              <a:rPr lang="en-US" dirty="0">
                <a:solidFill>
                  <a:srgbClr val="5A5A5A"/>
                </a:solidFill>
                <a:highlight>
                  <a:schemeClr val="lt1"/>
                </a:highlight>
              </a:rPr>
              <a:t>easy-to-use</a:t>
            </a:r>
            <a:r>
              <a:rPr lang="en" dirty="0">
                <a:solidFill>
                  <a:srgbClr val="5A5A5A"/>
                </a:solidFill>
                <a:highlight>
                  <a:schemeClr val="lt1"/>
                </a:highlight>
              </a:rPr>
              <a:t> API before going to deep in the weeds</a:t>
            </a: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Get creative!  If all else fails, you will usually be able to use webscraping to get the data you need</a:t>
            </a:r>
            <a:endParaRPr dirty="0">
              <a:solidFill>
                <a:srgbClr val="5A5A5A"/>
              </a:solidFill>
              <a:highlight>
                <a:schemeClr val="lt1"/>
              </a:highlight>
            </a:endParaRPr>
          </a:p>
        </p:txBody>
      </p:sp>
    </p:spTree>
    <p:extLst>
      <p:ext uri="{BB962C8B-B14F-4D97-AF65-F5344CB8AC3E}">
        <p14:creationId xmlns:p14="http://schemas.microsoft.com/office/powerpoint/2010/main" val="1552732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General Links</a:t>
            </a:r>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https://learnsql.com/blog/free-online-datasets-to-practice-sql/</a:t>
            </a:r>
            <a:endParaRPr/>
          </a:p>
          <a:p>
            <a:pPr marL="0" lvl="0" indent="0" algn="l" rtl="0">
              <a:spcBef>
                <a:spcPts val="1200"/>
              </a:spcBef>
              <a:spcAft>
                <a:spcPts val="0"/>
              </a:spcAft>
              <a:buNone/>
            </a:pPr>
            <a:r>
              <a:rPr lang="en" u="sng">
                <a:solidFill>
                  <a:schemeClr val="hlink"/>
                </a:solidFill>
                <a:hlinkClick r:id="rId4"/>
              </a:rPr>
              <a:t>https://towardsdatascience.com/26-datasets-for-your-data-science-projects-658601590a4c</a:t>
            </a:r>
            <a:endParaRPr/>
          </a:p>
          <a:p>
            <a:pPr marL="0" lvl="0" indent="0" algn="l" rtl="0">
              <a:spcBef>
                <a:spcPts val="1200"/>
              </a:spcBef>
              <a:spcAft>
                <a:spcPts val="0"/>
              </a:spcAft>
              <a:buNone/>
            </a:pPr>
            <a:r>
              <a:rPr lang="en" u="sng">
                <a:solidFill>
                  <a:schemeClr val="hlink"/>
                </a:solidFill>
                <a:hlinkClick r:id="rId5"/>
              </a:rPr>
              <a:t>https://www.kaggle.com/docs/competitions</a:t>
            </a:r>
            <a:endParaRPr/>
          </a:p>
          <a:p>
            <a:pPr marL="0" lvl="0" indent="0" algn="l" rtl="0">
              <a:spcBef>
                <a:spcPts val="1200"/>
              </a:spcBef>
              <a:spcAft>
                <a:spcPts val="0"/>
              </a:spcAft>
              <a:buNone/>
            </a:pPr>
            <a:r>
              <a:rPr lang="en" u="sng">
                <a:solidFill>
                  <a:schemeClr val="hlink"/>
                </a:solidFill>
                <a:hlinkClick r:id="rId6"/>
              </a:rPr>
              <a:t>https://medium.com/@springboard_ind/top-10-dataset-sources-for-data-science-project-3d38db673f00</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SOURCES WE HAVE USED BEFORE: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https://www.kaggle.com</a:t>
            </a:r>
            <a:endParaRPr/>
          </a:p>
        </p:txBody>
      </p:sp>
      <p:sp>
        <p:nvSpPr>
          <p:cNvPr id="74" name="Google Shape;74;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lnSpc>
                <a:spcPct val="151428"/>
              </a:lnSpc>
              <a:spcBef>
                <a:spcPts val="0"/>
              </a:spcBef>
              <a:spcAft>
                <a:spcPts val="0"/>
              </a:spcAft>
              <a:buClr>
                <a:srgbClr val="666666"/>
              </a:buClr>
              <a:buSzPts val="1800"/>
              <a:buChar char="●"/>
            </a:pPr>
            <a:r>
              <a:rPr lang="en">
                <a:solidFill>
                  <a:srgbClr val="666666"/>
                </a:solidFill>
              </a:rPr>
              <a:t>Great first website to look at, well known within the Data Science community</a:t>
            </a:r>
            <a:endParaRPr>
              <a:solidFill>
                <a:srgbClr val="666666"/>
              </a:solidFill>
            </a:endParaRPr>
          </a:p>
          <a:p>
            <a:pPr marL="457200" lvl="0" indent="-342900" algn="l" rtl="0">
              <a:lnSpc>
                <a:spcPct val="151428"/>
              </a:lnSpc>
              <a:spcBef>
                <a:spcPts val="0"/>
              </a:spcBef>
              <a:spcAft>
                <a:spcPts val="0"/>
              </a:spcAft>
              <a:buClr>
                <a:srgbClr val="666666"/>
              </a:buClr>
              <a:buSzPts val="1800"/>
              <a:buChar char="●"/>
            </a:pPr>
            <a:r>
              <a:rPr lang="en">
                <a:solidFill>
                  <a:srgbClr val="666666"/>
                </a:solidFill>
              </a:rPr>
              <a:t>Over 50,000 public </a:t>
            </a:r>
            <a:r>
              <a:rPr lang="en">
                <a:solidFill>
                  <a:srgbClr val="666666"/>
                </a:solidFill>
                <a:uFill>
                  <a:noFill/>
                </a:uFill>
                <a:hlinkClick r:id="rId3">
                  <a:extLst>
                    <a:ext uri="{A12FA001-AC4F-418D-AE19-62706E023703}">
                      <ahyp:hlinkClr xmlns:ahyp="http://schemas.microsoft.com/office/drawing/2018/hyperlinkcolor" val="tx"/>
                    </a:ext>
                  </a:extLst>
                </a:hlinkClick>
              </a:rPr>
              <a:t>datasets</a:t>
            </a:r>
            <a:endParaRPr>
              <a:solidFill>
                <a:srgbClr val="666666"/>
              </a:solidFill>
            </a:endParaRPr>
          </a:p>
          <a:p>
            <a:pPr marL="457200" lvl="0" indent="-342900" algn="l" rtl="0">
              <a:lnSpc>
                <a:spcPct val="151428"/>
              </a:lnSpc>
              <a:spcBef>
                <a:spcPts val="0"/>
              </a:spcBef>
              <a:spcAft>
                <a:spcPts val="0"/>
              </a:spcAft>
              <a:buClr>
                <a:srgbClr val="666666"/>
              </a:buClr>
              <a:buSzPts val="1800"/>
              <a:buChar char="●"/>
            </a:pPr>
            <a:r>
              <a:rPr lang="en">
                <a:solidFill>
                  <a:srgbClr val="666666"/>
                </a:solidFill>
              </a:rPr>
              <a:t>Over 400,000 public </a:t>
            </a:r>
            <a:r>
              <a:rPr lang="en">
                <a:solidFill>
                  <a:srgbClr val="666666"/>
                </a:solidFill>
                <a:uFill>
                  <a:noFill/>
                </a:uFill>
                <a:hlinkClick r:id="rId4">
                  <a:extLst>
                    <a:ext uri="{A12FA001-AC4F-418D-AE19-62706E023703}">
                      <ahyp:hlinkClr xmlns:ahyp="http://schemas.microsoft.com/office/drawing/2018/hyperlinkcolor" val="tx"/>
                    </a:ext>
                  </a:extLst>
                </a:hlinkClick>
              </a:rPr>
              <a:t>notebooks</a:t>
            </a:r>
            <a:endParaRPr>
              <a:solidFill>
                <a:srgbClr val="666666"/>
              </a:solidFill>
            </a:endParaRPr>
          </a:p>
          <a:p>
            <a:pPr marL="457200" lvl="0" indent="-342900" algn="l" rtl="0">
              <a:lnSpc>
                <a:spcPct val="151428"/>
              </a:lnSpc>
              <a:spcBef>
                <a:spcPts val="0"/>
              </a:spcBef>
              <a:spcAft>
                <a:spcPts val="0"/>
              </a:spcAft>
              <a:buClr>
                <a:srgbClr val="666666"/>
              </a:buClr>
              <a:buSzPts val="1800"/>
              <a:buChar char="●"/>
            </a:pPr>
            <a:r>
              <a:rPr lang="en">
                <a:solidFill>
                  <a:srgbClr val="666666"/>
                </a:solidFill>
              </a:rPr>
              <a:t>Includes data science competitions, courses and discussions as well</a:t>
            </a:r>
            <a:endParaRPr>
              <a:solidFill>
                <a:srgbClr val="666666"/>
              </a:solidFill>
            </a:endParaRPr>
          </a:p>
          <a:p>
            <a:pPr marL="457200" lvl="0" indent="-323850" algn="l" rtl="0">
              <a:spcBef>
                <a:spcPts val="0"/>
              </a:spcBef>
              <a:spcAft>
                <a:spcPts val="0"/>
              </a:spcAft>
              <a:buClr>
                <a:srgbClr val="666666"/>
              </a:buClr>
              <a:buSzPts val="1500"/>
              <a:buChar char="●"/>
            </a:pPr>
            <a:r>
              <a:rPr lang="en" sz="1900" u="sng">
                <a:solidFill>
                  <a:schemeClr val="accent5"/>
                </a:solidFill>
                <a:hlinkClick r:id="rId5">
                  <a:extLst>
                    <a:ext uri="{A12FA001-AC4F-418D-AE19-62706E023703}">
                      <ahyp:hlinkClr xmlns:ahyp="http://schemas.microsoft.com/office/drawing/2018/hyperlinkcolor" val="tx"/>
                    </a:ext>
                  </a:extLst>
                </a:hlinkClick>
              </a:rPr>
              <a:t>https://www.kaggle.com/docs/competitions</a:t>
            </a:r>
            <a:endParaRPr sz="1500">
              <a:solidFill>
                <a:srgbClr val="666666"/>
              </a:solidFill>
            </a:endParaRPr>
          </a:p>
          <a:p>
            <a:pPr marL="0" lvl="0" indent="0" algn="l" rtl="0">
              <a:lnSpc>
                <a:spcPct val="95000"/>
              </a:lnSpc>
              <a:spcBef>
                <a:spcPts val="1200"/>
              </a:spcBef>
              <a:spcAft>
                <a:spcPts val="1200"/>
              </a:spcAft>
              <a:buSzPts val="935"/>
              <a:buNone/>
            </a:pPr>
            <a:endParaRPr sz="14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https://trends.google.com/trends/explore</a:t>
            </a:r>
            <a:endParaRPr/>
          </a:p>
        </p:txBody>
      </p:sp>
      <p:sp>
        <p:nvSpPr>
          <p:cNvPr id="80" name="Google Shape;80;p1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u="sng">
                <a:solidFill>
                  <a:schemeClr val="hlink"/>
                </a:solidFill>
                <a:hlinkClick r:id="rId3"/>
              </a:rPr>
              <a:t>https://support.google.com/trends/answer/4365533?hl=en</a:t>
            </a:r>
            <a:endParaRPr/>
          </a:p>
          <a:p>
            <a:pPr marL="457200" lvl="0" indent="-342900" algn="l" rtl="0">
              <a:spcBef>
                <a:spcPts val="0"/>
              </a:spcBef>
              <a:spcAft>
                <a:spcPts val="0"/>
              </a:spcAft>
              <a:buSzPts val="1800"/>
              <a:buChar char="●"/>
            </a:pPr>
            <a:r>
              <a:rPr lang="en"/>
              <a:t>Great at seeing history of keyword searches</a:t>
            </a:r>
            <a:endParaRPr/>
          </a:p>
          <a:p>
            <a:pPr marL="457200" lvl="0" indent="-342900" algn="l" rtl="0">
              <a:spcBef>
                <a:spcPts val="0"/>
              </a:spcBef>
              <a:spcAft>
                <a:spcPts val="0"/>
              </a:spcAft>
              <a:buClr>
                <a:srgbClr val="666666"/>
              </a:buClr>
              <a:buSzPts val="1800"/>
              <a:buChar char="●"/>
            </a:pPr>
            <a:r>
              <a:rPr lang="en">
                <a:solidFill>
                  <a:srgbClr val="666666"/>
                </a:solidFill>
                <a:highlight>
                  <a:srgbClr val="FFFFFF"/>
                </a:highlight>
              </a:rPr>
              <a:t>Provides access to a largely unfiltered sample of actual search requests made to Google</a:t>
            </a:r>
            <a:endParaRPr>
              <a:solidFill>
                <a:srgbClr val="666666"/>
              </a:solidFill>
              <a:highlight>
                <a:srgbClr val="FFFFFF"/>
              </a:highlight>
            </a:endParaRPr>
          </a:p>
          <a:p>
            <a:pPr marL="914400" lvl="1" indent="-317500" algn="l" rtl="0">
              <a:spcBef>
                <a:spcPts val="0"/>
              </a:spcBef>
              <a:spcAft>
                <a:spcPts val="0"/>
              </a:spcAft>
              <a:buClr>
                <a:srgbClr val="666666"/>
              </a:buClr>
              <a:buSzPts val="1400"/>
              <a:buChar char="○"/>
            </a:pPr>
            <a:r>
              <a:rPr lang="en">
                <a:solidFill>
                  <a:srgbClr val="666666"/>
                </a:solidFill>
                <a:highlight>
                  <a:srgbClr val="FFFFFF"/>
                </a:highlight>
              </a:rPr>
              <a:t>Anonymized (no one is personally identified)</a:t>
            </a:r>
            <a:endParaRPr>
              <a:solidFill>
                <a:srgbClr val="666666"/>
              </a:solidFill>
              <a:highlight>
                <a:srgbClr val="FFFFFF"/>
              </a:highlight>
            </a:endParaRPr>
          </a:p>
          <a:p>
            <a:pPr marL="914400" lvl="1" indent="-317500" algn="l" rtl="0">
              <a:spcBef>
                <a:spcPts val="0"/>
              </a:spcBef>
              <a:spcAft>
                <a:spcPts val="0"/>
              </a:spcAft>
              <a:buClr>
                <a:srgbClr val="666666"/>
              </a:buClr>
              <a:buSzPts val="1400"/>
              <a:buChar char="○"/>
            </a:pPr>
            <a:r>
              <a:rPr lang="en">
                <a:solidFill>
                  <a:srgbClr val="666666"/>
                </a:solidFill>
                <a:highlight>
                  <a:srgbClr val="FFFFFF"/>
                </a:highlight>
              </a:rPr>
              <a:t>Categorized (determining the topic for a search query) </a:t>
            </a:r>
            <a:endParaRPr>
              <a:solidFill>
                <a:srgbClr val="666666"/>
              </a:solidFill>
              <a:highlight>
                <a:srgbClr val="FFFFFF"/>
              </a:highlight>
            </a:endParaRPr>
          </a:p>
          <a:p>
            <a:pPr marL="914400" lvl="1" indent="-317500" algn="l" rtl="0">
              <a:spcBef>
                <a:spcPts val="0"/>
              </a:spcBef>
              <a:spcAft>
                <a:spcPts val="0"/>
              </a:spcAft>
              <a:buClr>
                <a:srgbClr val="666666"/>
              </a:buClr>
              <a:buSzPts val="1400"/>
              <a:buChar char="○"/>
            </a:pPr>
            <a:r>
              <a:rPr lang="en">
                <a:solidFill>
                  <a:srgbClr val="666666"/>
                </a:solidFill>
                <a:highlight>
                  <a:srgbClr val="FFFFFF"/>
                </a:highlight>
              </a:rPr>
              <a:t>Aggregated (grouped together) </a:t>
            </a:r>
            <a:endParaRPr>
              <a:solidFill>
                <a:srgbClr val="666666"/>
              </a:solidFill>
              <a:highlight>
                <a:srgbClr val="FFFFFF"/>
              </a:highlight>
            </a:endParaRPr>
          </a:p>
          <a:p>
            <a:pPr marL="457200" lvl="0" indent="-342900" algn="l" rtl="0">
              <a:spcBef>
                <a:spcPts val="0"/>
              </a:spcBef>
              <a:spcAft>
                <a:spcPts val="0"/>
              </a:spcAft>
              <a:buClr>
                <a:srgbClr val="666666"/>
              </a:buClr>
              <a:buSzPts val="1800"/>
              <a:buChar char="●"/>
            </a:pPr>
            <a:r>
              <a:rPr lang="en">
                <a:solidFill>
                  <a:srgbClr val="666666"/>
                </a:solidFill>
                <a:highlight>
                  <a:srgbClr val="FFFFFF"/>
                </a:highlight>
              </a:rPr>
              <a:t>Displays interest in a particular topic from around the globe or down to city-level geography</a:t>
            </a:r>
            <a:endParaRPr>
              <a:solidFill>
                <a:srgbClr val="666666"/>
              </a:solidFill>
              <a:highlight>
                <a:srgbClr val="FFFFFF"/>
              </a:highlight>
            </a:endParaRPr>
          </a:p>
          <a:p>
            <a:pPr marL="457200" lvl="0" indent="-342900" algn="l" rtl="0">
              <a:spcBef>
                <a:spcPts val="0"/>
              </a:spcBef>
              <a:spcAft>
                <a:spcPts val="0"/>
              </a:spcAft>
              <a:buClr>
                <a:srgbClr val="666666"/>
              </a:buClr>
              <a:buSzPts val="1800"/>
              <a:buChar char="●"/>
            </a:pPr>
            <a:r>
              <a:rPr lang="en">
                <a:solidFill>
                  <a:srgbClr val="666666"/>
                </a:solidFill>
                <a:highlight>
                  <a:srgbClr val="FFFFFF"/>
                </a:highlight>
              </a:rPr>
              <a:t>Not complete data, it is sampled</a:t>
            </a:r>
            <a:endParaRPr>
              <a:solidFill>
                <a:srgbClr val="666666"/>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https://www.data.gov</a:t>
            </a:r>
            <a:endParaRPr/>
          </a:p>
        </p:txBody>
      </p:sp>
      <p:sp>
        <p:nvSpPr>
          <p:cNvPr id="86" name="Google Shape;86;p1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All of the US Government’s open data</a:t>
            </a:r>
            <a:endParaRPr/>
          </a:p>
          <a:p>
            <a:pPr marL="457200" lvl="0" indent="-342900" algn="l" rtl="0">
              <a:spcBef>
                <a:spcPts val="0"/>
              </a:spcBef>
              <a:spcAft>
                <a:spcPts val="0"/>
              </a:spcAft>
              <a:buSzPts val="1800"/>
              <a:buChar char="●"/>
            </a:pPr>
            <a:r>
              <a:rPr lang="en"/>
              <a:t>Includes BLS, FRED, others</a:t>
            </a:r>
            <a:endParaRPr/>
          </a:p>
          <a:p>
            <a:pPr marL="457200" lvl="0" indent="-342900" algn="l" rtl="0">
              <a:spcBef>
                <a:spcPts val="0"/>
              </a:spcBef>
              <a:spcAft>
                <a:spcPts val="0"/>
              </a:spcAft>
              <a:buSzPts val="1800"/>
              <a:buChar char="●"/>
            </a:pPr>
            <a:r>
              <a:rPr lang="en"/>
              <a:t>API: </a:t>
            </a:r>
            <a:r>
              <a:rPr lang="en" u="sng">
                <a:solidFill>
                  <a:schemeClr val="hlink"/>
                </a:solidFill>
                <a:hlinkClick r:id="rId3"/>
              </a:rPr>
              <a:t>https://github.com/GSA/datagov-deploy</a:t>
            </a:r>
            <a:endParaRPr/>
          </a:p>
          <a:p>
            <a:pPr marL="457200" lvl="0" indent="-342900" algn="l" rtl="0">
              <a:spcBef>
                <a:spcPts val="0"/>
              </a:spcBef>
              <a:spcAft>
                <a:spcPts val="0"/>
              </a:spcAft>
              <a:buSzPts val="1800"/>
              <a:buChar char="●"/>
            </a:pPr>
            <a:r>
              <a:rPr lang="en"/>
              <a:t>Most states and other countries have their own data sources as well:</a:t>
            </a:r>
            <a:endParaRPr/>
          </a:p>
          <a:p>
            <a:pPr marL="914400" lvl="1" indent="-317500" algn="l" rtl="0">
              <a:spcBef>
                <a:spcPts val="0"/>
              </a:spcBef>
              <a:spcAft>
                <a:spcPts val="0"/>
              </a:spcAft>
              <a:buSzPts val="1400"/>
              <a:buChar char="○"/>
            </a:pPr>
            <a:r>
              <a:rPr lang="en"/>
              <a:t>Go to “list views” on the link below</a:t>
            </a:r>
            <a:endParaRPr/>
          </a:p>
          <a:p>
            <a:pPr marL="914400" lvl="1" indent="-317500" algn="l" rtl="0">
              <a:spcBef>
                <a:spcPts val="0"/>
              </a:spcBef>
              <a:spcAft>
                <a:spcPts val="0"/>
              </a:spcAft>
              <a:buSzPts val="1400"/>
              <a:buChar char="○"/>
            </a:pPr>
            <a:r>
              <a:rPr lang="en" u="sng">
                <a:solidFill>
                  <a:schemeClr val="hlink"/>
                </a:solidFill>
                <a:hlinkClick r:id="rId4"/>
              </a:rPr>
              <a:t>https://www.data.gov/open-gov/</a:t>
            </a:r>
            <a:endParaRPr/>
          </a:p>
          <a:p>
            <a:pPr marL="457200" lvl="0" indent="-342900" algn="l" rtl="0">
              <a:spcBef>
                <a:spcPts val="0"/>
              </a:spcBef>
              <a:spcAft>
                <a:spcPts val="0"/>
              </a:spcAft>
              <a:buSzPts val="1800"/>
              <a:buChar char="●"/>
            </a:pPr>
            <a:r>
              <a:rPr lang="en"/>
              <a:t>Can also go to the government agencies who collected the data directly such as </a:t>
            </a:r>
            <a:r>
              <a:rPr lang="en" u="sng">
                <a:solidFill>
                  <a:schemeClr val="hlink"/>
                </a:solidFill>
                <a:hlinkClick r:id="rId5"/>
              </a:rPr>
              <a:t>https://www.bea.gov/data</a:t>
            </a:r>
            <a:r>
              <a:rPr lang="en"/>
              <a:t> for BEA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https://finance.yahoo.com/</a:t>
            </a:r>
            <a:endParaRPr/>
          </a:p>
        </p:txBody>
      </p:sp>
      <p:sp>
        <p:nvSpPr>
          <p:cNvPr id="92" name="Google Shape;92;p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Stock data but limited in the length of time that you can see the full data due to proprietary reasons.  May work well for some projects but many complete, historical financial datasets costs money to retrieve so be careful knowing that the data exists if you choose to use it in your projects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http://insideairbnb.com/get-the-data.html</a:t>
            </a:r>
            <a:endParaRPr/>
          </a:p>
        </p:txBody>
      </p:sp>
      <p:sp>
        <p:nvSpPr>
          <p:cNvPr id="98" name="Google Shape;98;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solidFill>
                  <a:srgbClr val="5A5A5A"/>
                </a:solidFill>
                <a:highlight>
                  <a:schemeClr val="lt1"/>
                </a:highlight>
              </a:rPr>
              <a:t>The data behind the Inside Airbnb website</a:t>
            </a:r>
            <a:endParaRPr>
              <a:solidFill>
                <a:srgbClr val="5A5A5A"/>
              </a:solidFill>
              <a:highlight>
                <a:schemeClr val="lt1"/>
              </a:highlight>
            </a:endParaRPr>
          </a:p>
          <a:p>
            <a:pPr marL="457200" lvl="0" indent="-342900" algn="l" rtl="0">
              <a:spcBef>
                <a:spcPts val="0"/>
              </a:spcBef>
              <a:spcAft>
                <a:spcPts val="0"/>
              </a:spcAft>
              <a:buSzPts val="1800"/>
              <a:buChar char="●"/>
            </a:pPr>
            <a:r>
              <a:rPr lang="en">
                <a:solidFill>
                  <a:srgbClr val="5A5A5A"/>
                </a:solidFill>
                <a:highlight>
                  <a:schemeClr val="lt1"/>
                </a:highlight>
              </a:rPr>
              <a:t>Data has been analyzed, cleansed and aggregated in some cases</a:t>
            </a:r>
            <a:endParaRPr>
              <a:solidFill>
                <a:srgbClr val="5A5A5A"/>
              </a:solidFill>
              <a:highlight>
                <a:schemeClr val="lt1"/>
              </a:highlight>
            </a:endParaRPr>
          </a:p>
          <a:p>
            <a:pPr marL="457200" lvl="0" indent="-342900" algn="l" rtl="0">
              <a:spcBef>
                <a:spcPts val="0"/>
              </a:spcBef>
              <a:spcAft>
                <a:spcPts val="0"/>
              </a:spcAft>
              <a:buClr>
                <a:srgbClr val="5A5A5A"/>
              </a:buClr>
              <a:buSzPts val="1800"/>
              <a:buChar char="●"/>
            </a:pPr>
            <a:r>
              <a:rPr lang="en">
                <a:solidFill>
                  <a:srgbClr val="5A5A5A"/>
                </a:solidFill>
                <a:highlight>
                  <a:schemeClr val="lt1"/>
                </a:highlight>
              </a:rPr>
              <a:t>Includes information about the location, reviews, owner, bookings and more</a:t>
            </a:r>
            <a:endParaRPr>
              <a:solidFill>
                <a:srgbClr val="5A5A5A"/>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Dangers &amp; Research</a:t>
            </a:r>
            <a:endParaRPr dirty="0"/>
          </a:p>
        </p:txBody>
      </p:sp>
    </p:spTree>
    <p:extLst>
      <p:ext uri="{BB962C8B-B14F-4D97-AF65-F5344CB8AC3E}">
        <p14:creationId xmlns:p14="http://schemas.microsoft.com/office/powerpoint/2010/main" val="1619981449"/>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520</Words>
  <Application>Microsoft Office PowerPoint</Application>
  <PresentationFormat>On-screen Show (16:9)</PresentationFormat>
  <Paragraphs>49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Amatic SC</vt:lpstr>
      <vt:lpstr>Arial</vt:lpstr>
      <vt:lpstr>Source Code Pro</vt:lpstr>
      <vt:lpstr>Beach Day</vt:lpstr>
      <vt:lpstr>Data Sources</vt:lpstr>
      <vt:lpstr>General Links</vt:lpstr>
      <vt:lpstr>DATA SOURCES WE HAVE USED BEFORE:</vt:lpstr>
      <vt:lpstr>https://www.kaggle.com</vt:lpstr>
      <vt:lpstr>https://trends.google.com/trends/explore</vt:lpstr>
      <vt:lpstr>https://www.data.gov</vt:lpstr>
      <vt:lpstr>https://finance.yahoo.com/</vt:lpstr>
      <vt:lpstr>http://insideairbnb.com/get-the-data.html</vt:lpstr>
      <vt:lpstr>Dangers &amp; Research</vt:lpstr>
      <vt:lpstr>Common Pitfalls</vt:lpstr>
      <vt:lpstr>Ways to Explore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Sources</dc:title>
  <dc:creator>Benjamin Smith</dc:creator>
  <cp:lastModifiedBy>BENJAMIN</cp:lastModifiedBy>
  <cp:revision>1</cp:revision>
  <dcterms:modified xsi:type="dcterms:W3CDTF">2021-11-12T23:16:54Z</dcterms:modified>
</cp:coreProperties>
</file>