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Nunito"/>
      <p:regular r:id="rId30"/>
      <p:bold r:id="rId31"/>
      <p:italic r:id="rId32"/>
      <p:boldItalic r:id="rId33"/>
    </p:embeddedFont>
    <p:embeddedFont>
      <p:font typeface="Maven Pro"/>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fntdata"/><Relationship Id="rId30" Type="http://schemas.openxmlformats.org/officeDocument/2006/relationships/font" Target="fonts/Nunito-regular.fntdata"/><Relationship Id="rId11" Type="http://schemas.openxmlformats.org/officeDocument/2006/relationships/slide" Target="slides/slide6.xml"/><Relationship Id="rId33" Type="http://schemas.openxmlformats.org/officeDocument/2006/relationships/font" Target="fonts/Nunito-boldItalic.fntdata"/><Relationship Id="rId10" Type="http://schemas.openxmlformats.org/officeDocument/2006/relationships/slide" Target="slides/slide5.xml"/><Relationship Id="rId32" Type="http://schemas.openxmlformats.org/officeDocument/2006/relationships/font" Target="fonts/Nunito-italic.fntdata"/><Relationship Id="rId13" Type="http://schemas.openxmlformats.org/officeDocument/2006/relationships/slide" Target="slides/slide8.xml"/><Relationship Id="rId35" Type="http://schemas.openxmlformats.org/officeDocument/2006/relationships/font" Target="fonts/MavenPro-bold.fntdata"/><Relationship Id="rId12" Type="http://schemas.openxmlformats.org/officeDocument/2006/relationships/slide" Target="slides/slide7.xml"/><Relationship Id="rId34" Type="http://schemas.openxmlformats.org/officeDocument/2006/relationships/font" Target="fonts/MavenPro-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0043abaf29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0043abaf29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0043abaf29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0043abaf29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0043abaf29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0043abaf29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0043abaf29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0043abaf29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0043abaf29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10043abaf29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0043abaf29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0043abaf29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0043abaf29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10043abaf29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0043abaf29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0043abaf29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10043abaf29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10043abaf29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10043abaf29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10043abaf29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0043abaf29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0043abaf29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10043abaf29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10043abaf29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10043abaf29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10043abaf29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10043abaf29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10043abaf29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10043abaf29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10043abaf29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10043abaf29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10043abaf29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0043abaf29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0043abaf29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0043abaf29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0043abaf29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0043abaf29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0043abaf29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0043abaf29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0043abaf29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0043abaf29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0043abaf29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0043abaf29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0043abaf29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0043abaf29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0043abaf29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slant.co/topics/25/~best-programming-language-to-learn-firs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developer.mozilla.org/en-US/docs/Web/HTML"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github.com/NolanSmithSolution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news.berkeley.edu/2018/05/31/those-four-wheeled-robots-on-campus-explained/" TargetMode="External"/><Relationship Id="rId4" Type="http://schemas.openxmlformats.org/officeDocument/2006/relationships/hyperlink" Target="https://www.businessinsider.com/how-app-developers-keep-us-addicted-to-our-smartphones-2018-1#instagram-sends-dozens-of-push-notifications-each-week-and-uses-stories-to-attract-you-1" TargetMode="External"/><Relationship Id="rId5" Type="http://schemas.openxmlformats.org/officeDocument/2006/relationships/hyperlink" Target="https://www.mentalfloss.com/article/520897/ai-program-wrote-harry-potter-fan-fiction-and-results-are-hilariou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courses.cs.duke.edu/fall21/compsci101/" TargetMode="External"/><Relationship Id="rId4" Type="http://schemas.openxmlformats.org/officeDocument/2006/relationships/hyperlink" Target="https://courses.cs.duke.edu/compsci201/current/" TargetMode="External"/><Relationship Id="rId5" Type="http://schemas.openxmlformats.org/officeDocument/2006/relationships/hyperlink" Target="https://www.cs.duke.edu/undergrad/starting" TargetMode="External"/><Relationship Id="rId6" Type="http://schemas.openxmlformats.org/officeDocument/2006/relationships/hyperlink" Target="https://www.cs.duke.edu/undergrad/startin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Your Data Science Future</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Statistics, Courses, </a:t>
            </a:r>
            <a:r>
              <a:rPr lang="en"/>
              <a:t>Programming Languages, and Future Developments in Tech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Mathematics/Statistics Upper Levels</a:t>
            </a:r>
            <a:endParaRPr/>
          </a:p>
        </p:txBody>
      </p:sp>
      <p:sp>
        <p:nvSpPr>
          <p:cNvPr id="334" name="Google Shape;334;p2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 Operations Research (B+)</a:t>
            </a:r>
            <a:endParaRPr/>
          </a:p>
          <a:p>
            <a:pPr indent="-298450" lvl="1" marL="914400" rtl="0" algn="l">
              <a:spcBef>
                <a:spcPts val="0"/>
              </a:spcBef>
              <a:spcAft>
                <a:spcPts val="0"/>
              </a:spcAft>
              <a:buSzPts val="1100"/>
              <a:buChar char="○"/>
            </a:pPr>
            <a:r>
              <a:rPr lang="en"/>
              <a:t>Optimizing, linear programming and making decisions under uncertainty</a:t>
            </a:r>
            <a:endParaRPr/>
          </a:p>
          <a:p>
            <a:pPr indent="-311150" lvl="0" marL="457200" rtl="0" algn="l">
              <a:spcBef>
                <a:spcPts val="0"/>
              </a:spcBef>
              <a:spcAft>
                <a:spcPts val="0"/>
              </a:spcAft>
              <a:buSzPts val="1300"/>
              <a:buChar char="●"/>
            </a:pPr>
            <a:r>
              <a:rPr lang="en"/>
              <a:t>?? Statistical Inference (C)</a:t>
            </a:r>
            <a:endParaRPr/>
          </a:p>
          <a:p>
            <a:pPr indent="-298450" lvl="1" marL="914400" rtl="0" algn="l">
              <a:spcBef>
                <a:spcPts val="0"/>
              </a:spcBef>
              <a:spcAft>
                <a:spcPts val="0"/>
              </a:spcAft>
              <a:buSzPts val="1100"/>
              <a:buChar char="○"/>
            </a:pPr>
            <a:r>
              <a:rPr lang="en"/>
              <a:t>Mathematics behind sampling distributions, hypothesis testing, regression, inferential methods, etc.</a:t>
            </a:r>
            <a:endParaRPr/>
          </a:p>
          <a:p>
            <a:pPr indent="-311150" lvl="0" marL="457200" rtl="0" algn="l">
              <a:spcBef>
                <a:spcPts val="0"/>
              </a:spcBef>
              <a:spcAft>
                <a:spcPts val="0"/>
              </a:spcAft>
              <a:buSzPts val="1300"/>
              <a:buChar char="●"/>
            </a:pPr>
            <a:r>
              <a:rPr lang="en"/>
              <a:t>?? Advanced Linear Algebra (D-)</a:t>
            </a:r>
            <a:endParaRPr/>
          </a:p>
          <a:p>
            <a:pPr indent="-298450" lvl="1" marL="914400" rtl="0" algn="l">
              <a:spcBef>
                <a:spcPts val="0"/>
              </a:spcBef>
              <a:spcAft>
                <a:spcPts val="0"/>
              </a:spcAft>
              <a:buSzPts val="1100"/>
              <a:buChar char="○"/>
            </a:pPr>
            <a:r>
              <a:rPr lang="en"/>
              <a:t>Rigorous proof based analysis of Basic Linear Algebra</a:t>
            </a:r>
            <a:endParaRPr/>
          </a:p>
          <a:p>
            <a:pPr indent="-311150" lvl="0" marL="457200" rtl="0" algn="l">
              <a:spcBef>
                <a:spcPts val="0"/>
              </a:spcBef>
              <a:spcAft>
                <a:spcPts val="0"/>
              </a:spcAft>
              <a:buSzPts val="1300"/>
              <a:buChar char="●"/>
            </a:pPr>
            <a:r>
              <a:rPr lang="en"/>
              <a:t>?? Time Series Analysis (D)</a:t>
            </a:r>
            <a:endParaRPr/>
          </a:p>
          <a:p>
            <a:pPr indent="-298450" lvl="1" marL="914400" rtl="0" algn="l">
              <a:spcBef>
                <a:spcPts val="0"/>
              </a:spcBef>
              <a:spcAft>
                <a:spcPts val="0"/>
              </a:spcAft>
              <a:buSzPts val="1100"/>
              <a:buChar char="○"/>
            </a:pPr>
            <a:r>
              <a:rPr lang="en"/>
              <a:t>How to mathematically analyze a sequence of data points collected over time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Economics/Finance/Other</a:t>
            </a:r>
            <a:endParaRPr/>
          </a:p>
        </p:txBody>
      </p:sp>
      <p:sp>
        <p:nvSpPr>
          <p:cNvPr id="340" name="Google Shape;340;p2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00000"/>
              <a:buChar char="●"/>
            </a:pPr>
            <a:r>
              <a:rPr lang="en"/>
              <a:t>1st - Introductory/Applications of Data Science (A+)</a:t>
            </a:r>
            <a:endParaRPr/>
          </a:p>
          <a:p>
            <a:pPr indent="-293211" lvl="1" marL="914400" rtl="0" algn="l">
              <a:spcBef>
                <a:spcPts val="0"/>
              </a:spcBef>
              <a:spcAft>
                <a:spcPts val="0"/>
              </a:spcAft>
              <a:buSzPct val="100000"/>
              <a:buChar char="○"/>
            </a:pPr>
            <a:r>
              <a:rPr lang="en"/>
              <a:t>You are Here!</a:t>
            </a:r>
            <a:endParaRPr/>
          </a:p>
          <a:p>
            <a:pPr indent="-304958" lvl="0" marL="457200" rtl="0" algn="l">
              <a:spcBef>
                <a:spcPts val="0"/>
              </a:spcBef>
              <a:spcAft>
                <a:spcPts val="0"/>
              </a:spcAft>
              <a:buSzPct val="100000"/>
              <a:buChar char="●"/>
            </a:pPr>
            <a:r>
              <a:rPr lang="en"/>
              <a:t>1st - Introductory Microeconomic Theory </a:t>
            </a:r>
            <a:r>
              <a:rPr lang="en"/>
              <a:t>(B+)</a:t>
            </a:r>
            <a:endParaRPr/>
          </a:p>
          <a:p>
            <a:pPr indent="-293211" lvl="1" marL="914400" rtl="0" algn="l">
              <a:spcBef>
                <a:spcPts val="0"/>
              </a:spcBef>
              <a:spcAft>
                <a:spcPts val="0"/>
              </a:spcAft>
              <a:buSzPct val="100000"/>
              <a:buChar char="○"/>
            </a:pPr>
            <a:r>
              <a:rPr lang="en"/>
              <a:t>The study of the allocation of resources from an individual level</a:t>
            </a:r>
            <a:endParaRPr/>
          </a:p>
          <a:p>
            <a:pPr indent="-304958" lvl="0" marL="457200" rtl="0" algn="l">
              <a:spcBef>
                <a:spcPts val="0"/>
              </a:spcBef>
              <a:spcAft>
                <a:spcPts val="0"/>
              </a:spcAft>
              <a:buSzPct val="100000"/>
              <a:buChar char="●"/>
            </a:pPr>
            <a:r>
              <a:rPr lang="en"/>
              <a:t>1st - Introduction to Finance </a:t>
            </a:r>
            <a:r>
              <a:rPr lang="en"/>
              <a:t>(C)</a:t>
            </a:r>
            <a:endParaRPr/>
          </a:p>
          <a:p>
            <a:pPr indent="-304958" lvl="0" marL="457200" rtl="0" algn="l">
              <a:spcBef>
                <a:spcPts val="0"/>
              </a:spcBef>
              <a:spcAft>
                <a:spcPts val="0"/>
              </a:spcAft>
              <a:buSzPct val="100000"/>
              <a:buChar char="●"/>
            </a:pPr>
            <a:r>
              <a:rPr lang="en"/>
              <a:t>? - Introductory Macroeconomic Theory (E)</a:t>
            </a:r>
            <a:endParaRPr/>
          </a:p>
          <a:p>
            <a:pPr indent="-293211" lvl="1" marL="914400" rtl="0" algn="l">
              <a:spcBef>
                <a:spcPts val="0"/>
              </a:spcBef>
              <a:spcAft>
                <a:spcPts val="0"/>
              </a:spcAft>
              <a:buSzPct val="100000"/>
              <a:buChar char="○"/>
            </a:pPr>
            <a:r>
              <a:rPr lang="en"/>
              <a:t>How society makes due with limited resource availability</a:t>
            </a:r>
            <a:endParaRPr/>
          </a:p>
          <a:p>
            <a:pPr indent="-293211" lvl="1" marL="914400" rtl="0" algn="l">
              <a:spcBef>
                <a:spcPts val="0"/>
              </a:spcBef>
              <a:spcAft>
                <a:spcPts val="0"/>
              </a:spcAft>
              <a:buSzPct val="100000"/>
              <a:buChar char="○"/>
            </a:pPr>
            <a:r>
              <a:rPr lang="en"/>
              <a:t>Often a </a:t>
            </a:r>
            <a:r>
              <a:rPr lang="en"/>
              <a:t>prerequisite</a:t>
            </a:r>
            <a:r>
              <a:rPr lang="en"/>
              <a:t> for other Economics/Finance/Business courses</a:t>
            </a:r>
            <a:endParaRPr/>
          </a:p>
          <a:p>
            <a:pPr indent="-304958" lvl="0" marL="457200" rtl="0" algn="l">
              <a:spcBef>
                <a:spcPts val="0"/>
              </a:spcBef>
              <a:spcAft>
                <a:spcPts val="0"/>
              </a:spcAft>
              <a:buSzPct val="100000"/>
              <a:buChar char="●"/>
            </a:pPr>
            <a:r>
              <a:rPr lang="en"/>
              <a:t>? - Game Theory (D+)</a:t>
            </a:r>
            <a:endParaRPr/>
          </a:p>
          <a:p>
            <a:pPr indent="-293211" lvl="1" marL="914400" rtl="0" algn="l">
              <a:spcBef>
                <a:spcPts val="0"/>
              </a:spcBef>
              <a:spcAft>
                <a:spcPts val="0"/>
              </a:spcAft>
              <a:buSzPct val="100000"/>
              <a:buChar char="○"/>
            </a:pPr>
            <a:r>
              <a:rPr lang="en"/>
              <a:t>Mathematical view on strategic decision making</a:t>
            </a:r>
            <a:endParaRPr/>
          </a:p>
          <a:p>
            <a:pPr indent="-304958" lvl="0" marL="457200" rtl="0" algn="l">
              <a:spcBef>
                <a:spcPts val="0"/>
              </a:spcBef>
              <a:spcAft>
                <a:spcPts val="0"/>
              </a:spcAft>
              <a:buSzPct val="100000"/>
              <a:buChar char="●"/>
            </a:pPr>
            <a:r>
              <a:rPr lang="en"/>
              <a:t>? -  Econometrics (B+)</a:t>
            </a:r>
            <a:endParaRPr/>
          </a:p>
          <a:p>
            <a:pPr indent="-293211" lvl="1" marL="914400" rtl="0" algn="l">
              <a:spcBef>
                <a:spcPts val="0"/>
              </a:spcBef>
              <a:spcAft>
                <a:spcPts val="0"/>
              </a:spcAft>
              <a:buSzPct val="100000"/>
              <a:buChar char="○"/>
            </a:pPr>
            <a:r>
              <a:rPr lang="en"/>
              <a:t>Often in Stata</a:t>
            </a:r>
            <a:endParaRPr/>
          </a:p>
          <a:p>
            <a:pPr indent="-293211" lvl="1" marL="914400" rtl="0" algn="l">
              <a:spcBef>
                <a:spcPts val="0"/>
              </a:spcBef>
              <a:spcAft>
                <a:spcPts val="0"/>
              </a:spcAft>
              <a:buSzPct val="100000"/>
              <a:buChar char="○"/>
            </a:pPr>
            <a:r>
              <a:rPr lang="en"/>
              <a:t>The design and estimation of economic models</a:t>
            </a:r>
            <a:endParaRPr/>
          </a:p>
          <a:p>
            <a:pPr indent="-293211" lvl="1" marL="914400" rtl="0" algn="l">
              <a:spcBef>
                <a:spcPts val="0"/>
              </a:spcBef>
              <a:spcAft>
                <a:spcPts val="0"/>
              </a:spcAft>
              <a:buSzPct val="100000"/>
              <a:buChar char="○"/>
            </a:pPr>
            <a:r>
              <a:rPr lang="en"/>
              <a:t>A cross between statistics and economics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Computer Languages</a:t>
            </a:r>
            <a:endParaRPr/>
          </a:p>
        </p:txBody>
      </p:sp>
      <p:sp>
        <p:nvSpPr>
          <p:cNvPr id="346" name="Google Shape;346;p24"/>
          <p:cNvSpPr txBox="1"/>
          <p:nvPr>
            <p:ph idx="1" type="body"/>
          </p:nvPr>
        </p:nvSpPr>
        <p:spPr>
          <a:xfrm>
            <a:off x="1303800" y="1909675"/>
            <a:ext cx="7030500" cy="262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Computer languages are structured from high (user-oriented) to low (machine-oriented).  The lowest level of language is assembly, the machine’s native language.  Python is a high level language while Java and C++ are relatively lower languages.  Some “languages” like HTML aren’t actually </a:t>
            </a:r>
            <a:r>
              <a:rPr lang="en"/>
              <a:t>languages</a:t>
            </a:r>
            <a:r>
              <a:rPr lang="en"/>
              <a:t> but are actually markup, text formatting that structure web content.  </a:t>
            </a:r>
            <a:r>
              <a:rPr lang="en"/>
              <a:t>Clothes</a:t>
            </a:r>
            <a:r>
              <a:rPr lang="en"/>
              <a:t> such as SQL are used to work with databases.</a:t>
            </a:r>
            <a:endParaRPr/>
          </a:p>
          <a:p>
            <a:pPr indent="0" lvl="0" marL="0" rtl="0" algn="l">
              <a:spcBef>
                <a:spcPts val="1200"/>
              </a:spcBef>
              <a:spcAft>
                <a:spcPts val="0"/>
              </a:spcAft>
              <a:buNone/>
            </a:pPr>
            <a:r>
              <a:rPr lang="en"/>
              <a:t>A good place to check the pros and cons of a computer language can be found at </a:t>
            </a:r>
            <a:r>
              <a:rPr lang="en" u="sng">
                <a:solidFill>
                  <a:schemeClr val="hlink"/>
                </a:solidFill>
                <a:hlinkClick r:id="rId3"/>
              </a:rPr>
              <a:t>https://www.slant.co/topics/25/~best-programming-language-to-learn-first</a:t>
            </a:r>
            <a:endParaRPr/>
          </a:p>
          <a:p>
            <a:pPr indent="0" lvl="0" marL="0" rtl="0" algn="l">
              <a:spcBef>
                <a:spcPts val="1200"/>
              </a:spcBef>
              <a:spcAft>
                <a:spcPts val="1200"/>
              </a:spcAft>
              <a:buNone/>
            </a:pPr>
            <a:r>
              <a:rPr lang="en"/>
              <a:t>Run time vs memory vs understandability vs functionality are important features that differ  which make some </a:t>
            </a:r>
            <a:r>
              <a:rPr lang="en"/>
              <a:t>languages</a:t>
            </a:r>
            <a:r>
              <a:rPr lang="en"/>
              <a:t> more useful than others for different tasks.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Python (Development Language)</a:t>
            </a:r>
            <a:endParaRPr/>
          </a:p>
        </p:txBody>
      </p:sp>
      <p:sp>
        <p:nvSpPr>
          <p:cNvPr id="352" name="Google Shape;352;p2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Easy to get started, high level language</a:t>
            </a:r>
            <a:endParaRPr/>
          </a:p>
          <a:p>
            <a:pPr indent="-311150" lvl="0" marL="457200" rtl="0" algn="l">
              <a:spcBef>
                <a:spcPts val="0"/>
              </a:spcBef>
              <a:spcAft>
                <a:spcPts val="0"/>
              </a:spcAft>
              <a:buSzPts val="1300"/>
              <a:buChar char="●"/>
            </a:pPr>
            <a:r>
              <a:rPr lang="en"/>
              <a:t>Many libraries of pre-made code</a:t>
            </a:r>
            <a:endParaRPr/>
          </a:p>
          <a:p>
            <a:pPr indent="-311150" lvl="0" marL="457200" rtl="0" algn="l">
              <a:spcBef>
                <a:spcPts val="0"/>
              </a:spcBef>
              <a:spcAft>
                <a:spcPts val="0"/>
              </a:spcAft>
              <a:buSzPts val="1300"/>
              <a:buChar char="●"/>
            </a:pPr>
            <a:r>
              <a:rPr lang="en"/>
              <a:t>Good documentation and strong community </a:t>
            </a:r>
            <a:r>
              <a:rPr lang="en"/>
              <a:t>user base</a:t>
            </a:r>
            <a:r>
              <a:rPr lang="en"/>
              <a:t> to ask questions</a:t>
            </a:r>
            <a:endParaRPr/>
          </a:p>
          <a:p>
            <a:pPr indent="-311150" lvl="0" marL="457200" rtl="0" algn="l">
              <a:spcBef>
                <a:spcPts val="0"/>
              </a:spcBef>
              <a:spcAft>
                <a:spcPts val="0"/>
              </a:spcAft>
              <a:buSzPts val="1300"/>
              <a:buChar char="●"/>
            </a:pPr>
            <a:r>
              <a:rPr lang="en"/>
              <a:t>Very </a:t>
            </a:r>
            <a:r>
              <a:rPr lang="en"/>
              <a:t>similar</a:t>
            </a:r>
            <a:r>
              <a:rPr lang="en"/>
              <a:t> to pseudo-code (resembles human logic well)</a:t>
            </a:r>
            <a:endParaRPr/>
          </a:p>
          <a:p>
            <a:pPr indent="-311150" lvl="0" marL="457200" rtl="0" algn="l">
              <a:spcBef>
                <a:spcPts val="0"/>
              </a:spcBef>
              <a:spcAft>
                <a:spcPts val="0"/>
              </a:spcAft>
              <a:buSzPts val="1300"/>
              <a:buChar char="●"/>
            </a:pPr>
            <a:r>
              <a:rPr lang="en"/>
              <a:t>Relatively simple to learn</a:t>
            </a:r>
            <a:endParaRPr/>
          </a:p>
          <a:p>
            <a:pPr indent="-311150" lvl="0" marL="457200" rtl="0" algn="l">
              <a:spcBef>
                <a:spcPts val="0"/>
              </a:spcBef>
              <a:spcAft>
                <a:spcPts val="0"/>
              </a:spcAft>
              <a:buSzPts val="1300"/>
              <a:buChar char="●"/>
            </a:pPr>
            <a:r>
              <a:rPr lang="en"/>
              <a:t>Easy to find jobs</a:t>
            </a:r>
            <a:endParaRPr/>
          </a:p>
          <a:p>
            <a:pPr indent="-311150" lvl="0" marL="457200" rtl="0" algn="l">
              <a:spcBef>
                <a:spcPts val="0"/>
              </a:spcBef>
              <a:spcAft>
                <a:spcPts val="0"/>
              </a:spcAft>
              <a:buSzPts val="1300"/>
              <a:buChar char="●"/>
            </a:pPr>
            <a:r>
              <a:rPr lang="en"/>
              <a:t>Useful in many domains</a:t>
            </a:r>
            <a:endParaRPr/>
          </a:p>
          <a:p>
            <a:pPr indent="0" lvl="0" marL="457200" rtl="0" algn="l">
              <a:spcBef>
                <a:spcPts val="1200"/>
              </a:spcBef>
              <a:spcAft>
                <a:spcPts val="1200"/>
              </a:spcAft>
              <a:buNone/>
            </a:pPr>
            <a:r>
              <a:t/>
            </a:r>
            <a:endParaRPr/>
          </a:p>
        </p:txBody>
      </p:sp>
      <p:sp>
        <p:nvSpPr>
          <p:cNvPr id="353" name="Google Shape;353;p2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Slow to execute</a:t>
            </a:r>
            <a:endParaRPr/>
          </a:p>
          <a:p>
            <a:pPr indent="-311150" lvl="0" marL="457200" rtl="0" algn="l">
              <a:spcBef>
                <a:spcPts val="0"/>
              </a:spcBef>
              <a:spcAft>
                <a:spcPts val="0"/>
              </a:spcAft>
              <a:buSzPts val="1300"/>
              <a:buChar char="●"/>
            </a:pPr>
            <a:r>
              <a:rPr lang="en"/>
              <a:t>Does not teach about data types</a:t>
            </a:r>
            <a:endParaRPr/>
          </a:p>
          <a:p>
            <a:pPr indent="-311150" lvl="0" marL="457200" rtl="0" algn="l">
              <a:spcBef>
                <a:spcPts val="0"/>
              </a:spcBef>
              <a:spcAft>
                <a:spcPts val="0"/>
              </a:spcAft>
              <a:buSzPts val="1300"/>
              <a:buChar char="●"/>
            </a:pPr>
            <a:r>
              <a:rPr lang="en"/>
              <a:t>Harder to pick up lower level computer languages</a:t>
            </a:r>
            <a:endParaRPr/>
          </a:p>
          <a:p>
            <a:pPr indent="-311150" lvl="0" marL="457200" rtl="0" algn="l">
              <a:spcBef>
                <a:spcPts val="0"/>
              </a:spcBef>
              <a:spcAft>
                <a:spcPts val="0"/>
              </a:spcAft>
              <a:buSzPts val="1300"/>
              <a:buChar char="●"/>
            </a:pPr>
            <a:r>
              <a:rPr lang="en"/>
              <a:t>Harder to debug code due to low barrier to entry of use</a:t>
            </a:r>
            <a:endParaRPr/>
          </a:p>
        </p:txBody>
      </p:sp>
      <p:sp>
        <p:nvSpPr>
          <p:cNvPr id="354" name="Google Shape;354;p25"/>
          <p:cNvSpPr txBox="1"/>
          <p:nvPr/>
        </p:nvSpPr>
        <p:spPr>
          <a:xfrm>
            <a:off x="4903650" y="1374450"/>
            <a:ext cx="342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t>The Bad</a:t>
            </a:r>
            <a:endParaRPr b="1" sz="1800"/>
          </a:p>
        </p:txBody>
      </p:sp>
      <p:sp>
        <p:nvSpPr>
          <p:cNvPr id="355" name="Google Shape;355;p25"/>
          <p:cNvSpPr txBox="1"/>
          <p:nvPr/>
        </p:nvSpPr>
        <p:spPr>
          <a:xfrm>
            <a:off x="1322250" y="1374450"/>
            <a:ext cx="342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t>The Good</a:t>
            </a:r>
            <a:endParaRPr b="1"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Java (Development Language)</a:t>
            </a:r>
            <a:endParaRPr/>
          </a:p>
        </p:txBody>
      </p:sp>
      <p:sp>
        <p:nvSpPr>
          <p:cNvPr id="361" name="Google Shape;361;p26"/>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Consistent programming standards</a:t>
            </a:r>
            <a:endParaRPr/>
          </a:p>
          <a:p>
            <a:pPr indent="-311150" lvl="0" marL="457200" rtl="0" algn="l">
              <a:spcBef>
                <a:spcPts val="0"/>
              </a:spcBef>
              <a:spcAft>
                <a:spcPts val="0"/>
              </a:spcAft>
              <a:buSzPts val="1300"/>
              <a:buChar char="●"/>
            </a:pPr>
            <a:r>
              <a:rPr lang="en"/>
              <a:t>Excellent feedback errors with their integrated development environments</a:t>
            </a:r>
            <a:endParaRPr/>
          </a:p>
          <a:p>
            <a:pPr indent="-311150" lvl="0" marL="457200" rtl="0" algn="l">
              <a:spcBef>
                <a:spcPts val="0"/>
              </a:spcBef>
              <a:spcAft>
                <a:spcPts val="0"/>
              </a:spcAft>
              <a:buSzPts val="1300"/>
              <a:buChar char="●"/>
            </a:pPr>
            <a:r>
              <a:rPr lang="en"/>
              <a:t>Most commonly used language in industry (not data science)</a:t>
            </a:r>
            <a:endParaRPr/>
          </a:p>
          <a:p>
            <a:pPr indent="-311150" lvl="0" marL="457200" rtl="0" algn="l">
              <a:spcBef>
                <a:spcPts val="0"/>
              </a:spcBef>
              <a:spcAft>
                <a:spcPts val="0"/>
              </a:spcAft>
              <a:buSzPts val="1300"/>
              <a:buChar char="●"/>
            </a:pPr>
            <a:r>
              <a:rPr lang="en"/>
              <a:t>Many </a:t>
            </a:r>
            <a:r>
              <a:rPr lang="en"/>
              <a:t>libraries and APIs with pre-made code</a:t>
            </a:r>
            <a:endParaRPr/>
          </a:p>
          <a:p>
            <a:pPr indent="0" lvl="0" marL="457200" rtl="0" algn="l">
              <a:spcBef>
                <a:spcPts val="1200"/>
              </a:spcBef>
              <a:spcAft>
                <a:spcPts val="1200"/>
              </a:spcAft>
              <a:buNone/>
            </a:pPr>
            <a:r>
              <a:t/>
            </a:r>
            <a:endParaRPr/>
          </a:p>
        </p:txBody>
      </p:sp>
      <p:sp>
        <p:nvSpPr>
          <p:cNvPr id="362" name="Google Shape;362;p26"/>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Too verbose</a:t>
            </a:r>
            <a:endParaRPr/>
          </a:p>
          <a:p>
            <a:pPr indent="-311150" lvl="0" marL="457200" rtl="0" algn="l">
              <a:spcBef>
                <a:spcPts val="0"/>
              </a:spcBef>
              <a:spcAft>
                <a:spcPts val="0"/>
              </a:spcAft>
              <a:buSzPts val="1300"/>
              <a:buChar char="●"/>
            </a:pPr>
            <a:r>
              <a:rPr lang="en"/>
              <a:t>Lot’s of complicated language</a:t>
            </a:r>
            <a:endParaRPr/>
          </a:p>
          <a:p>
            <a:pPr indent="-311150" lvl="0" marL="457200" rtl="0" algn="l">
              <a:spcBef>
                <a:spcPts val="0"/>
              </a:spcBef>
              <a:spcAft>
                <a:spcPts val="0"/>
              </a:spcAft>
              <a:buSzPts val="1300"/>
              <a:buChar char="●"/>
            </a:pPr>
            <a:r>
              <a:rPr lang="en"/>
              <a:t>Relatively steep </a:t>
            </a:r>
            <a:r>
              <a:rPr lang="en"/>
              <a:t>learning</a:t>
            </a:r>
            <a:r>
              <a:rPr lang="en"/>
              <a:t> curve</a:t>
            </a:r>
            <a:endParaRPr/>
          </a:p>
          <a:p>
            <a:pPr indent="-311150" lvl="0" marL="457200" rtl="0" algn="l">
              <a:spcBef>
                <a:spcPts val="0"/>
              </a:spcBef>
              <a:spcAft>
                <a:spcPts val="0"/>
              </a:spcAft>
              <a:buSzPts val="1300"/>
              <a:buChar char="●"/>
            </a:pPr>
            <a:r>
              <a:rPr lang="en"/>
              <a:t>Garbage collection can lead to </a:t>
            </a:r>
            <a:r>
              <a:rPr lang="en"/>
              <a:t>inefficiencies</a:t>
            </a:r>
            <a:r>
              <a:rPr lang="en"/>
              <a:t> due to laziness in programming</a:t>
            </a:r>
            <a:endParaRPr/>
          </a:p>
        </p:txBody>
      </p:sp>
      <p:sp>
        <p:nvSpPr>
          <p:cNvPr id="363" name="Google Shape;363;p26"/>
          <p:cNvSpPr txBox="1"/>
          <p:nvPr/>
        </p:nvSpPr>
        <p:spPr>
          <a:xfrm>
            <a:off x="4903650" y="1374450"/>
            <a:ext cx="342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t>The Bad</a:t>
            </a:r>
            <a:endParaRPr b="1" sz="1800"/>
          </a:p>
        </p:txBody>
      </p:sp>
      <p:sp>
        <p:nvSpPr>
          <p:cNvPr id="364" name="Google Shape;364;p26"/>
          <p:cNvSpPr txBox="1"/>
          <p:nvPr/>
        </p:nvSpPr>
        <p:spPr>
          <a:xfrm>
            <a:off x="1322250" y="1374450"/>
            <a:ext cx="342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t>The Good</a:t>
            </a:r>
            <a:endParaRPr b="1"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 (Development Language)</a:t>
            </a:r>
            <a:endParaRPr/>
          </a:p>
        </p:txBody>
      </p:sp>
      <p:sp>
        <p:nvSpPr>
          <p:cNvPr id="370" name="Google Shape;370;p27"/>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Large community and following</a:t>
            </a:r>
            <a:endParaRPr/>
          </a:p>
          <a:p>
            <a:pPr indent="-311150" lvl="0" marL="457200" rtl="0" algn="l">
              <a:spcBef>
                <a:spcPts val="0"/>
              </a:spcBef>
              <a:spcAft>
                <a:spcPts val="0"/>
              </a:spcAft>
              <a:buSzPts val="1300"/>
              <a:buChar char="●"/>
            </a:pPr>
            <a:r>
              <a:rPr lang="en"/>
              <a:t>Lots of libraries</a:t>
            </a:r>
            <a:endParaRPr/>
          </a:p>
          <a:p>
            <a:pPr indent="-311150" lvl="0" marL="457200" rtl="0" algn="l">
              <a:spcBef>
                <a:spcPts val="0"/>
              </a:spcBef>
              <a:spcAft>
                <a:spcPts val="0"/>
              </a:spcAft>
              <a:buSzPts val="1300"/>
              <a:buChar char="●"/>
            </a:pPr>
            <a:r>
              <a:rPr lang="en"/>
              <a:t>Powerful memory management</a:t>
            </a:r>
            <a:endParaRPr/>
          </a:p>
          <a:p>
            <a:pPr indent="-311150" lvl="0" marL="457200" rtl="0" algn="l">
              <a:spcBef>
                <a:spcPts val="0"/>
              </a:spcBef>
              <a:spcAft>
                <a:spcPts val="0"/>
              </a:spcAft>
              <a:buSzPts val="1300"/>
              <a:buChar char="●"/>
            </a:pPr>
            <a:r>
              <a:rPr lang="en"/>
              <a:t>Excellent compiler optimization</a:t>
            </a:r>
            <a:endParaRPr/>
          </a:p>
          <a:p>
            <a:pPr indent="-311150" lvl="0" marL="457200" rtl="0" algn="l">
              <a:spcBef>
                <a:spcPts val="0"/>
              </a:spcBef>
              <a:spcAft>
                <a:spcPts val="0"/>
              </a:spcAft>
              <a:buSzPts val="1300"/>
              <a:buChar char="●"/>
            </a:pPr>
            <a:r>
              <a:rPr lang="en"/>
              <a:t>Faster execution of much </a:t>
            </a:r>
            <a:r>
              <a:rPr lang="en"/>
              <a:t>similar</a:t>
            </a:r>
            <a:r>
              <a:rPr lang="en"/>
              <a:t> code than Java or Python</a:t>
            </a:r>
            <a:endParaRPr/>
          </a:p>
          <a:p>
            <a:pPr indent="-311150" lvl="0" marL="457200" rtl="0" algn="l">
              <a:spcBef>
                <a:spcPts val="0"/>
              </a:spcBef>
              <a:spcAft>
                <a:spcPts val="0"/>
              </a:spcAft>
              <a:buSzPts val="1300"/>
              <a:buChar char="●"/>
            </a:pPr>
            <a:r>
              <a:rPr lang="en"/>
              <a:t>Great complexity/effeciency tradeoff</a:t>
            </a:r>
            <a:endParaRPr/>
          </a:p>
          <a:p>
            <a:pPr indent="0" lvl="0" marL="457200" rtl="0" algn="l">
              <a:spcBef>
                <a:spcPts val="1200"/>
              </a:spcBef>
              <a:spcAft>
                <a:spcPts val="1200"/>
              </a:spcAft>
              <a:buNone/>
            </a:pPr>
            <a:r>
              <a:t/>
            </a:r>
            <a:endParaRPr/>
          </a:p>
        </p:txBody>
      </p:sp>
      <p:sp>
        <p:nvSpPr>
          <p:cNvPr id="371" name="Google Shape;371;p27"/>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Overly complicated language</a:t>
            </a:r>
            <a:endParaRPr/>
          </a:p>
          <a:p>
            <a:pPr indent="-311150" lvl="0" marL="457200" rtl="0" algn="l">
              <a:spcBef>
                <a:spcPts val="0"/>
              </a:spcBef>
              <a:spcAft>
                <a:spcPts val="0"/>
              </a:spcAft>
              <a:buSzPts val="1300"/>
              <a:buChar char="●"/>
            </a:pPr>
            <a:r>
              <a:rPr lang="en"/>
              <a:t>Relatively difficult to learn, low programming language (closer to machine)</a:t>
            </a:r>
            <a:endParaRPr/>
          </a:p>
          <a:p>
            <a:pPr indent="-311150" lvl="0" marL="457200" rtl="0" algn="l">
              <a:spcBef>
                <a:spcPts val="0"/>
              </a:spcBef>
              <a:spcAft>
                <a:spcPts val="0"/>
              </a:spcAft>
              <a:buSzPts val="1300"/>
              <a:buChar char="●"/>
            </a:pPr>
            <a:r>
              <a:rPr lang="en"/>
              <a:t>Difficult to debug</a:t>
            </a:r>
            <a:endParaRPr/>
          </a:p>
          <a:p>
            <a:pPr indent="-311150" lvl="0" marL="457200" rtl="0" algn="l">
              <a:spcBef>
                <a:spcPts val="0"/>
              </a:spcBef>
              <a:spcAft>
                <a:spcPts val="0"/>
              </a:spcAft>
              <a:buSzPts val="1300"/>
              <a:buChar char="●"/>
            </a:pPr>
            <a:r>
              <a:rPr lang="en"/>
              <a:t>Complicated types</a:t>
            </a:r>
            <a:endParaRPr/>
          </a:p>
        </p:txBody>
      </p:sp>
      <p:sp>
        <p:nvSpPr>
          <p:cNvPr id="372" name="Google Shape;372;p27"/>
          <p:cNvSpPr txBox="1"/>
          <p:nvPr/>
        </p:nvSpPr>
        <p:spPr>
          <a:xfrm>
            <a:off x="4903650" y="1374450"/>
            <a:ext cx="342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t>The Bad</a:t>
            </a:r>
            <a:endParaRPr b="1" sz="1800"/>
          </a:p>
        </p:txBody>
      </p:sp>
      <p:sp>
        <p:nvSpPr>
          <p:cNvPr id="373" name="Google Shape;373;p27"/>
          <p:cNvSpPr txBox="1"/>
          <p:nvPr/>
        </p:nvSpPr>
        <p:spPr>
          <a:xfrm>
            <a:off x="1322250" y="1374450"/>
            <a:ext cx="342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t>The Good</a:t>
            </a:r>
            <a:endParaRPr b="1"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 (Statistical Computing Language)</a:t>
            </a:r>
            <a:endParaRPr/>
          </a:p>
        </p:txBody>
      </p:sp>
      <p:sp>
        <p:nvSpPr>
          <p:cNvPr id="379" name="Google Shape;379;p28"/>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Large community of users</a:t>
            </a:r>
            <a:endParaRPr/>
          </a:p>
          <a:p>
            <a:pPr indent="-311150" lvl="0" marL="457200" rtl="0" algn="l">
              <a:spcBef>
                <a:spcPts val="0"/>
              </a:spcBef>
              <a:spcAft>
                <a:spcPts val="0"/>
              </a:spcAft>
              <a:buSzPts val="1300"/>
              <a:buChar char="●"/>
            </a:pPr>
            <a:r>
              <a:rPr lang="en"/>
              <a:t>Many packages and libraries</a:t>
            </a:r>
            <a:endParaRPr/>
          </a:p>
          <a:p>
            <a:pPr indent="-311150" lvl="0" marL="457200" rtl="0" algn="l">
              <a:spcBef>
                <a:spcPts val="0"/>
              </a:spcBef>
              <a:spcAft>
                <a:spcPts val="0"/>
              </a:spcAft>
              <a:buSzPts val="1300"/>
              <a:buChar char="●"/>
            </a:pPr>
            <a:r>
              <a:rPr lang="en"/>
              <a:t>Excellent graphics and plotting packages compared to other languages</a:t>
            </a:r>
            <a:endParaRPr/>
          </a:p>
          <a:p>
            <a:pPr indent="-311150" lvl="0" marL="457200" rtl="0" algn="l">
              <a:spcBef>
                <a:spcPts val="0"/>
              </a:spcBef>
              <a:spcAft>
                <a:spcPts val="0"/>
              </a:spcAft>
              <a:buSzPts val="1300"/>
              <a:buChar char="●"/>
            </a:pPr>
            <a:r>
              <a:rPr lang="en"/>
              <a:t>Widely used in Academia for its use in Statistics and Machine Learning</a:t>
            </a:r>
            <a:endParaRPr/>
          </a:p>
        </p:txBody>
      </p:sp>
      <p:sp>
        <p:nvSpPr>
          <p:cNvPr id="380" name="Google Shape;380;p28"/>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Less efficient with memory than Python</a:t>
            </a:r>
            <a:endParaRPr/>
          </a:p>
          <a:p>
            <a:pPr indent="-311150" lvl="0" marL="457200" rtl="0" algn="l">
              <a:spcBef>
                <a:spcPts val="0"/>
              </a:spcBef>
              <a:spcAft>
                <a:spcPts val="0"/>
              </a:spcAft>
              <a:buSzPts val="1300"/>
              <a:buChar char="●"/>
            </a:pPr>
            <a:r>
              <a:rPr lang="en"/>
              <a:t>Relatively complicated to learn</a:t>
            </a:r>
            <a:endParaRPr/>
          </a:p>
          <a:p>
            <a:pPr indent="-311150" lvl="0" marL="457200" rtl="0" algn="l">
              <a:spcBef>
                <a:spcPts val="0"/>
              </a:spcBef>
              <a:spcAft>
                <a:spcPts val="0"/>
              </a:spcAft>
              <a:buSzPts val="1300"/>
              <a:buChar char="●"/>
            </a:pPr>
            <a:r>
              <a:rPr lang="en"/>
              <a:t>Many packages and R itself are slower than Python and other languages</a:t>
            </a:r>
            <a:endParaRPr/>
          </a:p>
        </p:txBody>
      </p:sp>
      <p:sp>
        <p:nvSpPr>
          <p:cNvPr id="381" name="Google Shape;381;p28"/>
          <p:cNvSpPr txBox="1"/>
          <p:nvPr/>
        </p:nvSpPr>
        <p:spPr>
          <a:xfrm>
            <a:off x="4903650" y="1374450"/>
            <a:ext cx="342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t>The Bad</a:t>
            </a:r>
            <a:endParaRPr b="1" sz="1800"/>
          </a:p>
        </p:txBody>
      </p:sp>
      <p:sp>
        <p:nvSpPr>
          <p:cNvPr id="382" name="Google Shape;382;p28"/>
          <p:cNvSpPr txBox="1"/>
          <p:nvPr/>
        </p:nvSpPr>
        <p:spPr>
          <a:xfrm>
            <a:off x="1322250" y="1374450"/>
            <a:ext cx="342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t>The Good</a:t>
            </a:r>
            <a:endParaRPr b="1"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SQL (Database Query Language)</a:t>
            </a:r>
            <a:endParaRPr/>
          </a:p>
        </p:txBody>
      </p:sp>
      <p:sp>
        <p:nvSpPr>
          <p:cNvPr id="388" name="Google Shape;388;p29"/>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Fast query processing</a:t>
            </a:r>
            <a:endParaRPr/>
          </a:p>
          <a:p>
            <a:pPr indent="-311150" lvl="0" marL="457200" rtl="0" algn="l">
              <a:spcBef>
                <a:spcPts val="0"/>
              </a:spcBef>
              <a:spcAft>
                <a:spcPts val="0"/>
              </a:spcAft>
              <a:buSzPts val="1300"/>
              <a:buChar char="●"/>
            </a:pPr>
            <a:r>
              <a:rPr lang="en"/>
              <a:t>Large </a:t>
            </a:r>
            <a:r>
              <a:rPr lang="en"/>
              <a:t>user base</a:t>
            </a:r>
            <a:r>
              <a:rPr lang="en"/>
              <a:t> and documentation</a:t>
            </a:r>
            <a:endParaRPr/>
          </a:p>
          <a:p>
            <a:pPr indent="-311150" lvl="0" marL="457200" rtl="0" algn="l">
              <a:spcBef>
                <a:spcPts val="0"/>
              </a:spcBef>
              <a:spcAft>
                <a:spcPts val="0"/>
              </a:spcAft>
              <a:buSzPts val="1300"/>
              <a:buChar char="●"/>
            </a:pPr>
            <a:r>
              <a:rPr lang="en"/>
              <a:t>Easy to learn</a:t>
            </a:r>
            <a:endParaRPr/>
          </a:p>
          <a:p>
            <a:pPr indent="-311150" lvl="0" marL="457200" rtl="0" algn="l">
              <a:spcBef>
                <a:spcPts val="0"/>
              </a:spcBef>
              <a:spcAft>
                <a:spcPts val="0"/>
              </a:spcAft>
              <a:buSzPts val="1300"/>
              <a:buChar char="●"/>
            </a:pPr>
            <a:r>
              <a:rPr lang="en"/>
              <a:t>Very few coding skills required, mostly basic commands</a:t>
            </a:r>
            <a:endParaRPr/>
          </a:p>
        </p:txBody>
      </p:sp>
      <p:sp>
        <p:nvSpPr>
          <p:cNvPr id="389" name="Google Shape;389;p29"/>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Can sometimes only be accessed through complex interfaces (often only in Industry settings)</a:t>
            </a:r>
            <a:endParaRPr/>
          </a:p>
          <a:p>
            <a:pPr indent="-311150" lvl="0" marL="457200" rtl="0" algn="l">
              <a:spcBef>
                <a:spcPts val="0"/>
              </a:spcBef>
              <a:spcAft>
                <a:spcPts val="0"/>
              </a:spcAft>
              <a:buSzPts val="1300"/>
              <a:buChar char="●"/>
            </a:pPr>
            <a:r>
              <a:rPr lang="en"/>
              <a:t>Sometimes not given complete control of all databases (often in Industry)</a:t>
            </a:r>
            <a:endParaRPr/>
          </a:p>
        </p:txBody>
      </p:sp>
      <p:sp>
        <p:nvSpPr>
          <p:cNvPr id="390" name="Google Shape;390;p29"/>
          <p:cNvSpPr txBox="1"/>
          <p:nvPr/>
        </p:nvSpPr>
        <p:spPr>
          <a:xfrm>
            <a:off x="4903650" y="1374450"/>
            <a:ext cx="342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t>The Bad</a:t>
            </a:r>
            <a:endParaRPr b="1" sz="1800"/>
          </a:p>
        </p:txBody>
      </p:sp>
      <p:sp>
        <p:nvSpPr>
          <p:cNvPr id="391" name="Google Shape;391;p29"/>
          <p:cNvSpPr txBox="1"/>
          <p:nvPr/>
        </p:nvSpPr>
        <p:spPr>
          <a:xfrm>
            <a:off x="1322250" y="1374450"/>
            <a:ext cx="342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t>The Good</a:t>
            </a:r>
            <a:endParaRPr b="1"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SAS (Statistical Analysis Language)</a:t>
            </a:r>
            <a:endParaRPr/>
          </a:p>
        </p:txBody>
      </p:sp>
      <p:sp>
        <p:nvSpPr>
          <p:cNvPr id="397" name="Google Shape;397;p30"/>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Great debugging errors</a:t>
            </a:r>
            <a:endParaRPr/>
          </a:p>
          <a:p>
            <a:pPr indent="-311150" lvl="0" marL="457200" rtl="0" algn="l">
              <a:spcBef>
                <a:spcPts val="0"/>
              </a:spcBef>
              <a:spcAft>
                <a:spcPts val="0"/>
              </a:spcAft>
              <a:buSzPts val="1300"/>
              <a:buChar char="●"/>
            </a:pPr>
            <a:r>
              <a:rPr lang="en"/>
              <a:t>Incredible with large databases</a:t>
            </a:r>
            <a:endParaRPr/>
          </a:p>
          <a:p>
            <a:pPr indent="-311150" lvl="0" marL="457200" rtl="0" algn="l">
              <a:spcBef>
                <a:spcPts val="0"/>
              </a:spcBef>
              <a:spcAft>
                <a:spcPts val="0"/>
              </a:spcAft>
              <a:buSzPts val="1300"/>
              <a:buChar char="●"/>
            </a:pPr>
            <a:r>
              <a:rPr lang="en"/>
              <a:t>Fairly easy to learn</a:t>
            </a:r>
            <a:endParaRPr/>
          </a:p>
          <a:p>
            <a:pPr indent="-311150" lvl="0" marL="457200" rtl="0" algn="l">
              <a:spcBef>
                <a:spcPts val="0"/>
              </a:spcBef>
              <a:spcAft>
                <a:spcPts val="0"/>
              </a:spcAft>
              <a:buSzPts val="1300"/>
              <a:buChar char="●"/>
            </a:pPr>
            <a:r>
              <a:rPr lang="en"/>
              <a:t>Portable with languages like SQL</a:t>
            </a:r>
            <a:endParaRPr/>
          </a:p>
        </p:txBody>
      </p:sp>
      <p:sp>
        <p:nvSpPr>
          <p:cNvPr id="398" name="Google Shape;398;p30"/>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Cost</a:t>
            </a:r>
            <a:endParaRPr/>
          </a:p>
          <a:p>
            <a:pPr indent="-311150" lvl="0" marL="457200" rtl="0" algn="l">
              <a:spcBef>
                <a:spcPts val="0"/>
              </a:spcBef>
              <a:spcAft>
                <a:spcPts val="0"/>
              </a:spcAft>
              <a:buSzPts val="1300"/>
              <a:buChar char="●"/>
            </a:pPr>
            <a:r>
              <a:rPr lang="en"/>
              <a:t>Not open source (need license)</a:t>
            </a:r>
            <a:endParaRPr/>
          </a:p>
          <a:p>
            <a:pPr indent="-311150" lvl="0" marL="457200" rtl="0" algn="l">
              <a:spcBef>
                <a:spcPts val="0"/>
              </a:spcBef>
              <a:spcAft>
                <a:spcPts val="0"/>
              </a:spcAft>
              <a:buSzPts val="1300"/>
              <a:buChar char="●"/>
            </a:pPr>
            <a:r>
              <a:rPr lang="en"/>
              <a:t>Poor graphical representation</a:t>
            </a:r>
            <a:endParaRPr/>
          </a:p>
          <a:p>
            <a:pPr indent="-311150" lvl="0" marL="457200" rtl="0" algn="l">
              <a:spcBef>
                <a:spcPts val="0"/>
              </a:spcBef>
              <a:spcAft>
                <a:spcPts val="0"/>
              </a:spcAft>
              <a:buSzPts val="1300"/>
              <a:buChar char="●"/>
            </a:pPr>
            <a:r>
              <a:rPr lang="en"/>
              <a:t>Requires more lines of code than Python and R for some operations</a:t>
            </a:r>
            <a:endParaRPr/>
          </a:p>
        </p:txBody>
      </p:sp>
      <p:sp>
        <p:nvSpPr>
          <p:cNvPr id="399" name="Google Shape;399;p30"/>
          <p:cNvSpPr txBox="1"/>
          <p:nvPr/>
        </p:nvSpPr>
        <p:spPr>
          <a:xfrm>
            <a:off x="4903650" y="1374450"/>
            <a:ext cx="342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t>The Bad</a:t>
            </a:r>
            <a:endParaRPr b="1" sz="1800"/>
          </a:p>
        </p:txBody>
      </p:sp>
      <p:sp>
        <p:nvSpPr>
          <p:cNvPr id="400" name="Google Shape;400;p30"/>
          <p:cNvSpPr txBox="1"/>
          <p:nvPr/>
        </p:nvSpPr>
        <p:spPr>
          <a:xfrm>
            <a:off x="1322250" y="1374450"/>
            <a:ext cx="342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t>The Good</a:t>
            </a:r>
            <a:endParaRPr b="1"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Stata (Statistical Analysis Package)</a:t>
            </a:r>
            <a:endParaRPr/>
          </a:p>
        </p:txBody>
      </p:sp>
      <p:sp>
        <p:nvSpPr>
          <p:cNvPr id="406" name="Google Shape;406;p31"/>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Easy to use</a:t>
            </a:r>
            <a:endParaRPr/>
          </a:p>
          <a:p>
            <a:pPr indent="-311150" lvl="0" marL="457200" rtl="0" algn="l">
              <a:spcBef>
                <a:spcPts val="0"/>
              </a:spcBef>
              <a:spcAft>
                <a:spcPts val="0"/>
              </a:spcAft>
              <a:buSzPts val="1300"/>
              <a:buChar char="●"/>
            </a:pPr>
            <a:r>
              <a:rPr lang="en"/>
              <a:t>Paid professionals answer questions on Stata’s userboard (purchase of Stata required for access)</a:t>
            </a:r>
            <a:endParaRPr/>
          </a:p>
          <a:p>
            <a:pPr indent="-311150" lvl="0" marL="457200" rtl="0" algn="l">
              <a:spcBef>
                <a:spcPts val="0"/>
              </a:spcBef>
              <a:spcAft>
                <a:spcPts val="0"/>
              </a:spcAft>
              <a:buSzPts val="1300"/>
              <a:buChar char="●"/>
            </a:pPr>
            <a:r>
              <a:rPr lang="en"/>
              <a:t>Some operations easier than Python/R</a:t>
            </a:r>
            <a:endParaRPr/>
          </a:p>
        </p:txBody>
      </p:sp>
      <p:sp>
        <p:nvSpPr>
          <p:cNvPr id="407" name="Google Shape;407;p31"/>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Cost (though cheaper than SAS)</a:t>
            </a:r>
            <a:endParaRPr/>
          </a:p>
          <a:p>
            <a:pPr indent="-311150" lvl="0" marL="457200" rtl="0" algn="l">
              <a:spcBef>
                <a:spcPts val="0"/>
              </a:spcBef>
              <a:spcAft>
                <a:spcPts val="0"/>
              </a:spcAft>
              <a:buSzPts val="1300"/>
              <a:buChar char="●"/>
            </a:pPr>
            <a:r>
              <a:rPr lang="en"/>
              <a:t>Memory limitations</a:t>
            </a:r>
            <a:endParaRPr/>
          </a:p>
          <a:p>
            <a:pPr indent="-311150" lvl="0" marL="457200" rtl="0" algn="l">
              <a:spcBef>
                <a:spcPts val="0"/>
              </a:spcBef>
              <a:spcAft>
                <a:spcPts val="0"/>
              </a:spcAft>
              <a:buSzPts val="1300"/>
              <a:buChar char="●"/>
            </a:pPr>
            <a:r>
              <a:rPr lang="en"/>
              <a:t>Not a programming language so applications outside of statistical analysis impossible</a:t>
            </a:r>
            <a:endParaRPr/>
          </a:p>
          <a:p>
            <a:pPr indent="-311150" lvl="0" marL="457200" rtl="0" algn="l">
              <a:spcBef>
                <a:spcPts val="0"/>
              </a:spcBef>
              <a:spcAft>
                <a:spcPts val="0"/>
              </a:spcAft>
              <a:buSzPts val="1300"/>
              <a:buChar char="●"/>
            </a:pPr>
            <a:r>
              <a:rPr lang="en"/>
              <a:t>Poor graphical </a:t>
            </a:r>
            <a:r>
              <a:rPr lang="en"/>
              <a:t>representation</a:t>
            </a:r>
            <a:endParaRPr/>
          </a:p>
        </p:txBody>
      </p:sp>
      <p:sp>
        <p:nvSpPr>
          <p:cNvPr id="408" name="Google Shape;408;p31"/>
          <p:cNvSpPr txBox="1"/>
          <p:nvPr/>
        </p:nvSpPr>
        <p:spPr>
          <a:xfrm>
            <a:off x="4903650" y="1374450"/>
            <a:ext cx="342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t>The Bad</a:t>
            </a:r>
            <a:endParaRPr b="1" sz="1800"/>
          </a:p>
        </p:txBody>
      </p:sp>
      <p:sp>
        <p:nvSpPr>
          <p:cNvPr id="409" name="Google Shape;409;p31"/>
          <p:cNvSpPr txBox="1"/>
          <p:nvPr/>
        </p:nvSpPr>
        <p:spPr>
          <a:xfrm>
            <a:off x="1322250" y="1374450"/>
            <a:ext cx="342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t>The Good</a:t>
            </a:r>
            <a:endParaRPr b="1"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456200" y="598575"/>
            <a:ext cx="37287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Required Skills</a:t>
            </a:r>
            <a:endParaRPr/>
          </a:p>
        </p:txBody>
      </p:sp>
      <p:sp>
        <p:nvSpPr>
          <p:cNvPr id="284" name="Google Shape;284;p14"/>
          <p:cNvSpPr txBox="1"/>
          <p:nvPr>
            <p:ph idx="1" type="body"/>
          </p:nvPr>
        </p:nvSpPr>
        <p:spPr>
          <a:xfrm>
            <a:off x="1303800" y="1990050"/>
            <a:ext cx="3492900" cy="25416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Programming Languages (Python, R, SQL, SAS, C/C++, Hadoop, Java, Matlab, etc.)</a:t>
            </a:r>
            <a:endParaRPr/>
          </a:p>
          <a:p>
            <a:pPr indent="-311150" lvl="0" marL="457200" rtl="0" algn="l">
              <a:spcBef>
                <a:spcPts val="0"/>
              </a:spcBef>
              <a:spcAft>
                <a:spcPts val="0"/>
              </a:spcAft>
              <a:buSzPts val="1300"/>
              <a:buChar char="●"/>
            </a:pPr>
            <a:r>
              <a:rPr lang="en"/>
              <a:t>Technical Writing</a:t>
            </a:r>
            <a:endParaRPr/>
          </a:p>
          <a:p>
            <a:pPr indent="-311150" lvl="0" marL="457200" rtl="0" algn="l">
              <a:spcBef>
                <a:spcPts val="0"/>
              </a:spcBef>
              <a:spcAft>
                <a:spcPts val="0"/>
              </a:spcAft>
              <a:buSzPts val="1300"/>
              <a:buChar char="●"/>
            </a:pPr>
            <a:r>
              <a:rPr lang="en"/>
              <a:t>Soft Science Expertise (Business, Finance, Neuroscience, Biology, Sports, etc.)</a:t>
            </a:r>
            <a:endParaRPr/>
          </a:p>
          <a:p>
            <a:pPr indent="-311150" lvl="0" marL="457200" rtl="0" algn="l">
              <a:spcBef>
                <a:spcPts val="0"/>
              </a:spcBef>
              <a:spcAft>
                <a:spcPts val="0"/>
              </a:spcAft>
              <a:buSzPts val="1300"/>
              <a:buChar char="●"/>
            </a:pPr>
            <a:r>
              <a:rPr lang="en"/>
              <a:t>Communication </a:t>
            </a:r>
            <a:endParaRPr/>
          </a:p>
          <a:p>
            <a:pPr indent="-311150" lvl="0" marL="457200" rtl="0" algn="l">
              <a:spcBef>
                <a:spcPts val="0"/>
              </a:spcBef>
              <a:spcAft>
                <a:spcPts val="0"/>
              </a:spcAft>
              <a:buSzPts val="1300"/>
              <a:buChar char="●"/>
            </a:pPr>
            <a:r>
              <a:rPr lang="en"/>
              <a:t>Mathematics/Statistics/Machine Learning</a:t>
            </a:r>
            <a:endParaRPr/>
          </a:p>
          <a:p>
            <a:pPr indent="-311150" lvl="0" marL="457200" rtl="0" algn="l">
              <a:spcBef>
                <a:spcPts val="0"/>
              </a:spcBef>
              <a:spcAft>
                <a:spcPts val="0"/>
              </a:spcAft>
              <a:buSzPts val="1300"/>
              <a:buChar char="●"/>
            </a:pPr>
            <a:r>
              <a:rPr lang="en"/>
              <a:t>Data Mining/Cleaning</a:t>
            </a:r>
            <a:endParaRPr/>
          </a:p>
          <a:p>
            <a:pPr indent="-311150" lvl="0" marL="457200" rtl="0" algn="l">
              <a:spcBef>
                <a:spcPts val="0"/>
              </a:spcBef>
              <a:spcAft>
                <a:spcPts val="0"/>
              </a:spcAft>
              <a:buSzPts val="1300"/>
              <a:buChar char="●"/>
            </a:pPr>
            <a:r>
              <a:rPr lang="en"/>
              <a:t>Data </a:t>
            </a:r>
            <a:r>
              <a:rPr lang="en"/>
              <a:t>Visualization</a:t>
            </a:r>
            <a:endParaRPr/>
          </a:p>
        </p:txBody>
      </p:sp>
      <p:sp>
        <p:nvSpPr>
          <p:cNvPr id="285" name="Google Shape;285;p14"/>
          <p:cNvSpPr txBox="1"/>
          <p:nvPr>
            <p:ph type="title"/>
          </p:nvPr>
        </p:nvSpPr>
        <p:spPr>
          <a:xfrm>
            <a:off x="5226725" y="598575"/>
            <a:ext cx="36510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Job Titles</a:t>
            </a:r>
            <a:endParaRPr/>
          </a:p>
        </p:txBody>
      </p:sp>
      <p:sp>
        <p:nvSpPr>
          <p:cNvPr id="286" name="Google Shape;286;p14"/>
          <p:cNvSpPr txBox="1"/>
          <p:nvPr>
            <p:ph idx="1" type="body"/>
          </p:nvPr>
        </p:nvSpPr>
        <p:spPr>
          <a:xfrm>
            <a:off x="5047725" y="1996700"/>
            <a:ext cx="32580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Data Scientist</a:t>
            </a:r>
            <a:endParaRPr/>
          </a:p>
          <a:p>
            <a:pPr indent="-311150" lvl="0" marL="457200" rtl="0" algn="l">
              <a:spcBef>
                <a:spcPts val="0"/>
              </a:spcBef>
              <a:spcAft>
                <a:spcPts val="0"/>
              </a:spcAft>
              <a:buSzPts val="1300"/>
              <a:buChar char="●"/>
            </a:pPr>
            <a:r>
              <a:rPr lang="en"/>
              <a:t>Data Analyst</a:t>
            </a:r>
            <a:endParaRPr/>
          </a:p>
          <a:p>
            <a:pPr indent="-311150" lvl="0" marL="457200" rtl="0" algn="l">
              <a:spcBef>
                <a:spcPts val="0"/>
              </a:spcBef>
              <a:spcAft>
                <a:spcPts val="0"/>
              </a:spcAft>
              <a:buSzPts val="1300"/>
              <a:buChar char="●"/>
            </a:pPr>
            <a:r>
              <a:rPr lang="en"/>
              <a:t>Business Analyst</a:t>
            </a:r>
            <a:endParaRPr/>
          </a:p>
          <a:p>
            <a:pPr indent="-311150" lvl="0" marL="457200" rtl="0" algn="l">
              <a:spcBef>
                <a:spcPts val="0"/>
              </a:spcBef>
              <a:spcAft>
                <a:spcPts val="0"/>
              </a:spcAft>
              <a:buSzPts val="1300"/>
              <a:buChar char="●"/>
            </a:pPr>
            <a:r>
              <a:rPr lang="en"/>
              <a:t>Financial Analyst</a:t>
            </a:r>
            <a:endParaRPr/>
          </a:p>
          <a:p>
            <a:pPr indent="-311150" lvl="0" marL="457200" rtl="0" algn="l">
              <a:spcBef>
                <a:spcPts val="0"/>
              </a:spcBef>
              <a:spcAft>
                <a:spcPts val="0"/>
              </a:spcAft>
              <a:buSzPts val="1300"/>
              <a:buChar char="●"/>
            </a:pPr>
            <a:r>
              <a:rPr lang="en"/>
              <a:t>Statistician</a:t>
            </a:r>
            <a:endParaRPr/>
          </a:p>
          <a:p>
            <a:pPr indent="-311150" lvl="0" marL="457200" rtl="0" algn="l">
              <a:spcBef>
                <a:spcPts val="0"/>
              </a:spcBef>
              <a:spcAft>
                <a:spcPts val="0"/>
              </a:spcAft>
              <a:buSzPts val="1300"/>
              <a:buChar char="●"/>
            </a:pPr>
            <a:r>
              <a:rPr lang="en"/>
              <a:t>Operations Research Analyst</a:t>
            </a:r>
            <a:endParaRPr/>
          </a:p>
          <a:p>
            <a:pPr indent="-311150" lvl="0" marL="457200" rtl="0" algn="l">
              <a:spcBef>
                <a:spcPts val="0"/>
              </a:spcBef>
              <a:spcAft>
                <a:spcPts val="0"/>
              </a:spcAft>
              <a:buSzPts val="1300"/>
              <a:buChar char="●"/>
            </a:pPr>
            <a:r>
              <a:rPr lang="en"/>
              <a:t>Data Architect</a:t>
            </a:r>
            <a:endParaRPr/>
          </a:p>
          <a:p>
            <a:pPr indent="-311150" lvl="0" marL="457200" rtl="0" algn="l">
              <a:spcBef>
                <a:spcPts val="0"/>
              </a:spcBef>
              <a:spcAft>
                <a:spcPts val="0"/>
              </a:spcAft>
              <a:buSzPts val="1300"/>
              <a:buChar char="●"/>
            </a:pPr>
            <a:r>
              <a:rPr lang="en"/>
              <a:t>Data Engineer</a:t>
            </a:r>
            <a:endParaRPr/>
          </a:p>
          <a:p>
            <a:pPr indent="0" lvl="0" marL="45720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HTML  (Markup Language)</a:t>
            </a:r>
            <a:endParaRPr/>
          </a:p>
        </p:txBody>
      </p:sp>
      <p:sp>
        <p:nvSpPr>
          <p:cNvPr id="415" name="Google Shape;415;p3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Basic building block of the web</a:t>
            </a:r>
            <a:endParaRPr/>
          </a:p>
          <a:p>
            <a:pPr indent="0" lvl="0" marL="0" rtl="0" algn="l">
              <a:spcBef>
                <a:spcPts val="1200"/>
              </a:spcBef>
              <a:spcAft>
                <a:spcPts val="0"/>
              </a:spcAft>
              <a:buNone/>
            </a:pPr>
            <a:r>
              <a:rPr lang="en"/>
              <a:t>Defines the meaning and structure of web content</a:t>
            </a:r>
            <a:endParaRPr/>
          </a:p>
          <a:p>
            <a:pPr indent="0" lvl="0" marL="0" rtl="0" algn="l">
              <a:spcBef>
                <a:spcPts val="1200"/>
              </a:spcBef>
              <a:spcAft>
                <a:spcPts val="0"/>
              </a:spcAft>
              <a:buNone/>
            </a:pPr>
            <a:r>
              <a:rPr lang="en"/>
              <a:t>Used in conjunction with CSS (changes web page’s appearance/presentation) and Javacript (changes web page’s functionality/behavior)</a:t>
            </a:r>
            <a:endParaRPr/>
          </a:p>
          <a:p>
            <a:pPr indent="0" lvl="0" marL="0" rtl="0" algn="l">
              <a:spcBef>
                <a:spcPts val="1200"/>
              </a:spcBef>
              <a:spcAft>
                <a:spcPts val="0"/>
              </a:spcAft>
              <a:buNone/>
            </a:pPr>
            <a:r>
              <a:rPr lang="en"/>
              <a:t>Can create your own websites!</a:t>
            </a:r>
            <a:endParaRPr/>
          </a:p>
          <a:p>
            <a:pPr indent="0" lvl="0" marL="0" rtl="0" algn="l">
              <a:spcBef>
                <a:spcPts val="1200"/>
              </a:spcBef>
              <a:spcAft>
                <a:spcPts val="0"/>
              </a:spcAft>
              <a:buNone/>
            </a:pPr>
            <a:r>
              <a:rPr lang="en"/>
              <a:t>Source: </a:t>
            </a:r>
            <a:r>
              <a:rPr lang="en" u="sng">
                <a:solidFill>
                  <a:schemeClr val="hlink"/>
                </a:solidFill>
                <a:hlinkClick r:id="rId3"/>
              </a:rPr>
              <a:t>https://developer.mozilla.org/en-US/docs/Web/HTML</a:t>
            </a:r>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3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Projects Matt and Ben Have Done</a:t>
            </a:r>
            <a:endParaRPr/>
          </a:p>
        </p:txBody>
      </p:sp>
      <p:sp>
        <p:nvSpPr>
          <p:cNvPr id="421" name="Google Shape;421;p3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One of the most exciting things we have done with the knowledge we have learned from Data Science is forming our own company and being able to work/learn all over the country.  While Ben and I met in a math course, we stayed in touch long after graduation.  Around the end of 2019 an old professor we used to work for got us in touch with a company looking for Data Scientists and thus we started our own company.  Ultimately, we wanted to give back with the knowledge we have acquired and we are so excited to teach this course!  We hope you can use what we’ve learned to help out in your career!</a:t>
            </a:r>
            <a:endParaRPr/>
          </a:p>
          <a:p>
            <a:pPr indent="0" lvl="0" marL="0" rtl="0" algn="l">
              <a:spcBef>
                <a:spcPts val="1200"/>
              </a:spcBef>
              <a:spcAft>
                <a:spcPts val="0"/>
              </a:spcAft>
              <a:buNone/>
            </a:pPr>
            <a:r>
              <a:rPr lang="en" u="sng">
                <a:solidFill>
                  <a:schemeClr val="hlink"/>
                </a:solidFill>
                <a:hlinkClick r:id="rId3"/>
              </a:rPr>
              <a:t>https://github.com/NolanSmithSolutions/</a:t>
            </a:r>
            <a:endParaRPr/>
          </a:p>
          <a:p>
            <a:pPr indent="0" lvl="0" marL="0" rtl="0" algn="l">
              <a:spcBef>
                <a:spcPts val="1200"/>
              </a:spcBef>
              <a:spcAft>
                <a:spcPts val="1200"/>
              </a:spcAft>
              <a:buNone/>
            </a:pPr>
            <a:r>
              <a:rPr lang="en"/>
              <a:t>The link above not only contains our lectures - sometimes we put up non-proprietary projects or stuff we do for fun.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3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Predictive Financial Model</a:t>
            </a:r>
            <a:endParaRPr/>
          </a:p>
        </p:txBody>
      </p:sp>
      <p:pic>
        <p:nvPicPr>
          <p:cNvPr id="427" name="Google Shape;427;p34"/>
          <p:cNvPicPr preferRelativeResize="0"/>
          <p:nvPr/>
        </p:nvPicPr>
        <p:blipFill>
          <a:blip r:embed="rId3">
            <a:alphaModFix/>
          </a:blip>
          <a:stretch>
            <a:fillRect/>
          </a:stretch>
        </p:blipFill>
        <p:spPr>
          <a:xfrm>
            <a:off x="1201975" y="1359250"/>
            <a:ext cx="7234325" cy="35360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3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Python Automation Tool w/ GUI</a:t>
            </a:r>
            <a:endParaRPr/>
          </a:p>
        </p:txBody>
      </p:sp>
      <p:pic>
        <p:nvPicPr>
          <p:cNvPr id="433" name="Google Shape;433;p35"/>
          <p:cNvPicPr preferRelativeResize="0"/>
          <p:nvPr/>
        </p:nvPicPr>
        <p:blipFill>
          <a:blip r:embed="rId3">
            <a:alphaModFix/>
          </a:blip>
          <a:stretch>
            <a:fillRect/>
          </a:stretch>
        </p:blipFill>
        <p:spPr>
          <a:xfrm>
            <a:off x="1194788" y="1325525"/>
            <a:ext cx="7248525" cy="3581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3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Weekly Readings/Videos</a:t>
            </a:r>
            <a:endParaRPr/>
          </a:p>
        </p:txBody>
      </p:sp>
      <p:sp>
        <p:nvSpPr>
          <p:cNvPr id="439" name="Google Shape;439;p3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u="sng">
                <a:solidFill>
                  <a:schemeClr val="hlink"/>
                </a:solidFill>
                <a:hlinkClick r:id="rId3"/>
              </a:rPr>
              <a:t>https://news.berkeley.edu/2018/05/31/those-four-wheeled-robots-on-campus-explained/</a:t>
            </a:r>
            <a:endParaRPr/>
          </a:p>
          <a:p>
            <a:pPr indent="0" lvl="0" marL="0" rtl="0" algn="l">
              <a:spcBef>
                <a:spcPts val="1200"/>
              </a:spcBef>
              <a:spcAft>
                <a:spcPts val="0"/>
              </a:spcAft>
              <a:buNone/>
            </a:pPr>
            <a:r>
              <a:rPr lang="en" u="sng">
                <a:solidFill>
                  <a:schemeClr val="hlink"/>
                </a:solidFill>
                <a:hlinkClick r:id="rId4"/>
              </a:rPr>
              <a:t>https://www.businessinsider.com/how-app-developers-keep-us-addicted-to-our-smartphones-2018-1#instagram-sends-dozens-of-push-notifications-each-week-and-uses-stories-to-attract-you-1</a:t>
            </a:r>
            <a:endParaRPr/>
          </a:p>
          <a:p>
            <a:pPr indent="0" lvl="0" marL="0" rtl="0" algn="l">
              <a:spcBef>
                <a:spcPts val="1200"/>
              </a:spcBef>
              <a:spcAft>
                <a:spcPts val="0"/>
              </a:spcAft>
              <a:buNone/>
            </a:pPr>
            <a:r>
              <a:rPr lang="en" u="sng">
                <a:solidFill>
                  <a:schemeClr val="hlink"/>
                </a:solidFill>
                <a:hlinkClick r:id="rId5"/>
              </a:rPr>
              <a:t>https://www.mentalfloss.com/article/520897/ai-program-wrote-harry-potter-fan-fiction-and-results-are-hilarious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Science is Lucrative</a:t>
            </a:r>
            <a:endParaRPr/>
          </a:p>
        </p:txBody>
      </p:sp>
      <p:pic>
        <p:nvPicPr>
          <p:cNvPr id="292" name="Google Shape;292;p15"/>
          <p:cNvPicPr preferRelativeResize="0"/>
          <p:nvPr/>
        </p:nvPicPr>
        <p:blipFill>
          <a:blip r:embed="rId3">
            <a:alphaModFix/>
          </a:blip>
          <a:stretch>
            <a:fillRect/>
          </a:stretch>
        </p:blipFill>
        <p:spPr>
          <a:xfrm>
            <a:off x="1303789" y="1317025"/>
            <a:ext cx="5307336" cy="35456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Science is Lucrative</a:t>
            </a:r>
            <a:endParaRPr/>
          </a:p>
        </p:txBody>
      </p:sp>
      <p:pic>
        <p:nvPicPr>
          <p:cNvPr id="298" name="Google Shape;298;p16"/>
          <p:cNvPicPr preferRelativeResize="0"/>
          <p:nvPr/>
        </p:nvPicPr>
        <p:blipFill>
          <a:blip r:embed="rId3">
            <a:alphaModFix/>
          </a:blip>
          <a:stretch>
            <a:fillRect/>
          </a:stretch>
        </p:blipFill>
        <p:spPr>
          <a:xfrm>
            <a:off x="1303800" y="1305275"/>
            <a:ext cx="5267750" cy="3515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Science Courses</a:t>
            </a:r>
            <a:endParaRPr/>
          </a:p>
        </p:txBody>
      </p:sp>
      <p:pic>
        <p:nvPicPr>
          <p:cNvPr id="304" name="Google Shape;304;p17"/>
          <p:cNvPicPr preferRelativeResize="0"/>
          <p:nvPr/>
        </p:nvPicPr>
        <p:blipFill>
          <a:blip r:embed="rId3">
            <a:alphaModFix/>
          </a:blip>
          <a:stretch>
            <a:fillRect/>
          </a:stretch>
        </p:blipFill>
        <p:spPr>
          <a:xfrm>
            <a:off x="1466850" y="1213200"/>
            <a:ext cx="6210300" cy="3740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Course Notes</a:t>
            </a:r>
            <a:endParaRPr/>
          </a:p>
        </p:txBody>
      </p:sp>
      <p:sp>
        <p:nvSpPr>
          <p:cNvPr id="310" name="Google Shape;310;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Number or Question Mark before title denotes when to take it relative to others</a:t>
            </a:r>
            <a:endParaRPr/>
          </a:p>
          <a:p>
            <a:pPr indent="-298450" lvl="1" marL="914400" rtl="0" algn="l">
              <a:spcBef>
                <a:spcPts val="0"/>
              </a:spcBef>
              <a:spcAft>
                <a:spcPts val="0"/>
              </a:spcAft>
              <a:buSzPts val="1100"/>
              <a:buChar char="○"/>
            </a:pPr>
            <a:r>
              <a:rPr lang="en"/>
              <a:t>“?” denotes you should take it anytime after the numbered courses but based on personal preference</a:t>
            </a:r>
            <a:endParaRPr/>
          </a:p>
          <a:p>
            <a:pPr indent="-311150" lvl="0" marL="457200" rtl="0" algn="l">
              <a:spcBef>
                <a:spcPts val="0"/>
              </a:spcBef>
              <a:spcAft>
                <a:spcPts val="0"/>
              </a:spcAft>
              <a:buSzPts val="1300"/>
              <a:buChar char="●"/>
            </a:pPr>
            <a:r>
              <a:rPr lang="en"/>
              <a:t>Letter after course number denotes how important this course will be likely in your career </a:t>
            </a:r>
            <a:endParaRPr/>
          </a:p>
          <a:p>
            <a:pPr indent="-298450" lvl="1" marL="914400" rtl="0" algn="l">
              <a:spcBef>
                <a:spcPts val="0"/>
              </a:spcBef>
              <a:spcAft>
                <a:spcPts val="0"/>
              </a:spcAft>
              <a:buSzPts val="1100"/>
              <a:buChar char="○"/>
            </a:pPr>
            <a:r>
              <a:rPr lang="en"/>
              <a:t>A most important, E least important</a:t>
            </a:r>
            <a:endParaRPr/>
          </a:p>
          <a:p>
            <a:pPr indent="-298450" lvl="1" marL="914400" rtl="0" algn="l">
              <a:spcBef>
                <a:spcPts val="0"/>
              </a:spcBef>
              <a:spcAft>
                <a:spcPts val="0"/>
              </a:spcAft>
              <a:buSzPts val="1100"/>
              <a:buChar char="○"/>
            </a:pPr>
            <a:r>
              <a:rPr lang="en"/>
              <a:t>Just because a course is needed as a pre-requisite for another course doesn’t mean you will need to use it more than the course that comes after it</a:t>
            </a:r>
            <a:endParaRPr/>
          </a:p>
          <a:p>
            <a:pPr indent="-298450" lvl="2" marL="1371600" rtl="0" algn="l">
              <a:spcBef>
                <a:spcPts val="0"/>
              </a:spcBef>
              <a:spcAft>
                <a:spcPts val="0"/>
              </a:spcAft>
              <a:buSzPts val="1100"/>
              <a:buChar char="■"/>
            </a:pPr>
            <a:r>
              <a:rPr lang="en"/>
              <a:t>Ie: Calc 2 is often a pre-requiesite for Calc 3; however Calc 3 is much more likely to be used than Calc 2 in data science work</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Computer Science Lower Levels</a:t>
            </a:r>
            <a:endParaRPr/>
          </a:p>
        </p:txBody>
      </p:sp>
      <p:sp>
        <p:nvSpPr>
          <p:cNvPr id="316" name="Google Shape;316;p19"/>
          <p:cNvSpPr txBox="1"/>
          <p:nvPr>
            <p:ph idx="1" type="body"/>
          </p:nvPr>
        </p:nvSpPr>
        <p:spPr>
          <a:xfrm>
            <a:off x="1303800" y="1314300"/>
            <a:ext cx="7030500" cy="32175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1st - Introductory Computer Programming (A)</a:t>
            </a:r>
            <a:endParaRPr/>
          </a:p>
          <a:p>
            <a:pPr indent="-298450" lvl="1" marL="914400" rtl="0" algn="l">
              <a:spcBef>
                <a:spcPts val="0"/>
              </a:spcBef>
              <a:spcAft>
                <a:spcPts val="0"/>
              </a:spcAft>
              <a:buSzPts val="1100"/>
              <a:buChar char="○"/>
            </a:pPr>
            <a:r>
              <a:rPr lang="en"/>
              <a:t>Often in Python</a:t>
            </a:r>
            <a:endParaRPr/>
          </a:p>
          <a:p>
            <a:pPr indent="-298450" lvl="1" marL="914400" rtl="0" algn="l">
              <a:spcBef>
                <a:spcPts val="0"/>
              </a:spcBef>
              <a:spcAft>
                <a:spcPts val="0"/>
              </a:spcAft>
              <a:buSzPts val="1100"/>
              <a:buChar char="○"/>
            </a:pPr>
            <a:r>
              <a:rPr lang="en"/>
              <a:t>Duke: </a:t>
            </a:r>
            <a:r>
              <a:rPr lang="en" u="sng">
                <a:solidFill>
                  <a:schemeClr val="hlink"/>
                </a:solidFill>
                <a:hlinkClick r:id="rId3"/>
              </a:rPr>
              <a:t>Compsci101</a:t>
            </a:r>
            <a:endParaRPr/>
          </a:p>
          <a:p>
            <a:pPr indent="-298450" lvl="1" marL="914400" rtl="0" algn="l">
              <a:spcBef>
                <a:spcPts val="0"/>
              </a:spcBef>
              <a:spcAft>
                <a:spcPts val="0"/>
              </a:spcAft>
              <a:buSzPts val="1100"/>
              <a:buChar char="○"/>
            </a:pPr>
            <a:r>
              <a:rPr lang="en"/>
              <a:t>How to write and debug code</a:t>
            </a:r>
            <a:endParaRPr/>
          </a:p>
          <a:p>
            <a:pPr indent="-298450" lvl="1" marL="914400" rtl="0" algn="l">
              <a:spcBef>
                <a:spcPts val="0"/>
              </a:spcBef>
              <a:spcAft>
                <a:spcPts val="0"/>
              </a:spcAft>
              <a:buSzPts val="1100"/>
              <a:buChar char="○"/>
            </a:pPr>
            <a:r>
              <a:rPr lang="en"/>
              <a:t>How to manage program </a:t>
            </a:r>
            <a:r>
              <a:rPr lang="en"/>
              <a:t>complexity</a:t>
            </a:r>
            <a:r>
              <a:rPr lang="en"/>
              <a:t> and learn basic programming knowldge</a:t>
            </a:r>
            <a:endParaRPr/>
          </a:p>
          <a:p>
            <a:pPr indent="-311150" lvl="0" marL="457200" rtl="0" algn="l">
              <a:spcBef>
                <a:spcPts val="0"/>
              </a:spcBef>
              <a:spcAft>
                <a:spcPts val="0"/>
              </a:spcAft>
              <a:buSzPts val="1300"/>
              <a:buChar char="●"/>
            </a:pPr>
            <a:r>
              <a:rPr lang="en"/>
              <a:t>2nd - Data Structures and Algorithms (A-)</a:t>
            </a:r>
            <a:endParaRPr/>
          </a:p>
          <a:p>
            <a:pPr indent="-298450" lvl="1" marL="914400" rtl="0" algn="l">
              <a:spcBef>
                <a:spcPts val="0"/>
              </a:spcBef>
              <a:spcAft>
                <a:spcPts val="0"/>
              </a:spcAft>
              <a:buSzPts val="1100"/>
              <a:buChar char="○"/>
            </a:pPr>
            <a:r>
              <a:rPr lang="en"/>
              <a:t>Often in Java</a:t>
            </a:r>
            <a:endParaRPr/>
          </a:p>
          <a:p>
            <a:pPr indent="-298450" lvl="1" marL="914400" rtl="0" algn="l">
              <a:spcBef>
                <a:spcPts val="0"/>
              </a:spcBef>
              <a:spcAft>
                <a:spcPts val="0"/>
              </a:spcAft>
              <a:buSzPts val="1100"/>
              <a:buChar char="○"/>
            </a:pPr>
            <a:r>
              <a:rPr lang="en"/>
              <a:t>Duke: </a:t>
            </a:r>
            <a:r>
              <a:rPr lang="en" u="sng">
                <a:solidFill>
                  <a:schemeClr val="hlink"/>
                </a:solidFill>
                <a:hlinkClick r:id="rId4"/>
              </a:rPr>
              <a:t>Compsci201</a:t>
            </a:r>
            <a:endParaRPr/>
          </a:p>
          <a:p>
            <a:pPr indent="-298450" lvl="1" marL="914400" rtl="0" algn="l">
              <a:spcBef>
                <a:spcPts val="0"/>
              </a:spcBef>
              <a:spcAft>
                <a:spcPts val="0"/>
              </a:spcAft>
              <a:buSzPts val="1100"/>
              <a:buChar char="○"/>
            </a:pPr>
            <a:r>
              <a:rPr lang="en"/>
              <a:t>Deals with tradeoffs in time and memory with structuring data/programs</a:t>
            </a:r>
            <a:endParaRPr/>
          </a:p>
          <a:p>
            <a:pPr indent="-298450" lvl="1" marL="914400" rtl="0" algn="l">
              <a:spcBef>
                <a:spcPts val="0"/>
              </a:spcBef>
              <a:spcAft>
                <a:spcPts val="0"/>
              </a:spcAft>
              <a:buSzPts val="1100"/>
              <a:buChar char="○"/>
            </a:pPr>
            <a:r>
              <a:rPr lang="en"/>
              <a:t>How to construct and analyze larger programs</a:t>
            </a:r>
            <a:endParaRPr/>
          </a:p>
          <a:p>
            <a:pPr indent="-311150" lvl="0" marL="457200" rtl="0" algn="l">
              <a:spcBef>
                <a:spcPts val="0"/>
              </a:spcBef>
              <a:spcAft>
                <a:spcPts val="0"/>
              </a:spcAft>
              <a:buSzPts val="1300"/>
              <a:buChar char="●"/>
            </a:pPr>
            <a:r>
              <a:rPr lang="en"/>
              <a:t>? - Computer Architecture </a:t>
            </a:r>
            <a:r>
              <a:rPr lang="en"/>
              <a:t>(C+)</a:t>
            </a:r>
            <a:endParaRPr/>
          </a:p>
          <a:p>
            <a:pPr indent="-298450" lvl="1" marL="914400" rtl="0" algn="l">
              <a:spcBef>
                <a:spcPts val="0"/>
              </a:spcBef>
              <a:spcAft>
                <a:spcPts val="0"/>
              </a:spcAft>
              <a:buSzPts val="1100"/>
              <a:buChar char="○"/>
            </a:pPr>
            <a:r>
              <a:rPr lang="en"/>
              <a:t>Often in C++</a:t>
            </a:r>
            <a:endParaRPr/>
          </a:p>
          <a:p>
            <a:pPr indent="-298450" lvl="1" marL="914400" rtl="0" algn="l">
              <a:spcBef>
                <a:spcPts val="0"/>
              </a:spcBef>
              <a:spcAft>
                <a:spcPts val="0"/>
              </a:spcAft>
              <a:buSzPts val="1100"/>
              <a:buChar char="○"/>
            </a:pPr>
            <a:r>
              <a:rPr lang="en"/>
              <a:t>How machines execute programs and deal with memory</a:t>
            </a:r>
            <a:endParaRPr/>
          </a:p>
          <a:p>
            <a:pPr indent="-311150" lvl="0" marL="457200" rtl="0" algn="l">
              <a:spcBef>
                <a:spcPts val="0"/>
              </a:spcBef>
              <a:spcAft>
                <a:spcPts val="0"/>
              </a:spcAft>
              <a:buSzPts val="1300"/>
              <a:buChar char="●"/>
            </a:pPr>
            <a:r>
              <a:rPr lang="en"/>
              <a:t>? - Discrete Mathematics (B-)</a:t>
            </a:r>
            <a:endParaRPr/>
          </a:p>
          <a:p>
            <a:pPr indent="-298450" lvl="1" marL="914400" rtl="0" algn="l">
              <a:spcBef>
                <a:spcPts val="0"/>
              </a:spcBef>
              <a:spcAft>
                <a:spcPts val="0"/>
              </a:spcAft>
              <a:buSzPts val="1100"/>
              <a:buChar char="○"/>
            </a:pPr>
            <a:r>
              <a:rPr lang="en"/>
              <a:t>Often introduces proofs and introduces math used in higher level CS courses without taking a semester deep dive into such topics in their actual courses</a:t>
            </a:r>
            <a:endParaRPr/>
          </a:p>
          <a:p>
            <a:pPr indent="0" lvl="0" marL="0" rtl="0" algn="l">
              <a:spcBef>
                <a:spcPts val="1200"/>
              </a:spcBef>
              <a:spcAft>
                <a:spcPts val="1200"/>
              </a:spcAft>
              <a:buNone/>
            </a:pPr>
            <a:r>
              <a:rPr lang="en"/>
              <a:t>Further reading: </a:t>
            </a:r>
            <a:r>
              <a:rPr lang="en" u="sng">
                <a:solidFill>
                  <a:schemeClr val="hlink"/>
                </a:solidFill>
                <a:hlinkClick r:id="rId5"/>
              </a:rPr>
              <a:t>https://www.cs.duke.edu/undergrad/starti</a:t>
            </a:r>
            <a:r>
              <a:rPr lang="en" u="sng">
                <a:solidFill>
                  <a:schemeClr val="hlink"/>
                </a:solidFill>
                <a:hlinkClick r:id="rId6"/>
              </a:rPr>
              <a:t>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Computer Science Upper Levels</a:t>
            </a:r>
            <a:endParaRPr/>
          </a:p>
        </p:txBody>
      </p:sp>
      <p:sp>
        <p:nvSpPr>
          <p:cNvPr id="322" name="Google Shape;322;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 - Artificial Intelligence (B-)</a:t>
            </a:r>
            <a:endParaRPr/>
          </a:p>
          <a:p>
            <a:pPr indent="-298450" lvl="1" marL="914400" rtl="0" algn="l">
              <a:spcBef>
                <a:spcPts val="0"/>
              </a:spcBef>
              <a:spcAft>
                <a:spcPts val="0"/>
              </a:spcAft>
              <a:buSzPts val="1100"/>
              <a:buChar char="○"/>
            </a:pPr>
            <a:r>
              <a:rPr lang="en"/>
              <a:t>Introduction to AI and how machines mathematically construct and “win” games, MATH HEAVY</a:t>
            </a:r>
            <a:endParaRPr/>
          </a:p>
          <a:p>
            <a:pPr indent="-311150" lvl="0" marL="457200" rtl="0" algn="l">
              <a:spcBef>
                <a:spcPts val="0"/>
              </a:spcBef>
              <a:spcAft>
                <a:spcPts val="0"/>
              </a:spcAft>
              <a:buSzPts val="1300"/>
              <a:buChar char="●"/>
            </a:pPr>
            <a:r>
              <a:rPr lang="en"/>
              <a:t>? - Databases (B)</a:t>
            </a:r>
            <a:endParaRPr/>
          </a:p>
          <a:p>
            <a:pPr indent="-298450" lvl="1" marL="914400" rtl="0" algn="l">
              <a:spcBef>
                <a:spcPts val="0"/>
              </a:spcBef>
              <a:spcAft>
                <a:spcPts val="0"/>
              </a:spcAft>
              <a:buSzPts val="1100"/>
              <a:buChar char="○"/>
            </a:pPr>
            <a:r>
              <a:rPr lang="en"/>
              <a:t>How to store, access and file systems for data</a:t>
            </a:r>
            <a:endParaRPr/>
          </a:p>
          <a:p>
            <a:pPr indent="-311150" lvl="0" marL="457200" rtl="0" algn="l">
              <a:spcBef>
                <a:spcPts val="0"/>
              </a:spcBef>
              <a:spcAft>
                <a:spcPts val="0"/>
              </a:spcAft>
              <a:buSzPts val="1300"/>
              <a:buChar char="●"/>
            </a:pPr>
            <a:r>
              <a:rPr lang="en"/>
              <a:t>? - Algorithms (C)</a:t>
            </a:r>
            <a:endParaRPr/>
          </a:p>
          <a:p>
            <a:pPr indent="-298450" lvl="1" marL="914400" rtl="0" algn="l">
              <a:spcBef>
                <a:spcPts val="0"/>
              </a:spcBef>
              <a:spcAft>
                <a:spcPts val="0"/>
              </a:spcAft>
              <a:buSzPts val="1100"/>
              <a:buChar char="○"/>
            </a:pPr>
            <a:r>
              <a:rPr lang="en"/>
              <a:t>How to solve problems more efficiently, MATH HEAVY</a:t>
            </a:r>
            <a:endParaRPr/>
          </a:p>
          <a:p>
            <a:pPr indent="-311150" lvl="0" marL="457200" rtl="0" algn="l">
              <a:spcBef>
                <a:spcPts val="0"/>
              </a:spcBef>
              <a:spcAft>
                <a:spcPts val="0"/>
              </a:spcAft>
              <a:buSzPts val="1300"/>
              <a:buChar char="●"/>
            </a:pPr>
            <a:r>
              <a:rPr lang="en"/>
              <a:t>?? - Machine Learning (B+)</a:t>
            </a:r>
            <a:endParaRPr/>
          </a:p>
          <a:p>
            <a:pPr indent="-298450" lvl="1" marL="914400" rtl="0" algn="l">
              <a:spcBef>
                <a:spcPts val="0"/>
              </a:spcBef>
              <a:spcAft>
                <a:spcPts val="0"/>
              </a:spcAft>
              <a:buSzPts val="1100"/>
              <a:buChar char="○"/>
            </a:pPr>
            <a:r>
              <a:rPr lang="en"/>
              <a:t>How to build models that explain patterns in large amounts of data, VERY MATH HEAVY</a:t>
            </a:r>
            <a:endParaRPr/>
          </a:p>
          <a:p>
            <a:pPr indent="-298450" lvl="1" marL="914400" rtl="0" algn="l">
              <a:spcBef>
                <a:spcPts val="0"/>
              </a:spcBef>
              <a:spcAft>
                <a:spcPts val="0"/>
              </a:spcAft>
              <a:buSzPts val="1100"/>
              <a:buChar char="○"/>
            </a:pPr>
            <a:r>
              <a:rPr lang="en"/>
              <a:t>Requires Linear Algebra, Probability, Calc 3, sometimes Advanced Linear Algebra</a:t>
            </a:r>
            <a:endParaRPr/>
          </a:p>
          <a:p>
            <a:pPr indent="-311150" lvl="0" marL="457200" rtl="0" algn="l">
              <a:spcBef>
                <a:spcPts val="0"/>
              </a:spcBef>
              <a:spcAft>
                <a:spcPts val="0"/>
              </a:spcAft>
              <a:buSzPts val="1300"/>
              <a:buChar char="●"/>
            </a:pPr>
            <a:r>
              <a:rPr lang="en"/>
              <a:t>??? - Natural Language Processing </a:t>
            </a:r>
            <a:r>
              <a:rPr lang="en"/>
              <a:t>(D)</a:t>
            </a:r>
            <a:endParaRPr/>
          </a:p>
          <a:p>
            <a:pPr indent="-298450" lvl="1" marL="914400" rtl="0" algn="l">
              <a:spcBef>
                <a:spcPts val="0"/>
              </a:spcBef>
              <a:spcAft>
                <a:spcPts val="0"/>
              </a:spcAft>
              <a:buSzPts val="1100"/>
              <a:buChar char="○"/>
            </a:pPr>
            <a:r>
              <a:rPr lang="en"/>
              <a:t>The study of computing systems which process </a:t>
            </a:r>
            <a:r>
              <a:rPr lang="en"/>
              <a:t>human</a:t>
            </a:r>
            <a:r>
              <a:rPr lang="en"/>
              <a:t> languages, take after Machine Learning, VERY MATH HEAVY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Mathematics/Statistics Lower Levels</a:t>
            </a:r>
            <a:endParaRPr/>
          </a:p>
        </p:txBody>
      </p:sp>
      <p:sp>
        <p:nvSpPr>
          <p:cNvPr id="328" name="Google Shape;328;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1st - Calculus 1 (B+)</a:t>
            </a:r>
            <a:endParaRPr/>
          </a:p>
          <a:p>
            <a:pPr indent="-298450" lvl="1" marL="914400" rtl="0" algn="l">
              <a:spcBef>
                <a:spcPts val="0"/>
              </a:spcBef>
              <a:spcAft>
                <a:spcPts val="0"/>
              </a:spcAft>
              <a:buSzPts val="1100"/>
              <a:buChar char="○"/>
            </a:pPr>
            <a:r>
              <a:rPr lang="en"/>
              <a:t>One-variable Calculus</a:t>
            </a:r>
            <a:endParaRPr/>
          </a:p>
          <a:p>
            <a:pPr indent="-311150" lvl="0" marL="457200" rtl="0" algn="l">
              <a:spcBef>
                <a:spcPts val="0"/>
              </a:spcBef>
              <a:spcAft>
                <a:spcPts val="0"/>
              </a:spcAft>
              <a:buSzPts val="1300"/>
              <a:buChar char="●"/>
            </a:pPr>
            <a:r>
              <a:rPr lang="en"/>
              <a:t>1st - Linear Algebra (A)</a:t>
            </a:r>
            <a:endParaRPr/>
          </a:p>
          <a:p>
            <a:pPr indent="-298450" lvl="1" marL="914400" rtl="0" algn="l">
              <a:spcBef>
                <a:spcPts val="0"/>
              </a:spcBef>
              <a:spcAft>
                <a:spcPts val="0"/>
              </a:spcAft>
              <a:buSzPts val="1100"/>
              <a:buChar char="○"/>
            </a:pPr>
            <a:r>
              <a:rPr lang="en"/>
              <a:t>Matrix Algebra, vector spaces and linear equation solving</a:t>
            </a:r>
            <a:endParaRPr/>
          </a:p>
          <a:p>
            <a:pPr indent="-298450" lvl="1" marL="914400" rtl="0" algn="l">
              <a:spcBef>
                <a:spcPts val="0"/>
              </a:spcBef>
              <a:spcAft>
                <a:spcPts val="0"/>
              </a:spcAft>
              <a:buSzPts val="1100"/>
              <a:buChar char="○"/>
            </a:pPr>
            <a:r>
              <a:rPr lang="en"/>
              <a:t>Often helpful to have a proofs course or experience in math to take before though</a:t>
            </a:r>
            <a:endParaRPr/>
          </a:p>
          <a:p>
            <a:pPr indent="-311150" lvl="0" marL="457200" rtl="0" algn="l">
              <a:spcBef>
                <a:spcPts val="0"/>
              </a:spcBef>
              <a:spcAft>
                <a:spcPts val="0"/>
              </a:spcAft>
              <a:buSzPts val="1300"/>
              <a:buChar char="●"/>
            </a:pPr>
            <a:r>
              <a:rPr lang="en"/>
              <a:t>2nd - Calculus 2 (E)</a:t>
            </a:r>
            <a:endParaRPr/>
          </a:p>
          <a:p>
            <a:pPr indent="-298450" lvl="1" marL="914400" rtl="0" algn="l">
              <a:spcBef>
                <a:spcPts val="0"/>
              </a:spcBef>
              <a:spcAft>
                <a:spcPts val="0"/>
              </a:spcAft>
              <a:buSzPts val="1100"/>
              <a:buChar char="○"/>
            </a:pPr>
            <a:r>
              <a:rPr lang="en"/>
              <a:t>Integration applications and series</a:t>
            </a:r>
            <a:endParaRPr/>
          </a:p>
          <a:p>
            <a:pPr indent="-298450" lvl="1" marL="914400" rtl="0" algn="l">
              <a:spcBef>
                <a:spcPts val="0"/>
              </a:spcBef>
              <a:spcAft>
                <a:spcPts val="0"/>
              </a:spcAft>
              <a:buSzPts val="1100"/>
              <a:buChar char="○"/>
            </a:pPr>
            <a:r>
              <a:rPr lang="en"/>
              <a:t>Often prerequisite for Calculus 3</a:t>
            </a:r>
            <a:endParaRPr/>
          </a:p>
          <a:p>
            <a:pPr indent="-311150" lvl="0" marL="457200" rtl="0" algn="l">
              <a:spcBef>
                <a:spcPts val="0"/>
              </a:spcBef>
              <a:spcAft>
                <a:spcPts val="0"/>
              </a:spcAft>
              <a:buSzPts val="1300"/>
              <a:buChar char="●"/>
            </a:pPr>
            <a:r>
              <a:rPr lang="en"/>
              <a:t>3rd - Calculus 3 (A-)</a:t>
            </a:r>
            <a:endParaRPr/>
          </a:p>
          <a:p>
            <a:pPr indent="-298450" lvl="1" marL="914400" rtl="0" algn="l">
              <a:spcBef>
                <a:spcPts val="0"/>
              </a:spcBef>
              <a:spcAft>
                <a:spcPts val="0"/>
              </a:spcAft>
              <a:buSzPts val="1100"/>
              <a:buChar char="○"/>
            </a:pPr>
            <a:r>
              <a:rPr lang="en"/>
              <a:t>Multi-variable Calculus and vectors</a:t>
            </a:r>
            <a:endParaRPr/>
          </a:p>
          <a:p>
            <a:pPr indent="-311150" lvl="0" marL="457200" rtl="0" algn="l">
              <a:spcBef>
                <a:spcPts val="0"/>
              </a:spcBef>
              <a:spcAft>
                <a:spcPts val="0"/>
              </a:spcAft>
              <a:buSzPts val="1300"/>
              <a:buChar char="●"/>
            </a:pPr>
            <a:r>
              <a:rPr lang="en"/>
              <a:t>4th - Probability Theory (A)</a:t>
            </a:r>
            <a:endParaRPr/>
          </a:p>
          <a:p>
            <a:pPr indent="-298450" lvl="1" marL="914400" rtl="0" algn="l">
              <a:spcBef>
                <a:spcPts val="0"/>
              </a:spcBef>
              <a:spcAft>
                <a:spcPts val="0"/>
              </a:spcAft>
              <a:buSzPts val="1100"/>
              <a:buChar char="○"/>
            </a:pPr>
            <a:r>
              <a:rPr lang="en"/>
              <a:t>Set theory and fundamental uses of mathematics in probability</a:t>
            </a:r>
            <a:endParaRPr/>
          </a:p>
          <a:p>
            <a:pPr indent="-298450" lvl="1" marL="914400" rtl="0" algn="l">
              <a:spcBef>
                <a:spcPts val="0"/>
              </a:spcBef>
              <a:spcAft>
                <a:spcPts val="0"/>
              </a:spcAft>
              <a:buSzPts val="1100"/>
              <a:buChar char="○"/>
            </a:pPr>
            <a:r>
              <a:rPr lang="en"/>
              <a:t>Often requires Calculus 3</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