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9" r:id="rId23"/>
  </p:sldIdLst>
  <p:sldSz cx="9144000" cy="5143500" type="screen16x9"/>
  <p:notesSz cx="6858000" cy="9144000"/>
  <p:embeddedFontLst>
    <p:embeddedFont>
      <p:font typeface="Maven Pro" pitchFamily="2" charset="77"/>
      <p:regular r:id="rId25"/>
      <p:bold r:id="rId26"/>
    </p:embeddedFont>
    <p:embeddedFont>
      <p:font typeface="Nunito"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043abaf29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043abaf29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043abaf29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043abaf29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043abaf29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043abaf2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043abaf29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043abaf29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043abaf29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043abaf2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0043abaf29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0043abaf29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043abaf29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043abaf2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0043abaf29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0043abaf2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0043abaf29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0043abaf29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0043abaf2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0043abaf2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043abaf29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043abaf29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043abaf29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043abaf29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043abaf29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043abaf2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754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0043abaf29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0043abaf29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043abaf29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043abaf2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043abaf29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043abaf29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043abaf29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043abaf29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043abaf29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043abaf29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043abaf29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043abaf2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043abaf29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043abaf2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043abaf29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043abaf2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lant.co/topics/25/~best-programming-language-to-learn-firs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news.berkeley.edu/2018/05/31/those-four-wheeled-robots-on-campus-explained/"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www.mentalfloss.com/article/520897/ai-program-wrote-harry-potter-fan-fiction-and-results-are-hilarious" TargetMode="External"/><Relationship Id="rId4" Type="http://schemas.openxmlformats.org/officeDocument/2006/relationships/hyperlink" Target="https://www.businessinsider.com/how-app-developers-keep-us-addicted-to-our-smartphones-2018-1#instagram-sends-dozens-of-push-notifications-each-week-and-uses-stories-to-attract-you-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Your Data Science Future</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Statistics, Courses, Programming Languages, and Future Developments in 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Mathematics/Statistics Upper Levels</a:t>
            </a:r>
            <a:endParaRPr/>
          </a:p>
        </p:txBody>
      </p:sp>
      <p:sp>
        <p:nvSpPr>
          <p:cNvPr id="334" name="Google Shape;334;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 Operations Research (B+)</a:t>
            </a:r>
            <a:endParaRPr/>
          </a:p>
          <a:p>
            <a:pPr marL="914400" lvl="1" indent="-298450" algn="l" rtl="0">
              <a:spcBef>
                <a:spcPts val="0"/>
              </a:spcBef>
              <a:spcAft>
                <a:spcPts val="0"/>
              </a:spcAft>
              <a:buSzPts val="1100"/>
              <a:buChar char="○"/>
            </a:pPr>
            <a:r>
              <a:rPr lang="en"/>
              <a:t>Optimizing, linear programming and making decisions under uncertainty</a:t>
            </a:r>
            <a:endParaRPr/>
          </a:p>
          <a:p>
            <a:pPr marL="457200" lvl="0" indent="-311150" algn="l" rtl="0">
              <a:spcBef>
                <a:spcPts val="0"/>
              </a:spcBef>
              <a:spcAft>
                <a:spcPts val="0"/>
              </a:spcAft>
              <a:buSzPts val="1300"/>
              <a:buChar char="●"/>
            </a:pPr>
            <a:r>
              <a:rPr lang="en"/>
              <a:t>?? Statistical Inference (C)</a:t>
            </a:r>
            <a:endParaRPr/>
          </a:p>
          <a:p>
            <a:pPr marL="914400" lvl="1" indent="-298450" algn="l" rtl="0">
              <a:spcBef>
                <a:spcPts val="0"/>
              </a:spcBef>
              <a:spcAft>
                <a:spcPts val="0"/>
              </a:spcAft>
              <a:buSzPts val="1100"/>
              <a:buChar char="○"/>
            </a:pPr>
            <a:r>
              <a:rPr lang="en"/>
              <a:t>Mathematics behind sampling distributions, hypothesis testing, regression, inferential methods, etc.</a:t>
            </a:r>
            <a:endParaRPr/>
          </a:p>
          <a:p>
            <a:pPr marL="457200" lvl="0" indent="-311150" algn="l" rtl="0">
              <a:spcBef>
                <a:spcPts val="0"/>
              </a:spcBef>
              <a:spcAft>
                <a:spcPts val="0"/>
              </a:spcAft>
              <a:buSzPts val="1300"/>
              <a:buChar char="●"/>
            </a:pPr>
            <a:r>
              <a:rPr lang="en"/>
              <a:t>?? Advanced Linear Algebra (D-)</a:t>
            </a:r>
            <a:endParaRPr/>
          </a:p>
          <a:p>
            <a:pPr marL="914400" lvl="1" indent="-298450" algn="l" rtl="0">
              <a:spcBef>
                <a:spcPts val="0"/>
              </a:spcBef>
              <a:spcAft>
                <a:spcPts val="0"/>
              </a:spcAft>
              <a:buSzPts val="1100"/>
              <a:buChar char="○"/>
            </a:pPr>
            <a:r>
              <a:rPr lang="en"/>
              <a:t>Rigorous proof based analysis of Basic Linear Algebra</a:t>
            </a:r>
            <a:endParaRPr/>
          </a:p>
          <a:p>
            <a:pPr marL="457200" lvl="0" indent="-311150" algn="l" rtl="0">
              <a:spcBef>
                <a:spcPts val="0"/>
              </a:spcBef>
              <a:spcAft>
                <a:spcPts val="0"/>
              </a:spcAft>
              <a:buSzPts val="1300"/>
              <a:buChar char="●"/>
            </a:pPr>
            <a:r>
              <a:rPr lang="en"/>
              <a:t>?? Time Series Analysis (D)</a:t>
            </a:r>
            <a:endParaRPr/>
          </a:p>
          <a:p>
            <a:pPr marL="914400" lvl="1" indent="-298450" algn="l" rtl="0">
              <a:spcBef>
                <a:spcPts val="0"/>
              </a:spcBef>
              <a:spcAft>
                <a:spcPts val="0"/>
              </a:spcAft>
              <a:buSzPts val="1100"/>
              <a:buChar char="○"/>
            </a:pPr>
            <a:r>
              <a:rPr lang="en"/>
              <a:t>How to mathematically analyze a sequence of data points collected over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Economics/Finance/Other</a:t>
            </a:r>
            <a:endParaRPr/>
          </a:p>
        </p:txBody>
      </p:sp>
      <p:sp>
        <p:nvSpPr>
          <p:cNvPr id="340" name="Google Shape;340;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1st - Introductory/Applications of Data Science (A+)</a:t>
            </a:r>
            <a:endParaRPr/>
          </a:p>
          <a:p>
            <a:pPr marL="914400" lvl="1" indent="-293211" algn="l" rtl="0">
              <a:spcBef>
                <a:spcPts val="0"/>
              </a:spcBef>
              <a:spcAft>
                <a:spcPts val="0"/>
              </a:spcAft>
              <a:buSzPct val="100000"/>
              <a:buChar char="○"/>
            </a:pPr>
            <a:r>
              <a:rPr lang="en"/>
              <a:t>You are Here!</a:t>
            </a:r>
            <a:endParaRPr/>
          </a:p>
          <a:p>
            <a:pPr marL="457200" lvl="0" indent="-304958" algn="l" rtl="0">
              <a:spcBef>
                <a:spcPts val="0"/>
              </a:spcBef>
              <a:spcAft>
                <a:spcPts val="0"/>
              </a:spcAft>
              <a:buSzPct val="100000"/>
              <a:buChar char="●"/>
            </a:pPr>
            <a:r>
              <a:rPr lang="en"/>
              <a:t>1st - Introductory Microeconomic Theory (B+)</a:t>
            </a:r>
            <a:endParaRPr/>
          </a:p>
          <a:p>
            <a:pPr marL="914400" lvl="1" indent="-293211" algn="l" rtl="0">
              <a:spcBef>
                <a:spcPts val="0"/>
              </a:spcBef>
              <a:spcAft>
                <a:spcPts val="0"/>
              </a:spcAft>
              <a:buSzPct val="100000"/>
              <a:buChar char="○"/>
            </a:pPr>
            <a:r>
              <a:rPr lang="en"/>
              <a:t>The study of the allocation of resources from an individual level</a:t>
            </a:r>
            <a:endParaRPr/>
          </a:p>
          <a:p>
            <a:pPr marL="457200" lvl="0" indent="-304958" algn="l" rtl="0">
              <a:spcBef>
                <a:spcPts val="0"/>
              </a:spcBef>
              <a:spcAft>
                <a:spcPts val="0"/>
              </a:spcAft>
              <a:buSzPct val="100000"/>
              <a:buChar char="●"/>
            </a:pPr>
            <a:r>
              <a:rPr lang="en"/>
              <a:t>1st - Introduction to Finance (C)</a:t>
            </a:r>
            <a:endParaRPr/>
          </a:p>
          <a:p>
            <a:pPr marL="457200" lvl="0" indent="-304958" algn="l" rtl="0">
              <a:spcBef>
                <a:spcPts val="0"/>
              </a:spcBef>
              <a:spcAft>
                <a:spcPts val="0"/>
              </a:spcAft>
              <a:buSzPct val="100000"/>
              <a:buChar char="●"/>
            </a:pPr>
            <a:r>
              <a:rPr lang="en"/>
              <a:t>? - Introductory Macroeconomic Theory (E)</a:t>
            </a:r>
            <a:endParaRPr/>
          </a:p>
          <a:p>
            <a:pPr marL="914400" lvl="1" indent="-293211" algn="l" rtl="0">
              <a:spcBef>
                <a:spcPts val="0"/>
              </a:spcBef>
              <a:spcAft>
                <a:spcPts val="0"/>
              </a:spcAft>
              <a:buSzPct val="100000"/>
              <a:buChar char="○"/>
            </a:pPr>
            <a:r>
              <a:rPr lang="en"/>
              <a:t>How society makes due with limited resource availability</a:t>
            </a:r>
            <a:endParaRPr/>
          </a:p>
          <a:p>
            <a:pPr marL="914400" lvl="1" indent="-293211" algn="l" rtl="0">
              <a:spcBef>
                <a:spcPts val="0"/>
              </a:spcBef>
              <a:spcAft>
                <a:spcPts val="0"/>
              </a:spcAft>
              <a:buSzPct val="100000"/>
              <a:buChar char="○"/>
            </a:pPr>
            <a:r>
              <a:rPr lang="en"/>
              <a:t>Often a prerequisite for other Economics/Finance/Business courses</a:t>
            </a:r>
            <a:endParaRPr/>
          </a:p>
          <a:p>
            <a:pPr marL="457200" lvl="0" indent="-304958" algn="l" rtl="0">
              <a:spcBef>
                <a:spcPts val="0"/>
              </a:spcBef>
              <a:spcAft>
                <a:spcPts val="0"/>
              </a:spcAft>
              <a:buSzPct val="100000"/>
              <a:buChar char="●"/>
            </a:pPr>
            <a:r>
              <a:rPr lang="en"/>
              <a:t>? - Game Theory (D+)</a:t>
            </a:r>
            <a:endParaRPr/>
          </a:p>
          <a:p>
            <a:pPr marL="914400" lvl="1" indent="-293211" algn="l" rtl="0">
              <a:spcBef>
                <a:spcPts val="0"/>
              </a:spcBef>
              <a:spcAft>
                <a:spcPts val="0"/>
              </a:spcAft>
              <a:buSzPct val="100000"/>
              <a:buChar char="○"/>
            </a:pPr>
            <a:r>
              <a:rPr lang="en"/>
              <a:t>Mathematical view on strategic decision making</a:t>
            </a:r>
            <a:endParaRPr/>
          </a:p>
          <a:p>
            <a:pPr marL="457200" lvl="0" indent="-304958" algn="l" rtl="0">
              <a:spcBef>
                <a:spcPts val="0"/>
              </a:spcBef>
              <a:spcAft>
                <a:spcPts val="0"/>
              </a:spcAft>
              <a:buSzPct val="100000"/>
              <a:buChar char="●"/>
            </a:pPr>
            <a:r>
              <a:rPr lang="en"/>
              <a:t>? -  Econometrics (B+)</a:t>
            </a:r>
            <a:endParaRPr/>
          </a:p>
          <a:p>
            <a:pPr marL="914400" lvl="1" indent="-293211" algn="l" rtl="0">
              <a:spcBef>
                <a:spcPts val="0"/>
              </a:spcBef>
              <a:spcAft>
                <a:spcPts val="0"/>
              </a:spcAft>
              <a:buSzPct val="100000"/>
              <a:buChar char="○"/>
            </a:pPr>
            <a:r>
              <a:rPr lang="en"/>
              <a:t>Often in Stata</a:t>
            </a:r>
            <a:endParaRPr/>
          </a:p>
          <a:p>
            <a:pPr marL="914400" lvl="1" indent="-293211" algn="l" rtl="0">
              <a:spcBef>
                <a:spcPts val="0"/>
              </a:spcBef>
              <a:spcAft>
                <a:spcPts val="0"/>
              </a:spcAft>
              <a:buSzPct val="100000"/>
              <a:buChar char="○"/>
            </a:pPr>
            <a:r>
              <a:rPr lang="en"/>
              <a:t>The design and estimation of economic models</a:t>
            </a:r>
            <a:endParaRPr/>
          </a:p>
          <a:p>
            <a:pPr marL="914400" lvl="1" indent="-293211" algn="l" rtl="0">
              <a:spcBef>
                <a:spcPts val="0"/>
              </a:spcBef>
              <a:spcAft>
                <a:spcPts val="0"/>
              </a:spcAft>
              <a:buSzPct val="100000"/>
              <a:buChar char="○"/>
            </a:pPr>
            <a:r>
              <a:rPr lang="en"/>
              <a:t>A cross between statistics and economics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Languages</a:t>
            </a:r>
            <a:endParaRPr/>
          </a:p>
        </p:txBody>
      </p:sp>
      <p:sp>
        <p:nvSpPr>
          <p:cNvPr id="346" name="Google Shape;346;p24"/>
          <p:cNvSpPr txBox="1">
            <a:spLocks noGrp="1"/>
          </p:cNvSpPr>
          <p:nvPr>
            <p:ph type="body" idx="1"/>
          </p:nvPr>
        </p:nvSpPr>
        <p:spPr>
          <a:xfrm>
            <a:off x="1303800" y="1909675"/>
            <a:ext cx="7030500" cy="2622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Computer languages are structured from high (user-oriented) to low (machine-oriented).  The lowest level of language is assembly, the machine’s native language.  Python is a high level language while Java and C++ are relatively lower languages.  Some “languages” like HTML aren’t actually languages but are actually markup, text formatting that structure web content.  Clothes such as SQL are used to work with databases.</a:t>
            </a:r>
            <a:endParaRPr/>
          </a:p>
          <a:p>
            <a:pPr marL="0" lvl="0" indent="0" algn="l" rtl="0">
              <a:spcBef>
                <a:spcPts val="1200"/>
              </a:spcBef>
              <a:spcAft>
                <a:spcPts val="0"/>
              </a:spcAft>
              <a:buNone/>
            </a:pPr>
            <a:r>
              <a:rPr lang="en"/>
              <a:t>A good place to check the pros and cons of a computer language can be found at </a:t>
            </a:r>
            <a:r>
              <a:rPr lang="en" u="sng">
                <a:solidFill>
                  <a:schemeClr val="hlink"/>
                </a:solidFill>
                <a:hlinkClick r:id="rId3"/>
              </a:rPr>
              <a:t>https://www.slant.co/topics/25/~best-programming-language-to-learn-first</a:t>
            </a:r>
            <a:endParaRPr/>
          </a:p>
          <a:p>
            <a:pPr marL="0" lvl="0" indent="0" algn="l" rtl="0">
              <a:spcBef>
                <a:spcPts val="1200"/>
              </a:spcBef>
              <a:spcAft>
                <a:spcPts val="1200"/>
              </a:spcAft>
              <a:buNone/>
            </a:pPr>
            <a:r>
              <a:rPr lang="en"/>
              <a:t>Run time vs memory vs understandability vs functionality are important features that differ  which make some languages more useful than others for different tasks.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(Development Language)</a:t>
            </a:r>
            <a:endParaRPr/>
          </a:p>
        </p:txBody>
      </p:sp>
      <p:sp>
        <p:nvSpPr>
          <p:cNvPr id="352" name="Google Shape;352;p2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Easy to get started, high level language</a:t>
            </a:r>
            <a:endParaRPr/>
          </a:p>
          <a:p>
            <a:pPr marL="457200" lvl="0" indent="-311150" algn="l" rtl="0">
              <a:spcBef>
                <a:spcPts val="0"/>
              </a:spcBef>
              <a:spcAft>
                <a:spcPts val="0"/>
              </a:spcAft>
              <a:buSzPts val="1300"/>
              <a:buChar char="●"/>
            </a:pPr>
            <a:r>
              <a:rPr lang="en"/>
              <a:t>Many libraries of pre-made code</a:t>
            </a:r>
            <a:endParaRPr/>
          </a:p>
          <a:p>
            <a:pPr marL="457200" lvl="0" indent="-311150" algn="l" rtl="0">
              <a:spcBef>
                <a:spcPts val="0"/>
              </a:spcBef>
              <a:spcAft>
                <a:spcPts val="0"/>
              </a:spcAft>
              <a:buSzPts val="1300"/>
              <a:buChar char="●"/>
            </a:pPr>
            <a:r>
              <a:rPr lang="en"/>
              <a:t>Good documentation and strong community user base to ask questions</a:t>
            </a:r>
            <a:endParaRPr/>
          </a:p>
          <a:p>
            <a:pPr marL="457200" lvl="0" indent="-311150" algn="l" rtl="0">
              <a:spcBef>
                <a:spcPts val="0"/>
              </a:spcBef>
              <a:spcAft>
                <a:spcPts val="0"/>
              </a:spcAft>
              <a:buSzPts val="1300"/>
              <a:buChar char="●"/>
            </a:pPr>
            <a:r>
              <a:rPr lang="en"/>
              <a:t>Very similar to pseudo-code (resembles human logic well)</a:t>
            </a:r>
            <a:endParaRPr/>
          </a:p>
          <a:p>
            <a:pPr marL="457200" lvl="0" indent="-311150" algn="l" rtl="0">
              <a:spcBef>
                <a:spcPts val="0"/>
              </a:spcBef>
              <a:spcAft>
                <a:spcPts val="0"/>
              </a:spcAft>
              <a:buSzPts val="1300"/>
              <a:buChar char="●"/>
            </a:pPr>
            <a:r>
              <a:rPr lang="en"/>
              <a:t>Relatively simple to learn</a:t>
            </a:r>
            <a:endParaRPr/>
          </a:p>
          <a:p>
            <a:pPr marL="457200" lvl="0" indent="-311150" algn="l" rtl="0">
              <a:spcBef>
                <a:spcPts val="0"/>
              </a:spcBef>
              <a:spcAft>
                <a:spcPts val="0"/>
              </a:spcAft>
              <a:buSzPts val="1300"/>
              <a:buChar char="●"/>
            </a:pPr>
            <a:r>
              <a:rPr lang="en"/>
              <a:t>Easy to find jobs</a:t>
            </a:r>
            <a:endParaRPr/>
          </a:p>
          <a:p>
            <a:pPr marL="457200" lvl="0" indent="-311150" algn="l" rtl="0">
              <a:spcBef>
                <a:spcPts val="0"/>
              </a:spcBef>
              <a:spcAft>
                <a:spcPts val="0"/>
              </a:spcAft>
              <a:buSzPts val="1300"/>
              <a:buChar char="●"/>
            </a:pPr>
            <a:r>
              <a:rPr lang="en"/>
              <a:t>Useful in many domains</a:t>
            </a:r>
            <a:endParaRPr/>
          </a:p>
          <a:p>
            <a:pPr marL="457200" lvl="0" indent="0" algn="l" rtl="0">
              <a:spcBef>
                <a:spcPts val="1200"/>
              </a:spcBef>
              <a:spcAft>
                <a:spcPts val="1200"/>
              </a:spcAft>
              <a:buNone/>
            </a:pPr>
            <a:endParaRPr/>
          </a:p>
        </p:txBody>
      </p:sp>
      <p:sp>
        <p:nvSpPr>
          <p:cNvPr id="353" name="Google Shape;353;p2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Slow to execute</a:t>
            </a:r>
            <a:endParaRPr/>
          </a:p>
          <a:p>
            <a:pPr marL="457200" lvl="0" indent="-311150" algn="l" rtl="0">
              <a:spcBef>
                <a:spcPts val="0"/>
              </a:spcBef>
              <a:spcAft>
                <a:spcPts val="0"/>
              </a:spcAft>
              <a:buSzPts val="1300"/>
              <a:buChar char="●"/>
            </a:pPr>
            <a:r>
              <a:rPr lang="en"/>
              <a:t>Does not teach about data types</a:t>
            </a:r>
            <a:endParaRPr/>
          </a:p>
          <a:p>
            <a:pPr marL="457200" lvl="0" indent="-311150" algn="l" rtl="0">
              <a:spcBef>
                <a:spcPts val="0"/>
              </a:spcBef>
              <a:spcAft>
                <a:spcPts val="0"/>
              </a:spcAft>
              <a:buSzPts val="1300"/>
              <a:buChar char="●"/>
            </a:pPr>
            <a:r>
              <a:rPr lang="en"/>
              <a:t>Harder to pick up lower level computer languages</a:t>
            </a:r>
            <a:endParaRPr/>
          </a:p>
          <a:p>
            <a:pPr marL="457200" lvl="0" indent="-311150" algn="l" rtl="0">
              <a:spcBef>
                <a:spcPts val="0"/>
              </a:spcBef>
              <a:spcAft>
                <a:spcPts val="0"/>
              </a:spcAft>
              <a:buSzPts val="1300"/>
              <a:buChar char="●"/>
            </a:pPr>
            <a:r>
              <a:rPr lang="en"/>
              <a:t>Harder to debug code due to low barrier to entry of use</a:t>
            </a:r>
            <a:endParaRPr/>
          </a:p>
        </p:txBody>
      </p:sp>
      <p:sp>
        <p:nvSpPr>
          <p:cNvPr id="354" name="Google Shape;354;p25"/>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55" name="Google Shape;355;p25"/>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(Development Language)</a:t>
            </a:r>
            <a:endParaRPr/>
          </a:p>
        </p:txBody>
      </p:sp>
      <p:sp>
        <p:nvSpPr>
          <p:cNvPr id="361" name="Google Shape;361;p2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Consistent programming standards</a:t>
            </a:r>
            <a:endParaRPr/>
          </a:p>
          <a:p>
            <a:pPr marL="457200" lvl="0" indent="-311150" algn="l" rtl="0">
              <a:spcBef>
                <a:spcPts val="0"/>
              </a:spcBef>
              <a:spcAft>
                <a:spcPts val="0"/>
              </a:spcAft>
              <a:buSzPts val="1300"/>
              <a:buChar char="●"/>
            </a:pPr>
            <a:r>
              <a:rPr lang="en"/>
              <a:t>Excellent feedback errors with their integrated development environments</a:t>
            </a:r>
            <a:endParaRPr/>
          </a:p>
          <a:p>
            <a:pPr marL="457200" lvl="0" indent="-311150" algn="l" rtl="0">
              <a:spcBef>
                <a:spcPts val="0"/>
              </a:spcBef>
              <a:spcAft>
                <a:spcPts val="0"/>
              </a:spcAft>
              <a:buSzPts val="1300"/>
              <a:buChar char="●"/>
            </a:pPr>
            <a:r>
              <a:rPr lang="en"/>
              <a:t>Most commonly used language in industry (not data science)</a:t>
            </a:r>
            <a:endParaRPr/>
          </a:p>
          <a:p>
            <a:pPr marL="457200" lvl="0" indent="-311150" algn="l" rtl="0">
              <a:spcBef>
                <a:spcPts val="0"/>
              </a:spcBef>
              <a:spcAft>
                <a:spcPts val="0"/>
              </a:spcAft>
              <a:buSzPts val="1300"/>
              <a:buChar char="●"/>
            </a:pPr>
            <a:r>
              <a:rPr lang="en"/>
              <a:t>Many libraries and APIs with pre-made code</a:t>
            </a:r>
            <a:endParaRPr/>
          </a:p>
          <a:p>
            <a:pPr marL="457200" lvl="0" indent="0" algn="l" rtl="0">
              <a:spcBef>
                <a:spcPts val="1200"/>
              </a:spcBef>
              <a:spcAft>
                <a:spcPts val="1200"/>
              </a:spcAft>
              <a:buNone/>
            </a:pPr>
            <a:endParaRPr/>
          </a:p>
        </p:txBody>
      </p:sp>
      <p:sp>
        <p:nvSpPr>
          <p:cNvPr id="362" name="Google Shape;362;p26"/>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Too verbose</a:t>
            </a:r>
            <a:endParaRPr/>
          </a:p>
          <a:p>
            <a:pPr marL="457200" lvl="0" indent="-311150" algn="l" rtl="0">
              <a:spcBef>
                <a:spcPts val="0"/>
              </a:spcBef>
              <a:spcAft>
                <a:spcPts val="0"/>
              </a:spcAft>
              <a:buSzPts val="1300"/>
              <a:buChar char="●"/>
            </a:pPr>
            <a:r>
              <a:rPr lang="en"/>
              <a:t>Lot’s of complicated language</a:t>
            </a:r>
            <a:endParaRPr/>
          </a:p>
          <a:p>
            <a:pPr marL="457200" lvl="0" indent="-311150" algn="l" rtl="0">
              <a:spcBef>
                <a:spcPts val="0"/>
              </a:spcBef>
              <a:spcAft>
                <a:spcPts val="0"/>
              </a:spcAft>
              <a:buSzPts val="1300"/>
              <a:buChar char="●"/>
            </a:pPr>
            <a:r>
              <a:rPr lang="en"/>
              <a:t>Relatively steep learning curve</a:t>
            </a:r>
            <a:endParaRPr/>
          </a:p>
          <a:p>
            <a:pPr marL="457200" lvl="0" indent="-311150" algn="l" rtl="0">
              <a:spcBef>
                <a:spcPts val="0"/>
              </a:spcBef>
              <a:spcAft>
                <a:spcPts val="0"/>
              </a:spcAft>
              <a:buSzPts val="1300"/>
              <a:buChar char="●"/>
            </a:pPr>
            <a:r>
              <a:rPr lang="en"/>
              <a:t>Garbage collection can lead to inefficiencies due to laziness in programming</a:t>
            </a:r>
            <a:endParaRPr/>
          </a:p>
        </p:txBody>
      </p:sp>
      <p:sp>
        <p:nvSpPr>
          <p:cNvPr id="363" name="Google Shape;363;p26"/>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64" name="Google Shape;364;p26"/>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(Development Language)</a:t>
            </a:r>
            <a:endParaRPr/>
          </a:p>
        </p:txBody>
      </p:sp>
      <p:sp>
        <p:nvSpPr>
          <p:cNvPr id="370" name="Google Shape;370;p2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Large community and following</a:t>
            </a:r>
            <a:endParaRPr/>
          </a:p>
          <a:p>
            <a:pPr marL="457200" lvl="0" indent="-311150" algn="l" rtl="0">
              <a:spcBef>
                <a:spcPts val="0"/>
              </a:spcBef>
              <a:spcAft>
                <a:spcPts val="0"/>
              </a:spcAft>
              <a:buSzPts val="1300"/>
              <a:buChar char="●"/>
            </a:pPr>
            <a:r>
              <a:rPr lang="en"/>
              <a:t>Lots of libraries</a:t>
            </a:r>
            <a:endParaRPr/>
          </a:p>
          <a:p>
            <a:pPr marL="457200" lvl="0" indent="-311150" algn="l" rtl="0">
              <a:spcBef>
                <a:spcPts val="0"/>
              </a:spcBef>
              <a:spcAft>
                <a:spcPts val="0"/>
              </a:spcAft>
              <a:buSzPts val="1300"/>
              <a:buChar char="●"/>
            </a:pPr>
            <a:r>
              <a:rPr lang="en"/>
              <a:t>Powerful memory management</a:t>
            </a:r>
            <a:endParaRPr/>
          </a:p>
          <a:p>
            <a:pPr marL="457200" lvl="0" indent="-311150" algn="l" rtl="0">
              <a:spcBef>
                <a:spcPts val="0"/>
              </a:spcBef>
              <a:spcAft>
                <a:spcPts val="0"/>
              </a:spcAft>
              <a:buSzPts val="1300"/>
              <a:buChar char="●"/>
            </a:pPr>
            <a:r>
              <a:rPr lang="en"/>
              <a:t>Excellent compiler optimization</a:t>
            </a:r>
            <a:endParaRPr/>
          </a:p>
          <a:p>
            <a:pPr marL="457200" lvl="0" indent="-311150" algn="l" rtl="0">
              <a:spcBef>
                <a:spcPts val="0"/>
              </a:spcBef>
              <a:spcAft>
                <a:spcPts val="0"/>
              </a:spcAft>
              <a:buSzPts val="1300"/>
              <a:buChar char="●"/>
            </a:pPr>
            <a:r>
              <a:rPr lang="en"/>
              <a:t>Faster execution of much similar code than Java or Python</a:t>
            </a:r>
            <a:endParaRPr/>
          </a:p>
          <a:p>
            <a:pPr marL="457200" lvl="0" indent="-311150" algn="l" rtl="0">
              <a:spcBef>
                <a:spcPts val="0"/>
              </a:spcBef>
              <a:spcAft>
                <a:spcPts val="0"/>
              </a:spcAft>
              <a:buSzPts val="1300"/>
              <a:buChar char="●"/>
            </a:pPr>
            <a:r>
              <a:rPr lang="en"/>
              <a:t>Great complexity/effeciency tradeoff</a:t>
            </a:r>
            <a:endParaRPr/>
          </a:p>
          <a:p>
            <a:pPr marL="457200" lvl="0" indent="0" algn="l" rtl="0">
              <a:spcBef>
                <a:spcPts val="1200"/>
              </a:spcBef>
              <a:spcAft>
                <a:spcPts val="1200"/>
              </a:spcAft>
              <a:buNone/>
            </a:pPr>
            <a:endParaRPr/>
          </a:p>
        </p:txBody>
      </p:sp>
      <p:sp>
        <p:nvSpPr>
          <p:cNvPr id="371" name="Google Shape;371;p2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Overly complicated language</a:t>
            </a:r>
            <a:endParaRPr/>
          </a:p>
          <a:p>
            <a:pPr marL="457200" lvl="0" indent="-311150" algn="l" rtl="0">
              <a:spcBef>
                <a:spcPts val="0"/>
              </a:spcBef>
              <a:spcAft>
                <a:spcPts val="0"/>
              </a:spcAft>
              <a:buSzPts val="1300"/>
              <a:buChar char="●"/>
            </a:pPr>
            <a:r>
              <a:rPr lang="en"/>
              <a:t>Relatively difficult to learn, low programming language (closer to machine)</a:t>
            </a:r>
            <a:endParaRPr/>
          </a:p>
          <a:p>
            <a:pPr marL="457200" lvl="0" indent="-311150" algn="l" rtl="0">
              <a:spcBef>
                <a:spcPts val="0"/>
              </a:spcBef>
              <a:spcAft>
                <a:spcPts val="0"/>
              </a:spcAft>
              <a:buSzPts val="1300"/>
              <a:buChar char="●"/>
            </a:pPr>
            <a:r>
              <a:rPr lang="en"/>
              <a:t>Difficult to debug</a:t>
            </a:r>
            <a:endParaRPr/>
          </a:p>
          <a:p>
            <a:pPr marL="457200" lvl="0" indent="-311150" algn="l" rtl="0">
              <a:spcBef>
                <a:spcPts val="0"/>
              </a:spcBef>
              <a:spcAft>
                <a:spcPts val="0"/>
              </a:spcAft>
              <a:buSzPts val="1300"/>
              <a:buChar char="●"/>
            </a:pPr>
            <a:r>
              <a:rPr lang="en"/>
              <a:t>Complicated types</a:t>
            </a:r>
            <a:endParaRPr/>
          </a:p>
        </p:txBody>
      </p:sp>
      <p:sp>
        <p:nvSpPr>
          <p:cNvPr id="372" name="Google Shape;372;p27"/>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73" name="Google Shape;373;p27"/>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 (Statistical Computing Language)</a:t>
            </a:r>
            <a:endParaRPr/>
          </a:p>
        </p:txBody>
      </p:sp>
      <p:sp>
        <p:nvSpPr>
          <p:cNvPr id="379" name="Google Shape;379;p28"/>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Large community of users</a:t>
            </a:r>
            <a:endParaRPr/>
          </a:p>
          <a:p>
            <a:pPr marL="457200" lvl="0" indent="-311150" algn="l" rtl="0">
              <a:spcBef>
                <a:spcPts val="0"/>
              </a:spcBef>
              <a:spcAft>
                <a:spcPts val="0"/>
              </a:spcAft>
              <a:buSzPts val="1300"/>
              <a:buChar char="●"/>
            </a:pPr>
            <a:r>
              <a:rPr lang="en"/>
              <a:t>Many packages and libraries</a:t>
            </a:r>
            <a:endParaRPr/>
          </a:p>
          <a:p>
            <a:pPr marL="457200" lvl="0" indent="-311150" algn="l" rtl="0">
              <a:spcBef>
                <a:spcPts val="0"/>
              </a:spcBef>
              <a:spcAft>
                <a:spcPts val="0"/>
              </a:spcAft>
              <a:buSzPts val="1300"/>
              <a:buChar char="●"/>
            </a:pPr>
            <a:r>
              <a:rPr lang="en"/>
              <a:t>Excellent graphics and plotting packages compared to other languages</a:t>
            </a:r>
            <a:endParaRPr/>
          </a:p>
          <a:p>
            <a:pPr marL="457200" lvl="0" indent="-311150" algn="l" rtl="0">
              <a:spcBef>
                <a:spcPts val="0"/>
              </a:spcBef>
              <a:spcAft>
                <a:spcPts val="0"/>
              </a:spcAft>
              <a:buSzPts val="1300"/>
              <a:buChar char="●"/>
            </a:pPr>
            <a:r>
              <a:rPr lang="en"/>
              <a:t>Widely used in Academia for its use in Statistics and Machine Learning</a:t>
            </a:r>
            <a:endParaRPr/>
          </a:p>
        </p:txBody>
      </p:sp>
      <p:sp>
        <p:nvSpPr>
          <p:cNvPr id="380" name="Google Shape;380;p28"/>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Less efficient with memory than Python</a:t>
            </a:r>
            <a:endParaRPr/>
          </a:p>
          <a:p>
            <a:pPr marL="457200" lvl="0" indent="-311150" algn="l" rtl="0">
              <a:spcBef>
                <a:spcPts val="0"/>
              </a:spcBef>
              <a:spcAft>
                <a:spcPts val="0"/>
              </a:spcAft>
              <a:buSzPts val="1300"/>
              <a:buChar char="●"/>
            </a:pPr>
            <a:r>
              <a:rPr lang="en"/>
              <a:t>Relatively complicated to learn</a:t>
            </a:r>
            <a:endParaRPr/>
          </a:p>
          <a:p>
            <a:pPr marL="457200" lvl="0" indent="-311150" algn="l" rtl="0">
              <a:spcBef>
                <a:spcPts val="0"/>
              </a:spcBef>
              <a:spcAft>
                <a:spcPts val="0"/>
              </a:spcAft>
              <a:buSzPts val="1300"/>
              <a:buChar char="●"/>
            </a:pPr>
            <a:r>
              <a:rPr lang="en"/>
              <a:t>Many packages and R itself are slower than Python and other languages</a:t>
            </a:r>
            <a:endParaRPr/>
          </a:p>
        </p:txBody>
      </p:sp>
      <p:sp>
        <p:nvSpPr>
          <p:cNvPr id="381" name="Google Shape;381;p28"/>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82" name="Google Shape;382;p28"/>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SQL (Database Query Language)</a:t>
            </a:r>
            <a:endParaRPr/>
          </a:p>
        </p:txBody>
      </p:sp>
      <p:sp>
        <p:nvSpPr>
          <p:cNvPr id="388" name="Google Shape;388;p29"/>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Fast query processing</a:t>
            </a:r>
            <a:endParaRPr/>
          </a:p>
          <a:p>
            <a:pPr marL="457200" lvl="0" indent="-311150" algn="l" rtl="0">
              <a:spcBef>
                <a:spcPts val="0"/>
              </a:spcBef>
              <a:spcAft>
                <a:spcPts val="0"/>
              </a:spcAft>
              <a:buSzPts val="1300"/>
              <a:buChar char="●"/>
            </a:pPr>
            <a:r>
              <a:rPr lang="en"/>
              <a:t>Large user base and documentation</a:t>
            </a:r>
            <a:endParaRPr/>
          </a:p>
          <a:p>
            <a:pPr marL="457200" lvl="0" indent="-311150" algn="l" rtl="0">
              <a:spcBef>
                <a:spcPts val="0"/>
              </a:spcBef>
              <a:spcAft>
                <a:spcPts val="0"/>
              </a:spcAft>
              <a:buSzPts val="1300"/>
              <a:buChar char="●"/>
            </a:pPr>
            <a:r>
              <a:rPr lang="en"/>
              <a:t>Easy to learn</a:t>
            </a:r>
            <a:endParaRPr/>
          </a:p>
          <a:p>
            <a:pPr marL="457200" lvl="0" indent="-311150" algn="l" rtl="0">
              <a:spcBef>
                <a:spcPts val="0"/>
              </a:spcBef>
              <a:spcAft>
                <a:spcPts val="0"/>
              </a:spcAft>
              <a:buSzPts val="1300"/>
              <a:buChar char="●"/>
            </a:pPr>
            <a:r>
              <a:rPr lang="en"/>
              <a:t>Very few coding skills required, mostly basic commands</a:t>
            </a:r>
            <a:endParaRPr/>
          </a:p>
        </p:txBody>
      </p:sp>
      <p:sp>
        <p:nvSpPr>
          <p:cNvPr id="389" name="Google Shape;389;p29"/>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sometimes only be accessed through complex interfaces (often only in Industry settings)</a:t>
            </a:r>
            <a:endParaRPr/>
          </a:p>
          <a:p>
            <a:pPr marL="457200" lvl="0" indent="-311150" algn="l" rtl="0">
              <a:spcBef>
                <a:spcPts val="0"/>
              </a:spcBef>
              <a:spcAft>
                <a:spcPts val="0"/>
              </a:spcAft>
              <a:buSzPts val="1300"/>
              <a:buChar char="●"/>
            </a:pPr>
            <a:r>
              <a:rPr lang="en"/>
              <a:t>Sometimes not given complete control of all databases (often in Industry)</a:t>
            </a:r>
            <a:endParaRPr/>
          </a:p>
        </p:txBody>
      </p:sp>
      <p:sp>
        <p:nvSpPr>
          <p:cNvPr id="390" name="Google Shape;390;p29"/>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91" name="Google Shape;391;p29"/>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SAS (Statistical Analysis Language)</a:t>
            </a:r>
            <a:endParaRPr/>
          </a:p>
        </p:txBody>
      </p:sp>
      <p:sp>
        <p:nvSpPr>
          <p:cNvPr id="397" name="Google Shape;397;p30"/>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Great debugging errors</a:t>
            </a:r>
            <a:endParaRPr/>
          </a:p>
          <a:p>
            <a:pPr marL="457200" lvl="0" indent="-311150" algn="l" rtl="0">
              <a:spcBef>
                <a:spcPts val="0"/>
              </a:spcBef>
              <a:spcAft>
                <a:spcPts val="0"/>
              </a:spcAft>
              <a:buSzPts val="1300"/>
              <a:buChar char="●"/>
            </a:pPr>
            <a:r>
              <a:rPr lang="en"/>
              <a:t>Incredible with large databases</a:t>
            </a:r>
            <a:endParaRPr/>
          </a:p>
          <a:p>
            <a:pPr marL="457200" lvl="0" indent="-311150" algn="l" rtl="0">
              <a:spcBef>
                <a:spcPts val="0"/>
              </a:spcBef>
              <a:spcAft>
                <a:spcPts val="0"/>
              </a:spcAft>
              <a:buSzPts val="1300"/>
              <a:buChar char="●"/>
            </a:pPr>
            <a:r>
              <a:rPr lang="en"/>
              <a:t>Fairly easy to learn</a:t>
            </a:r>
            <a:endParaRPr/>
          </a:p>
          <a:p>
            <a:pPr marL="457200" lvl="0" indent="-311150" algn="l" rtl="0">
              <a:spcBef>
                <a:spcPts val="0"/>
              </a:spcBef>
              <a:spcAft>
                <a:spcPts val="0"/>
              </a:spcAft>
              <a:buSzPts val="1300"/>
              <a:buChar char="●"/>
            </a:pPr>
            <a:r>
              <a:rPr lang="en"/>
              <a:t>Portable with languages like SQL</a:t>
            </a:r>
            <a:endParaRPr/>
          </a:p>
        </p:txBody>
      </p:sp>
      <p:sp>
        <p:nvSpPr>
          <p:cNvPr id="398" name="Google Shape;398;p30"/>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Cost</a:t>
            </a:r>
            <a:endParaRPr/>
          </a:p>
          <a:p>
            <a:pPr marL="457200" lvl="0" indent="-311150" algn="l" rtl="0">
              <a:spcBef>
                <a:spcPts val="0"/>
              </a:spcBef>
              <a:spcAft>
                <a:spcPts val="0"/>
              </a:spcAft>
              <a:buSzPts val="1300"/>
              <a:buChar char="●"/>
            </a:pPr>
            <a:r>
              <a:rPr lang="en"/>
              <a:t>Not open source (need license)</a:t>
            </a:r>
            <a:endParaRPr/>
          </a:p>
          <a:p>
            <a:pPr marL="457200" lvl="0" indent="-311150" algn="l" rtl="0">
              <a:spcBef>
                <a:spcPts val="0"/>
              </a:spcBef>
              <a:spcAft>
                <a:spcPts val="0"/>
              </a:spcAft>
              <a:buSzPts val="1300"/>
              <a:buChar char="●"/>
            </a:pPr>
            <a:r>
              <a:rPr lang="en"/>
              <a:t>Poor graphical representation</a:t>
            </a:r>
            <a:endParaRPr/>
          </a:p>
          <a:p>
            <a:pPr marL="457200" lvl="0" indent="-311150" algn="l" rtl="0">
              <a:spcBef>
                <a:spcPts val="0"/>
              </a:spcBef>
              <a:spcAft>
                <a:spcPts val="0"/>
              </a:spcAft>
              <a:buSzPts val="1300"/>
              <a:buChar char="●"/>
            </a:pPr>
            <a:r>
              <a:rPr lang="en"/>
              <a:t>Requires more lines of code than Python and R for some operations</a:t>
            </a:r>
            <a:endParaRPr/>
          </a:p>
        </p:txBody>
      </p:sp>
      <p:sp>
        <p:nvSpPr>
          <p:cNvPr id="399" name="Google Shape;399;p30"/>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400" name="Google Shape;400;p30"/>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Stata (Statistical Analysis Package)</a:t>
            </a:r>
            <a:endParaRPr/>
          </a:p>
        </p:txBody>
      </p:sp>
      <p:sp>
        <p:nvSpPr>
          <p:cNvPr id="406" name="Google Shape;406;p31"/>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Easy to use</a:t>
            </a:r>
            <a:endParaRPr/>
          </a:p>
          <a:p>
            <a:pPr marL="457200" lvl="0" indent="-311150" algn="l" rtl="0">
              <a:spcBef>
                <a:spcPts val="0"/>
              </a:spcBef>
              <a:spcAft>
                <a:spcPts val="0"/>
              </a:spcAft>
              <a:buSzPts val="1300"/>
              <a:buChar char="●"/>
            </a:pPr>
            <a:r>
              <a:rPr lang="en"/>
              <a:t>Paid professionals answer questions on Stata’s userboard (purchase of Stata required for access)</a:t>
            </a:r>
            <a:endParaRPr/>
          </a:p>
          <a:p>
            <a:pPr marL="457200" lvl="0" indent="-311150" algn="l" rtl="0">
              <a:spcBef>
                <a:spcPts val="0"/>
              </a:spcBef>
              <a:spcAft>
                <a:spcPts val="0"/>
              </a:spcAft>
              <a:buSzPts val="1300"/>
              <a:buChar char="●"/>
            </a:pPr>
            <a:r>
              <a:rPr lang="en"/>
              <a:t>Some operations easier than Python/R</a:t>
            </a:r>
            <a:endParaRPr/>
          </a:p>
        </p:txBody>
      </p:sp>
      <p:sp>
        <p:nvSpPr>
          <p:cNvPr id="407" name="Google Shape;407;p31"/>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Cost (though cheaper than SAS)</a:t>
            </a:r>
            <a:endParaRPr/>
          </a:p>
          <a:p>
            <a:pPr marL="457200" lvl="0" indent="-311150" algn="l" rtl="0">
              <a:spcBef>
                <a:spcPts val="0"/>
              </a:spcBef>
              <a:spcAft>
                <a:spcPts val="0"/>
              </a:spcAft>
              <a:buSzPts val="1300"/>
              <a:buChar char="●"/>
            </a:pPr>
            <a:r>
              <a:rPr lang="en"/>
              <a:t>Memory limitations</a:t>
            </a:r>
            <a:endParaRPr/>
          </a:p>
          <a:p>
            <a:pPr marL="457200" lvl="0" indent="-311150" algn="l" rtl="0">
              <a:spcBef>
                <a:spcPts val="0"/>
              </a:spcBef>
              <a:spcAft>
                <a:spcPts val="0"/>
              </a:spcAft>
              <a:buSzPts val="1300"/>
              <a:buChar char="●"/>
            </a:pPr>
            <a:r>
              <a:rPr lang="en"/>
              <a:t>Not a programming language so applications outside of statistical analysis impossible</a:t>
            </a:r>
            <a:endParaRPr/>
          </a:p>
          <a:p>
            <a:pPr marL="457200" lvl="0" indent="-311150" algn="l" rtl="0">
              <a:spcBef>
                <a:spcPts val="0"/>
              </a:spcBef>
              <a:spcAft>
                <a:spcPts val="0"/>
              </a:spcAft>
              <a:buSzPts val="1300"/>
              <a:buChar char="●"/>
            </a:pPr>
            <a:r>
              <a:rPr lang="en"/>
              <a:t>Poor graphical representation</a:t>
            </a:r>
            <a:endParaRPr/>
          </a:p>
        </p:txBody>
      </p:sp>
      <p:sp>
        <p:nvSpPr>
          <p:cNvPr id="408" name="Google Shape;408;p31"/>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409" name="Google Shape;409;p31"/>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456200" y="598575"/>
            <a:ext cx="37287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Required Skills</a:t>
            </a:r>
            <a:endParaRPr/>
          </a:p>
        </p:txBody>
      </p:sp>
      <p:sp>
        <p:nvSpPr>
          <p:cNvPr id="284" name="Google Shape;284;p14"/>
          <p:cNvSpPr txBox="1">
            <a:spLocks noGrp="1"/>
          </p:cNvSpPr>
          <p:nvPr>
            <p:ph type="body" idx="1"/>
          </p:nvPr>
        </p:nvSpPr>
        <p:spPr>
          <a:xfrm>
            <a:off x="1303800" y="1990050"/>
            <a:ext cx="34929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Programming Languages (Python, R, SQL, SAS, C/C++, Hadoop, Java, Matlab, etc.)</a:t>
            </a:r>
            <a:endParaRPr/>
          </a:p>
          <a:p>
            <a:pPr marL="457200" lvl="0" indent="-311150" algn="l" rtl="0">
              <a:spcBef>
                <a:spcPts val="0"/>
              </a:spcBef>
              <a:spcAft>
                <a:spcPts val="0"/>
              </a:spcAft>
              <a:buSzPts val="1300"/>
              <a:buChar char="●"/>
            </a:pPr>
            <a:r>
              <a:rPr lang="en"/>
              <a:t>Technical Writing</a:t>
            </a:r>
            <a:endParaRPr/>
          </a:p>
          <a:p>
            <a:pPr marL="457200" lvl="0" indent="-311150" algn="l" rtl="0">
              <a:spcBef>
                <a:spcPts val="0"/>
              </a:spcBef>
              <a:spcAft>
                <a:spcPts val="0"/>
              </a:spcAft>
              <a:buSzPts val="1300"/>
              <a:buChar char="●"/>
            </a:pPr>
            <a:r>
              <a:rPr lang="en"/>
              <a:t>Soft Science Expertise (Business, Finance, Neuroscience, Biology, Sports, etc.)</a:t>
            </a:r>
            <a:endParaRPr/>
          </a:p>
          <a:p>
            <a:pPr marL="457200" lvl="0" indent="-311150" algn="l" rtl="0">
              <a:spcBef>
                <a:spcPts val="0"/>
              </a:spcBef>
              <a:spcAft>
                <a:spcPts val="0"/>
              </a:spcAft>
              <a:buSzPts val="1300"/>
              <a:buChar char="●"/>
            </a:pPr>
            <a:r>
              <a:rPr lang="en"/>
              <a:t>Communication </a:t>
            </a:r>
            <a:endParaRPr/>
          </a:p>
          <a:p>
            <a:pPr marL="457200" lvl="0" indent="-311150" algn="l" rtl="0">
              <a:spcBef>
                <a:spcPts val="0"/>
              </a:spcBef>
              <a:spcAft>
                <a:spcPts val="0"/>
              </a:spcAft>
              <a:buSzPts val="1300"/>
              <a:buChar char="●"/>
            </a:pPr>
            <a:r>
              <a:rPr lang="en"/>
              <a:t>Mathematics/Statistics/Machine Learning</a:t>
            </a:r>
            <a:endParaRPr/>
          </a:p>
          <a:p>
            <a:pPr marL="457200" lvl="0" indent="-311150" algn="l" rtl="0">
              <a:spcBef>
                <a:spcPts val="0"/>
              </a:spcBef>
              <a:spcAft>
                <a:spcPts val="0"/>
              </a:spcAft>
              <a:buSzPts val="1300"/>
              <a:buChar char="●"/>
            </a:pPr>
            <a:r>
              <a:rPr lang="en"/>
              <a:t>Data Mining/Cleaning</a:t>
            </a:r>
            <a:endParaRPr/>
          </a:p>
          <a:p>
            <a:pPr marL="457200" lvl="0" indent="-311150" algn="l" rtl="0">
              <a:spcBef>
                <a:spcPts val="0"/>
              </a:spcBef>
              <a:spcAft>
                <a:spcPts val="0"/>
              </a:spcAft>
              <a:buSzPts val="1300"/>
              <a:buChar char="●"/>
            </a:pPr>
            <a:r>
              <a:rPr lang="en"/>
              <a:t>Data Visualization</a:t>
            </a:r>
            <a:endParaRPr/>
          </a:p>
        </p:txBody>
      </p:sp>
      <p:sp>
        <p:nvSpPr>
          <p:cNvPr id="285" name="Google Shape;285;p14"/>
          <p:cNvSpPr txBox="1">
            <a:spLocks noGrp="1"/>
          </p:cNvSpPr>
          <p:nvPr>
            <p:ph type="title"/>
          </p:nvPr>
        </p:nvSpPr>
        <p:spPr>
          <a:xfrm>
            <a:off x="5226725" y="598575"/>
            <a:ext cx="3651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Job Titles</a:t>
            </a:r>
            <a:endParaRPr/>
          </a:p>
        </p:txBody>
      </p:sp>
      <p:sp>
        <p:nvSpPr>
          <p:cNvPr id="286" name="Google Shape;286;p14"/>
          <p:cNvSpPr txBox="1">
            <a:spLocks noGrp="1"/>
          </p:cNvSpPr>
          <p:nvPr>
            <p:ph type="body" idx="1"/>
          </p:nvPr>
        </p:nvSpPr>
        <p:spPr>
          <a:xfrm>
            <a:off x="5047725" y="1996700"/>
            <a:ext cx="32580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Scientist</a:t>
            </a:r>
            <a:endParaRPr/>
          </a:p>
          <a:p>
            <a:pPr marL="457200" lvl="0" indent="-311150" algn="l" rtl="0">
              <a:spcBef>
                <a:spcPts val="0"/>
              </a:spcBef>
              <a:spcAft>
                <a:spcPts val="0"/>
              </a:spcAft>
              <a:buSzPts val="1300"/>
              <a:buChar char="●"/>
            </a:pPr>
            <a:r>
              <a:rPr lang="en"/>
              <a:t>Data Analyst</a:t>
            </a:r>
            <a:endParaRPr/>
          </a:p>
          <a:p>
            <a:pPr marL="457200" lvl="0" indent="-311150" algn="l" rtl="0">
              <a:spcBef>
                <a:spcPts val="0"/>
              </a:spcBef>
              <a:spcAft>
                <a:spcPts val="0"/>
              </a:spcAft>
              <a:buSzPts val="1300"/>
              <a:buChar char="●"/>
            </a:pPr>
            <a:r>
              <a:rPr lang="en"/>
              <a:t>Business Analyst</a:t>
            </a:r>
            <a:endParaRPr/>
          </a:p>
          <a:p>
            <a:pPr marL="457200" lvl="0" indent="-311150" algn="l" rtl="0">
              <a:spcBef>
                <a:spcPts val="0"/>
              </a:spcBef>
              <a:spcAft>
                <a:spcPts val="0"/>
              </a:spcAft>
              <a:buSzPts val="1300"/>
              <a:buChar char="●"/>
            </a:pPr>
            <a:r>
              <a:rPr lang="en"/>
              <a:t>Financial Analyst</a:t>
            </a:r>
            <a:endParaRPr/>
          </a:p>
          <a:p>
            <a:pPr marL="457200" lvl="0" indent="-311150" algn="l" rtl="0">
              <a:spcBef>
                <a:spcPts val="0"/>
              </a:spcBef>
              <a:spcAft>
                <a:spcPts val="0"/>
              </a:spcAft>
              <a:buSzPts val="1300"/>
              <a:buChar char="●"/>
            </a:pPr>
            <a:r>
              <a:rPr lang="en"/>
              <a:t>Statistician</a:t>
            </a:r>
            <a:endParaRPr/>
          </a:p>
          <a:p>
            <a:pPr marL="457200" lvl="0" indent="-311150" algn="l" rtl="0">
              <a:spcBef>
                <a:spcPts val="0"/>
              </a:spcBef>
              <a:spcAft>
                <a:spcPts val="0"/>
              </a:spcAft>
              <a:buSzPts val="1300"/>
              <a:buChar char="●"/>
            </a:pPr>
            <a:r>
              <a:rPr lang="en"/>
              <a:t>Operations Research Analyst</a:t>
            </a:r>
            <a:endParaRPr/>
          </a:p>
          <a:p>
            <a:pPr marL="457200" lvl="0" indent="-311150" algn="l" rtl="0">
              <a:spcBef>
                <a:spcPts val="0"/>
              </a:spcBef>
              <a:spcAft>
                <a:spcPts val="0"/>
              </a:spcAft>
              <a:buSzPts val="1300"/>
              <a:buChar char="●"/>
            </a:pPr>
            <a:r>
              <a:rPr lang="en"/>
              <a:t>Data Architect</a:t>
            </a:r>
            <a:endParaRPr/>
          </a:p>
          <a:p>
            <a:pPr marL="457200" lvl="0" indent="-311150" algn="l" rtl="0">
              <a:spcBef>
                <a:spcPts val="0"/>
              </a:spcBef>
              <a:spcAft>
                <a:spcPts val="0"/>
              </a:spcAft>
              <a:buSzPts val="1300"/>
              <a:buChar char="●"/>
            </a:pPr>
            <a:r>
              <a:rPr lang="en"/>
              <a:t>Data Engineer</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HTML  (Markup Language)</a:t>
            </a:r>
            <a:endParaRPr/>
          </a:p>
        </p:txBody>
      </p:sp>
      <p:sp>
        <p:nvSpPr>
          <p:cNvPr id="415" name="Google Shape;415;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building block of the web</a:t>
            </a:r>
            <a:endParaRPr/>
          </a:p>
          <a:p>
            <a:pPr marL="0" lvl="0" indent="0" algn="l" rtl="0">
              <a:spcBef>
                <a:spcPts val="1200"/>
              </a:spcBef>
              <a:spcAft>
                <a:spcPts val="0"/>
              </a:spcAft>
              <a:buNone/>
            </a:pPr>
            <a:r>
              <a:rPr lang="en"/>
              <a:t>Defines the meaning and structure of web content</a:t>
            </a:r>
            <a:endParaRPr/>
          </a:p>
          <a:p>
            <a:pPr marL="0" lvl="0" indent="0" algn="l" rtl="0">
              <a:spcBef>
                <a:spcPts val="1200"/>
              </a:spcBef>
              <a:spcAft>
                <a:spcPts val="0"/>
              </a:spcAft>
              <a:buNone/>
            </a:pPr>
            <a:r>
              <a:rPr lang="en"/>
              <a:t>Used in conjunction with CSS (changes web page’s appearance/presentation) and Javacript (changes web page’s functionality/behavior)</a:t>
            </a:r>
            <a:endParaRPr/>
          </a:p>
          <a:p>
            <a:pPr marL="0" lvl="0" indent="0" algn="l" rtl="0">
              <a:spcBef>
                <a:spcPts val="1200"/>
              </a:spcBef>
              <a:spcAft>
                <a:spcPts val="0"/>
              </a:spcAft>
              <a:buNone/>
            </a:pPr>
            <a:r>
              <a:rPr lang="en"/>
              <a:t>Can create your own websites!</a:t>
            </a:r>
            <a:endParaRPr/>
          </a:p>
          <a:p>
            <a:pPr marL="0" lvl="0" indent="0" algn="l" rtl="0">
              <a:spcBef>
                <a:spcPts val="1200"/>
              </a:spcBef>
              <a:spcAft>
                <a:spcPts val="0"/>
              </a:spcAft>
              <a:buNone/>
            </a:pPr>
            <a:r>
              <a:rPr lang="en"/>
              <a:t>Source: </a:t>
            </a:r>
            <a:r>
              <a:rPr lang="en" u="sng">
                <a:solidFill>
                  <a:schemeClr val="hlink"/>
                </a:solidFill>
                <a:hlinkClick r:id="rId3"/>
              </a:rPr>
              <a:t>https://developer.mozilla.org/en-US/docs/Web/HTML</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Science in Finance &amp; Business</a:t>
            </a:r>
            <a:endParaRPr dirty="0"/>
          </a:p>
        </p:txBody>
      </p:sp>
      <p:sp>
        <p:nvSpPr>
          <p:cNvPr id="421" name="Google Shape;421;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285750" indent="-285750"/>
            <a:r>
              <a:rPr lang="en-US" dirty="0"/>
              <a:t>Corporate finance is quickly adopting the tools of data science as it continues to evolve</a:t>
            </a:r>
          </a:p>
          <a:p>
            <a:pPr marL="285750" indent="-285750"/>
            <a:r>
              <a:rPr lang="en-US" dirty="0"/>
              <a:t>Forecasting future business performance and financials is quickly beginning to rely on machine learning and statistical modeling </a:t>
            </a:r>
          </a:p>
          <a:p>
            <a:pPr marL="285750" indent="-285750"/>
            <a:r>
              <a:rPr lang="en-US" dirty="0"/>
              <a:t>Executives at F500 are more and more starting to turn away from excel as a presentation tool and moving towards Tableau and Power BI</a:t>
            </a:r>
          </a:p>
          <a:p>
            <a:pPr marL="285750" indent="-285750"/>
            <a:r>
              <a:rPr lang="en-US" dirty="0"/>
              <a:t>The ability to automate and improve accuracy will be an invaluable skill in the business world</a:t>
            </a:r>
            <a:endParaRPr dirty="0"/>
          </a:p>
        </p:txBody>
      </p:sp>
    </p:spTree>
    <p:extLst>
      <p:ext uri="{BB962C8B-B14F-4D97-AF65-F5344CB8AC3E}">
        <p14:creationId xmlns:p14="http://schemas.microsoft.com/office/powerpoint/2010/main" val="112046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Weekly Readings/Videos</a:t>
            </a:r>
            <a:endParaRPr/>
          </a:p>
        </p:txBody>
      </p:sp>
      <p:sp>
        <p:nvSpPr>
          <p:cNvPr id="439" name="Google Shape;439;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https://news.berkeley.edu/2018/05/31/those-four-wheeled-robots-on-campus-explained/</a:t>
            </a:r>
            <a:endParaRPr/>
          </a:p>
          <a:p>
            <a:pPr marL="0" lvl="0" indent="0" algn="l" rtl="0">
              <a:spcBef>
                <a:spcPts val="1200"/>
              </a:spcBef>
              <a:spcAft>
                <a:spcPts val="0"/>
              </a:spcAft>
              <a:buNone/>
            </a:pPr>
            <a:r>
              <a:rPr lang="en" u="sng">
                <a:solidFill>
                  <a:schemeClr val="hlink"/>
                </a:solidFill>
                <a:hlinkClick r:id="rId4"/>
              </a:rPr>
              <a:t>https://www.businessinsider.com/how-app-developers-keep-us-addicted-to-our-smartphones-2018-1#instagram-sends-dozens-of-push-notifications-each-week-and-uses-stories-to-attract-you-1</a:t>
            </a:r>
            <a:endParaRPr/>
          </a:p>
          <a:p>
            <a:pPr marL="0" lvl="0" indent="0" algn="l" rtl="0">
              <a:spcBef>
                <a:spcPts val="1200"/>
              </a:spcBef>
              <a:spcAft>
                <a:spcPts val="0"/>
              </a:spcAft>
              <a:buNone/>
            </a:pPr>
            <a:r>
              <a:rPr lang="en" u="sng">
                <a:solidFill>
                  <a:schemeClr val="hlink"/>
                </a:solidFill>
                <a:hlinkClick r:id="rId5"/>
              </a:rPr>
              <a:t>https://www.mentalfloss.com/article/520897/ai-program-wrote-harry-potter-fan-fiction-and-results-are-hilarious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is Lucrative</a:t>
            </a:r>
            <a:endParaRPr/>
          </a:p>
        </p:txBody>
      </p:sp>
      <p:pic>
        <p:nvPicPr>
          <p:cNvPr id="292" name="Google Shape;292;p15"/>
          <p:cNvPicPr preferRelativeResize="0"/>
          <p:nvPr/>
        </p:nvPicPr>
        <p:blipFill>
          <a:blip r:embed="rId3">
            <a:alphaModFix/>
          </a:blip>
          <a:stretch>
            <a:fillRect/>
          </a:stretch>
        </p:blipFill>
        <p:spPr>
          <a:xfrm>
            <a:off x="1303789" y="1317025"/>
            <a:ext cx="5307336" cy="3545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is Lucrative</a:t>
            </a:r>
            <a:endParaRPr/>
          </a:p>
        </p:txBody>
      </p:sp>
      <p:pic>
        <p:nvPicPr>
          <p:cNvPr id="298" name="Google Shape;298;p16"/>
          <p:cNvPicPr preferRelativeResize="0"/>
          <p:nvPr/>
        </p:nvPicPr>
        <p:blipFill>
          <a:blip r:embed="rId3">
            <a:alphaModFix/>
          </a:blip>
          <a:stretch>
            <a:fillRect/>
          </a:stretch>
        </p:blipFill>
        <p:spPr>
          <a:xfrm>
            <a:off x="1303800" y="1305275"/>
            <a:ext cx="5267750" cy="351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Courses</a:t>
            </a:r>
            <a:endParaRPr/>
          </a:p>
        </p:txBody>
      </p:sp>
      <p:pic>
        <p:nvPicPr>
          <p:cNvPr id="304" name="Google Shape;304;p17"/>
          <p:cNvPicPr preferRelativeResize="0"/>
          <p:nvPr/>
        </p:nvPicPr>
        <p:blipFill>
          <a:blip r:embed="rId3">
            <a:alphaModFix/>
          </a:blip>
          <a:stretch>
            <a:fillRect/>
          </a:stretch>
        </p:blipFill>
        <p:spPr>
          <a:xfrm>
            <a:off x="1466850" y="1213200"/>
            <a:ext cx="6210300" cy="374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Course Notes</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Number or Question Mark before title denotes when to take it relative to others</a:t>
            </a:r>
            <a:endParaRPr/>
          </a:p>
          <a:p>
            <a:pPr marL="914400" lvl="1" indent="-298450" algn="l" rtl="0">
              <a:spcBef>
                <a:spcPts val="0"/>
              </a:spcBef>
              <a:spcAft>
                <a:spcPts val="0"/>
              </a:spcAft>
              <a:buSzPts val="1100"/>
              <a:buChar char="○"/>
            </a:pPr>
            <a:r>
              <a:rPr lang="en"/>
              <a:t>“?” denotes you should take it anytime after the numbered courses but based on personal preference</a:t>
            </a:r>
            <a:endParaRPr/>
          </a:p>
          <a:p>
            <a:pPr marL="457200" lvl="0" indent="-311150" algn="l" rtl="0">
              <a:spcBef>
                <a:spcPts val="0"/>
              </a:spcBef>
              <a:spcAft>
                <a:spcPts val="0"/>
              </a:spcAft>
              <a:buSzPts val="1300"/>
              <a:buChar char="●"/>
            </a:pPr>
            <a:r>
              <a:rPr lang="en"/>
              <a:t>Letter after course number denotes how important this course will be likely in your career </a:t>
            </a:r>
            <a:endParaRPr/>
          </a:p>
          <a:p>
            <a:pPr marL="914400" lvl="1" indent="-298450" algn="l" rtl="0">
              <a:spcBef>
                <a:spcPts val="0"/>
              </a:spcBef>
              <a:spcAft>
                <a:spcPts val="0"/>
              </a:spcAft>
              <a:buSzPts val="1100"/>
              <a:buChar char="○"/>
            </a:pPr>
            <a:r>
              <a:rPr lang="en"/>
              <a:t>A most important, E least important</a:t>
            </a:r>
            <a:endParaRPr/>
          </a:p>
          <a:p>
            <a:pPr marL="914400" lvl="1" indent="-298450" algn="l" rtl="0">
              <a:spcBef>
                <a:spcPts val="0"/>
              </a:spcBef>
              <a:spcAft>
                <a:spcPts val="0"/>
              </a:spcAft>
              <a:buSzPts val="1100"/>
              <a:buChar char="○"/>
            </a:pPr>
            <a:r>
              <a:rPr lang="en"/>
              <a:t>Just because a course is needed as a pre-requisite for another course doesn’t mean you will need to use it more than the course that comes after it</a:t>
            </a:r>
            <a:endParaRPr/>
          </a:p>
          <a:p>
            <a:pPr marL="1371600" lvl="2" indent="-298450" algn="l" rtl="0">
              <a:spcBef>
                <a:spcPts val="0"/>
              </a:spcBef>
              <a:spcAft>
                <a:spcPts val="0"/>
              </a:spcAft>
              <a:buSzPts val="1100"/>
              <a:buChar char="■"/>
            </a:pPr>
            <a:r>
              <a:rPr lang="en"/>
              <a:t>Ie: Calc 2 is often a pre-requiesite for Calc 3; however Calc 3 is much more likely to be used than Calc 2 in data science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Science Lower Levels</a:t>
            </a:r>
            <a:endParaRPr/>
          </a:p>
        </p:txBody>
      </p:sp>
      <p:sp>
        <p:nvSpPr>
          <p:cNvPr id="316" name="Google Shape;316;p19"/>
          <p:cNvSpPr txBox="1">
            <a:spLocks noGrp="1"/>
          </p:cNvSpPr>
          <p:nvPr>
            <p:ph type="body" idx="1"/>
          </p:nvPr>
        </p:nvSpPr>
        <p:spPr>
          <a:xfrm>
            <a:off x="1303800" y="1314300"/>
            <a:ext cx="7030500" cy="321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1st - Introductory Computer Programming (A)</a:t>
            </a:r>
            <a:endParaRPr dirty="0"/>
          </a:p>
          <a:p>
            <a:pPr marL="914400" lvl="1" indent="-298450" algn="l" rtl="0">
              <a:spcBef>
                <a:spcPts val="0"/>
              </a:spcBef>
              <a:spcAft>
                <a:spcPts val="0"/>
              </a:spcAft>
              <a:buSzPts val="1100"/>
              <a:buChar char="○"/>
            </a:pPr>
            <a:r>
              <a:rPr lang="en" dirty="0"/>
              <a:t>Often in Python</a:t>
            </a:r>
            <a:endParaRPr dirty="0"/>
          </a:p>
          <a:p>
            <a:pPr marL="914400" lvl="1" indent="-298450" algn="l" rtl="0">
              <a:spcBef>
                <a:spcPts val="0"/>
              </a:spcBef>
              <a:spcAft>
                <a:spcPts val="0"/>
              </a:spcAft>
              <a:buSzPts val="1100"/>
              <a:buChar char="○"/>
            </a:pPr>
            <a:r>
              <a:rPr lang="en" dirty="0"/>
              <a:t>How to write and debug code</a:t>
            </a:r>
            <a:endParaRPr dirty="0"/>
          </a:p>
          <a:p>
            <a:pPr marL="914400" lvl="1" indent="-298450" algn="l" rtl="0">
              <a:spcBef>
                <a:spcPts val="0"/>
              </a:spcBef>
              <a:spcAft>
                <a:spcPts val="0"/>
              </a:spcAft>
              <a:buSzPts val="1100"/>
              <a:buChar char="○"/>
            </a:pPr>
            <a:r>
              <a:rPr lang="en" dirty="0"/>
              <a:t>How to manage program complexity and learn basic programming </a:t>
            </a:r>
            <a:r>
              <a:rPr lang="en" dirty="0" err="1"/>
              <a:t>knowldge</a:t>
            </a:r>
            <a:endParaRPr dirty="0"/>
          </a:p>
          <a:p>
            <a:pPr marL="457200" lvl="0" indent="-311150" algn="l" rtl="0">
              <a:spcBef>
                <a:spcPts val="0"/>
              </a:spcBef>
              <a:spcAft>
                <a:spcPts val="0"/>
              </a:spcAft>
              <a:buSzPts val="1300"/>
              <a:buChar char="●"/>
            </a:pPr>
            <a:r>
              <a:rPr lang="en" dirty="0"/>
              <a:t>2nd - Data Structures and Algorithms (A-)</a:t>
            </a:r>
            <a:endParaRPr dirty="0"/>
          </a:p>
          <a:p>
            <a:pPr marL="914400" lvl="1" indent="-298450" algn="l" rtl="0">
              <a:spcBef>
                <a:spcPts val="0"/>
              </a:spcBef>
              <a:spcAft>
                <a:spcPts val="0"/>
              </a:spcAft>
              <a:buSzPts val="1100"/>
              <a:buChar char="○"/>
            </a:pPr>
            <a:r>
              <a:rPr lang="en" dirty="0"/>
              <a:t>Often in Java</a:t>
            </a:r>
            <a:endParaRPr dirty="0"/>
          </a:p>
          <a:p>
            <a:pPr marL="914400" lvl="1" indent="-298450" algn="l" rtl="0">
              <a:spcBef>
                <a:spcPts val="0"/>
              </a:spcBef>
              <a:spcAft>
                <a:spcPts val="0"/>
              </a:spcAft>
              <a:buSzPts val="1100"/>
              <a:buChar char="○"/>
            </a:pPr>
            <a:r>
              <a:rPr lang="en" dirty="0"/>
              <a:t>Deals with tradeoffs in time and memory with structuring data/programs</a:t>
            </a:r>
            <a:endParaRPr dirty="0"/>
          </a:p>
          <a:p>
            <a:pPr marL="914400" lvl="1" indent="-298450" algn="l" rtl="0">
              <a:spcBef>
                <a:spcPts val="0"/>
              </a:spcBef>
              <a:spcAft>
                <a:spcPts val="0"/>
              </a:spcAft>
              <a:buSzPts val="1100"/>
              <a:buChar char="○"/>
            </a:pPr>
            <a:r>
              <a:rPr lang="en" dirty="0"/>
              <a:t>How to construct and analyze larger programs</a:t>
            </a:r>
            <a:endParaRPr dirty="0"/>
          </a:p>
          <a:p>
            <a:pPr marL="457200" lvl="0" indent="-311150" algn="l" rtl="0">
              <a:spcBef>
                <a:spcPts val="0"/>
              </a:spcBef>
              <a:spcAft>
                <a:spcPts val="0"/>
              </a:spcAft>
              <a:buSzPts val="1300"/>
              <a:buChar char="●"/>
            </a:pPr>
            <a:r>
              <a:rPr lang="en" dirty="0"/>
              <a:t>? - Computer Architecture (C+)</a:t>
            </a:r>
            <a:endParaRPr dirty="0"/>
          </a:p>
          <a:p>
            <a:pPr marL="914400" lvl="1" indent="-298450" algn="l" rtl="0">
              <a:spcBef>
                <a:spcPts val="0"/>
              </a:spcBef>
              <a:spcAft>
                <a:spcPts val="0"/>
              </a:spcAft>
              <a:buSzPts val="1100"/>
              <a:buChar char="○"/>
            </a:pPr>
            <a:r>
              <a:rPr lang="en" dirty="0"/>
              <a:t>Often in C++</a:t>
            </a:r>
            <a:endParaRPr dirty="0"/>
          </a:p>
          <a:p>
            <a:pPr marL="914400" lvl="1" indent="-298450" algn="l" rtl="0">
              <a:spcBef>
                <a:spcPts val="0"/>
              </a:spcBef>
              <a:spcAft>
                <a:spcPts val="0"/>
              </a:spcAft>
              <a:buSzPts val="1100"/>
              <a:buChar char="○"/>
            </a:pPr>
            <a:r>
              <a:rPr lang="en" dirty="0"/>
              <a:t>How machines execute programs and deal with memory</a:t>
            </a:r>
            <a:endParaRPr dirty="0"/>
          </a:p>
          <a:p>
            <a:pPr marL="457200" lvl="0" indent="-311150" algn="l" rtl="0">
              <a:spcBef>
                <a:spcPts val="0"/>
              </a:spcBef>
              <a:spcAft>
                <a:spcPts val="0"/>
              </a:spcAft>
              <a:buSzPts val="1300"/>
              <a:buChar char="●"/>
            </a:pPr>
            <a:r>
              <a:rPr lang="en" dirty="0"/>
              <a:t>? - Discrete Mathematics (B-)</a:t>
            </a:r>
            <a:endParaRPr dirty="0"/>
          </a:p>
          <a:p>
            <a:pPr marL="914400" lvl="1" indent="-298450" algn="l" rtl="0">
              <a:spcBef>
                <a:spcPts val="0"/>
              </a:spcBef>
              <a:spcAft>
                <a:spcPts val="0"/>
              </a:spcAft>
              <a:buSzPts val="1100"/>
              <a:buChar char="○"/>
            </a:pPr>
            <a:r>
              <a:rPr lang="en" dirty="0"/>
              <a:t>Often introduces proofs and introduces math used in higher level CS courses without taking a semester deep dive into such topics in their actual courses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Science Upper Levels</a:t>
            </a:r>
            <a:endParaRPr/>
          </a:p>
        </p:txBody>
      </p:sp>
      <p:sp>
        <p:nvSpPr>
          <p:cNvPr id="322" name="Google Shape;322;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 - Artificial Intelligence (B-)</a:t>
            </a:r>
            <a:endParaRPr/>
          </a:p>
          <a:p>
            <a:pPr marL="914400" lvl="1" indent="-298450" algn="l" rtl="0">
              <a:spcBef>
                <a:spcPts val="0"/>
              </a:spcBef>
              <a:spcAft>
                <a:spcPts val="0"/>
              </a:spcAft>
              <a:buSzPts val="1100"/>
              <a:buChar char="○"/>
            </a:pPr>
            <a:r>
              <a:rPr lang="en"/>
              <a:t>Introduction to AI and how machines mathematically construct and “win” games, MATH HEAVY</a:t>
            </a:r>
            <a:endParaRPr/>
          </a:p>
          <a:p>
            <a:pPr marL="457200" lvl="0" indent="-311150" algn="l" rtl="0">
              <a:spcBef>
                <a:spcPts val="0"/>
              </a:spcBef>
              <a:spcAft>
                <a:spcPts val="0"/>
              </a:spcAft>
              <a:buSzPts val="1300"/>
              <a:buChar char="●"/>
            </a:pPr>
            <a:r>
              <a:rPr lang="en"/>
              <a:t>? - Databases (B)</a:t>
            </a:r>
            <a:endParaRPr/>
          </a:p>
          <a:p>
            <a:pPr marL="914400" lvl="1" indent="-298450" algn="l" rtl="0">
              <a:spcBef>
                <a:spcPts val="0"/>
              </a:spcBef>
              <a:spcAft>
                <a:spcPts val="0"/>
              </a:spcAft>
              <a:buSzPts val="1100"/>
              <a:buChar char="○"/>
            </a:pPr>
            <a:r>
              <a:rPr lang="en"/>
              <a:t>How to store, access and file systems for data</a:t>
            </a:r>
            <a:endParaRPr/>
          </a:p>
          <a:p>
            <a:pPr marL="457200" lvl="0" indent="-311150" algn="l" rtl="0">
              <a:spcBef>
                <a:spcPts val="0"/>
              </a:spcBef>
              <a:spcAft>
                <a:spcPts val="0"/>
              </a:spcAft>
              <a:buSzPts val="1300"/>
              <a:buChar char="●"/>
            </a:pPr>
            <a:r>
              <a:rPr lang="en"/>
              <a:t>? - Algorithms (C)</a:t>
            </a:r>
            <a:endParaRPr/>
          </a:p>
          <a:p>
            <a:pPr marL="914400" lvl="1" indent="-298450" algn="l" rtl="0">
              <a:spcBef>
                <a:spcPts val="0"/>
              </a:spcBef>
              <a:spcAft>
                <a:spcPts val="0"/>
              </a:spcAft>
              <a:buSzPts val="1100"/>
              <a:buChar char="○"/>
            </a:pPr>
            <a:r>
              <a:rPr lang="en"/>
              <a:t>How to solve problems more efficiently, MATH HEAVY</a:t>
            </a:r>
            <a:endParaRPr/>
          </a:p>
          <a:p>
            <a:pPr marL="457200" lvl="0" indent="-311150" algn="l" rtl="0">
              <a:spcBef>
                <a:spcPts val="0"/>
              </a:spcBef>
              <a:spcAft>
                <a:spcPts val="0"/>
              </a:spcAft>
              <a:buSzPts val="1300"/>
              <a:buChar char="●"/>
            </a:pPr>
            <a:r>
              <a:rPr lang="en"/>
              <a:t>?? - Machine Learning (B+)</a:t>
            </a:r>
            <a:endParaRPr/>
          </a:p>
          <a:p>
            <a:pPr marL="914400" lvl="1" indent="-298450" algn="l" rtl="0">
              <a:spcBef>
                <a:spcPts val="0"/>
              </a:spcBef>
              <a:spcAft>
                <a:spcPts val="0"/>
              </a:spcAft>
              <a:buSzPts val="1100"/>
              <a:buChar char="○"/>
            </a:pPr>
            <a:r>
              <a:rPr lang="en"/>
              <a:t>How to build models that explain patterns in large amounts of data, VERY MATH HEAVY</a:t>
            </a:r>
            <a:endParaRPr/>
          </a:p>
          <a:p>
            <a:pPr marL="914400" lvl="1" indent="-298450" algn="l" rtl="0">
              <a:spcBef>
                <a:spcPts val="0"/>
              </a:spcBef>
              <a:spcAft>
                <a:spcPts val="0"/>
              </a:spcAft>
              <a:buSzPts val="1100"/>
              <a:buChar char="○"/>
            </a:pPr>
            <a:r>
              <a:rPr lang="en"/>
              <a:t>Requires Linear Algebra, Probability, Calc 3, sometimes Advanced Linear Algebra</a:t>
            </a:r>
            <a:endParaRPr/>
          </a:p>
          <a:p>
            <a:pPr marL="457200" lvl="0" indent="-311150" algn="l" rtl="0">
              <a:spcBef>
                <a:spcPts val="0"/>
              </a:spcBef>
              <a:spcAft>
                <a:spcPts val="0"/>
              </a:spcAft>
              <a:buSzPts val="1300"/>
              <a:buChar char="●"/>
            </a:pPr>
            <a:r>
              <a:rPr lang="en"/>
              <a:t>??? - Natural Language Processing (D)</a:t>
            </a:r>
            <a:endParaRPr/>
          </a:p>
          <a:p>
            <a:pPr marL="914400" lvl="1" indent="-298450" algn="l" rtl="0">
              <a:spcBef>
                <a:spcPts val="0"/>
              </a:spcBef>
              <a:spcAft>
                <a:spcPts val="0"/>
              </a:spcAft>
              <a:buSzPts val="1100"/>
              <a:buChar char="○"/>
            </a:pPr>
            <a:r>
              <a:rPr lang="en"/>
              <a:t>The study of computing systems which process human languages, take after Machine Learning, VERY MATH HEAVY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Mathematics/Statistics Lower Levels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1st - Calculus 1 (B+)</a:t>
            </a:r>
            <a:endParaRPr/>
          </a:p>
          <a:p>
            <a:pPr marL="914400" lvl="1" indent="-298450" algn="l" rtl="0">
              <a:spcBef>
                <a:spcPts val="0"/>
              </a:spcBef>
              <a:spcAft>
                <a:spcPts val="0"/>
              </a:spcAft>
              <a:buSzPts val="1100"/>
              <a:buChar char="○"/>
            </a:pPr>
            <a:r>
              <a:rPr lang="en"/>
              <a:t>One-variable Calculus</a:t>
            </a:r>
            <a:endParaRPr/>
          </a:p>
          <a:p>
            <a:pPr marL="457200" lvl="0" indent="-311150" algn="l" rtl="0">
              <a:spcBef>
                <a:spcPts val="0"/>
              </a:spcBef>
              <a:spcAft>
                <a:spcPts val="0"/>
              </a:spcAft>
              <a:buSzPts val="1300"/>
              <a:buChar char="●"/>
            </a:pPr>
            <a:r>
              <a:rPr lang="en"/>
              <a:t>1st - Linear Algebra (A)</a:t>
            </a:r>
            <a:endParaRPr/>
          </a:p>
          <a:p>
            <a:pPr marL="914400" lvl="1" indent="-298450" algn="l" rtl="0">
              <a:spcBef>
                <a:spcPts val="0"/>
              </a:spcBef>
              <a:spcAft>
                <a:spcPts val="0"/>
              </a:spcAft>
              <a:buSzPts val="1100"/>
              <a:buChar char="○"/>
            </a:pPr>
            <a:r>
              <a:rPr lang="en"/>
              <a:t>Matrix Algebra, vector spaces and linear equation solving</a:t>
            </a:r>
            <a:endParaRPr/>
          </a:p>
          <a:p>
            <a:pPr marL="914400" lvl="1" indent="-298450" algn="l" rtl="0">
              <a:spcBef>
                <a:spcPts val="0"/>
              </a:spcBef>
              <a:spcAft>
                <a:spcPts val="0"/>
              </a:spcAft>
              <a:buSzPts val="1100"/>
              <a:buChar char="○"/>
            </a:pPr>
            <a:r>
              <a:rPr lang="en"/>
              <a:t>Often helpful to have a proofs course or experience in math to take before though</a:t>
            </a:r>
            <a:endParaRPr/>
          </a:p>
          <a:p>
            <a:pPr marL="457200" lvl="0" indent="-311150" algn="l" rtl="0">
              <a:spcBef>
                <a:spcPts val="0"/>
              </a:spcBef>
              <a:spcAft>
                <a:spcPts val="0"/>
              </a:spcAft>
              <a:buSzPts val="1300"/>
              <a:buChar char="●"/>
            </a:pPr>
            <a:r>
              <a:rPr lang="en"/>
              <a:t>2nd - Calculus 2 (E)</a:t>
            </a:r>
            <a:endParaRPr/>
          </a:p>
          <a:p>
            <a:pPr marL="914400" lvl="1" indent="-298450" algn="l" rtl="0">
              <a:spcBef>
                <a:spcPts val="0"/>
              </a:spcBef>
              <a:spcAft>
                <a:spcPts val="0"/>
              </a:spcAft>
              <a:buSzPts val="1100"/>
              <a:buChar char="○"/>
            </a:pPr>
            <a:r>
              <a:rPr lang="en"/>
              <a:t>Integration applications and series</a:t>
            </a:r>
            <a:endParaRPr/>
          </a:p>
          <a:p>
            <a:pPr marL="914400" lvl="1" indent="-298450" algn="l" rtl="0">
              <a:spcBef>
                <a:spcPts val="0"/>
              </a:spcBef>
              <a:spcAft>
                <a:spcPts val="0"/>
              </a:spcAft>
              <a:buSzPts val="1100"/>
              <a:buChar char="○"/>
            </a:pPr>
            <a:r>
              <a:rPr lang="en"/>
              <a:t>Often prerequisite for Calculus 3</a:t>
            </a:r>
            <a:endParaRPr/>
          </a:p>
          <a:p>
            <a:pPr marL="457200" lvl="0" indent="-311150" algn="l" rtl="0">
              <a:spcBef>
                <a:spcPts val="0"/>
              </a:spcBef>
              <a:spcAft>
                <a:spcPts val="0"/>
              </a:spcAft>
              <a:buSzPts val="1300"/>
              <a:buChar char="●"/>
            </a:pPr>
            <a:r>
              <a:rPr lang="en"/>
              <a:t>3rd - Calculus 3 (A-)</a:t>
            </a:r>
            <a:endParaRPr/>
          </a:p>
          <a:p>
            <a:pPr marL="914400" lvl="1" indent="-298450" algn="l" rtl="0">
              <a:spcBef>
                <a:spcPts val="0"/>
              </a:spcBef>
              <a:spcAft>
                <a:spcPts val="0"/>
              </a:spcAft>
              <a:buSzPts val="1100"/>
              <a:buChar char="○"/>
            </a:pPr>
            <a:r>
              <a:rPr lang="en"/>
              <a:t>Multi-variable Calculus and vectors</a:t>
            </a:r>
            <a:endParaRPr/>
          </a:p>
          <a:p>
            <a:pPr marL="457200" lvl="0" indent="-311150" algn="l" rtl="0">
              <a:spcBef>
                <a:spcPts val="0"/>
              </a:spcBef>
              <a:spcAft>
                <a:spcPts val="0"/>
              </a:spcAft>
              <a:buSzPts val="1300"/>
              <a:buChar char="●"/>
            </a:pPr>
            <a:r>
              <a:rPr lang="en"/>
              <a:t>4th - Probability Theory (A)</a:t>
            </a:r>
            <a:endParaRPr/>
          </a:p>
          <a:p>
            <a:pPr marL="914400" lvl="1" indent="-298450" algn="l" rtl="0">
              <a:spcBef>
                <a:spcPts val="0"/>
              </a:spcBef>
              <a:spcAft>
                <a:spcPts val="0"/>
              </a:spcAft>
              <a:buSzPts val="1100"/>
              <a:buChar char="○"/>
            </a:pPr>
            <a:r>
              <a:rPr lang="en"/>
              <a:t>Set theory and fundamental uses of mathematics in probability</a:t>
            </a:r>
            <a:endParaRPr/>
          </a:p>
          <a:p>
            <a:pPr marL="914400" lvl="1" indent="-298450" algn="l" rtl="0">
              <a:spcBef>
                <a:spcPts val="0"/>
              </a:spcBef>
              <a:spcAft>
                <a:spcPts val="0"/>
              </a:spcAft>
              <a:buSzPts val="1100"/>
              <a:buChar char="○"/>
            </a:pPr>
            <a:r>
              <a:rPr lang="en"/>
              <a:t>Often requires Calculus 3</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1463</Words>
  <Application>Microsoft Macintosh PowerPoint</Application>
  <PresentationFormat>On-screen Show (16:9)</PresentationFormat>
  <Paragraphs>191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Nunito</vt:lpstr>
      <vt:lpstr>Maven Pro</vt:lpstr>
      <vt:lpstr>Momentum</vt:lpstr>
      <vt:lpstr>Your Data Science Future</vt:lpstr>
      <vt:lpstr>Required Skills</vt:lpstr>
      <vt:lpstr>Data Science is Lucrative</vt:lpstr>
      <vt:lpstr>Data Science is Lucrative</vt:lpstr>
      <vt:lpstr>Data Science Courses</vt:lpstr>
      <vt:lpstr>Course Notes</vt:lpstr>
      <vt:lpstr>Computer Science Lower Levels</vt:lpstr>
      <vt:lpstr>Computer Science Upper Levels</vt:lpstr>
      <vt:lpstr>Mathematics/Statistics Lower Levels</vt:lpstr>
      <vt:lpstr>Mathematics/Statistics Upper Levels</vt:lpstr>
      <vt:lpstr>Economics/Finance/Other</vt:lpstr>
      <vt:lpstr>Computer Languages</vt:lpstr>
      <vt:lpstr>Python (Development Language)</vt:lpstr>
      <vt:lpstr>Java (Development Language)</vt:lpstr>
      <vt:lpstr>C++ (Development Language)</vt:lpstr>
      <vt:lpstr>R (Statistical Computing Language)</vt:lpstr>
      <vt:lpstr>SQL (Database Query Language)</vt:lpstr>
      <vt:lpstr>SAS (Statistical Analysis Language)</vt:lpstr>
      <vt:lpstr>Stata (Statistical Analysis Package)</vt:lpstr>
      <vt:lpstr>HTML  (Markup Language)</vt:lpstr>
      <vt:lpstr>Data Science in Finance &amp; Business</vt:lpstr>
      <vt:lpstr>Weekly Readings/Videos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Data Science Future</dc:title>
  <cp:lastModifiedBy>Matthew Nolan</cp:lastModifiedBy>
  <cp:revision>2</cp:revision>
  <dcterms:modified xsi:type="dcterms:W3CDTF">2022-02-07T03:56:19Z</dcterms:modified>
</cp:coreProperties>
</file>