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9DE2A1-953B-4C21-B61B-CDB644446C0E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C41EAA-ABE7-4F14-997A-5D259516A1F1}">
      <dgm:prSet phldrT="[Text]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dirty="0"/>
            <a:t>Analysis</a:t>
          </a:r>
        </a:p>
      </dgm:t>
    </dgm:pt>
    <dgm:pt modelId="{8EBBC865-37F8-4506-BE76-092C6A4472A5}" type="parTrans" cxnId="{69389EC6-DD7F-4F47-B34B-690DE83E5F67}">
      <dgm:prSet/>
      <dgm:spPr/>
      <dgm:t>
        <a:bodyPr/>
        <a:lstStyle/>
        <a:p>
          <a:endParaRPr lang="en-US"/>
        </a:p>
      </dgm:t>
    </dgm:pt>
    <dgm:pt modelId="{0D75D630-B354-442D-B413-050455E9683F}" type="sibTrans" cxnId="{69389EC6-DD7F-4F47-B34B-690DE83E5F67}">
      <dgm:prSet/>
      <dgm:spPr/>
      <dgm:t>
        <a:bodyPr/>
        <a:lstStyle/>
        <a:p>
          <a:endParaRPr lang="en-US"/>
        </a:p>
      </dgm:t>
    </dgm:pt>
    <dgm:pt modelId="{509973D5-0666-4573-8AE7-34B7C97B3405}">
      <dgm:prSet phldrT="[Text]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dirty="0"/>
            <a:t>Reporting</a:t>
          </a:r>
        </a:p>
      </dgm:t>
    </dgm:pt>
    <dgm:pt modelId="{63576A23-8C8B-465F-BD22-9EA69547531E}" type="parTrans" cxnId="{3038749E-9E65-4937-A200-18629534FAFA}">
      <dgm:prSet/>
      <dgm:spPr/>
      <dgm:t>
        <a:bodyPr/>
        <a:lstStyle/>
        <a:p>
          <a:endParaRPr lang="en-US"/>
        </a:p>
      </dgm:t>
    </dgm:pt>
    <dgm:pt modelId="{62E16B56-2DBA-407B-91E1-B949436DB107}" type="sibTrans" cxnId="{3038749E-9E65-4937-A200-18629534FAFA}">
      <dgm:prSet/>
      <dgm:spPr/>
      <dgm:t>
        <a:bodyPr/>
        <a:lstStyle/>
        <a:p>
          <a:endParaRPr lang="en-US"/>
        </a:p>
      </dgm:t>
    </dgm:pt>
    <dgm:pt modelId="{3EC17823-E313-43C6-AF41-35C01F2A1FB4}">
      <dgm:prSet phldrT="[Text]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dirty="0"/>
            <a:t>Visualization</a:t>
          </a:r>
        </a:p>
      </dgm:t>
    </dgm:pt>
    <dgm:pt modelId="{5A6D7B0C-5013-45C3-B066-918BF66E287B}" type="parTrans" cxnId="{5069E8C4-312B-4382-B015-0587407AC89F}">
      <dgm:prSet/>
      <dgm:spPr/>
      <dgm:t>
        <a:bodyPr/>
        <a:lstStyle/>
        <a:p>
          <a:endParaRPr lang="en-US"/>
        </a:p>
      </dgm:t>
    </dgm:pt>
    <dgm:pt modelId="{5D6B366B-37D8-447B-AE7D-92F260034CB0}" type="sibTrans" cxnId="{5069E8C4-312B-4382-B015-0587407AC89F}">
      <dgm:prSet/>
      <dgm:spPr/>
      <dgm:t>
        <a:bodyPr/>
        <a:lstStyle/>
        <a:p>
          <a:endParaRPr lang="en-US"/>
        </a:p>
      </dgm:t>
    </dgm:pt>
    <dgm:pt modelId="{2F56ED5D-9768-4774-B6F3-D6B9667325F9}">
      <dgm:prSet phldrT="[Text]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dirty="0"/>
            <a:t>Tableau</a:t>
          </a:r>
        </a:p>
      </dgm:t>
    </dgm:pt>
    <dgm:pt modelId="{63C5A79A-98FC-4975-91B5-B88EB119FB94}" type="parTrans" cxnId="{A46E23E2-1836-4273-925B-CCBD87A336D9}">
      <dgm:prSet/>
      <dgm:spPr/>
      <dgm:t>
        <a:bodyPr/>
        <a:lstStyle/>
        <a:p>
          <a:endParaRPr lang="en-US"/>
        </a:p>
      </dgm:t>
    </dgm:pt>
    <dgm:pt modelId="{3F7BC075-5063-4005-A08D-F1D27F2C99CD}" type="sibTrans" cxnId="{A46E23E2-1836-4273-925B-CCBD87A336D9}">
      <dgm:prSet/>
      <dgm:spPr/>
      <dgm:t>
        <a:bodyPr/>
        <a:lstStyle/>
        <a:p>
          <a:endParaRPr lang="en-US"/>
        </a:p>
      </dgm:t>
    </dgm:pt>
    <dgm:pt modelId="{AB8FC7F2-9C67-40A0-98D0-9248303FB5BB}" type="pres">
      <dgm:prSet presAssocID="{589DE2A1-953B-4C21-B61B-CDB644446C0E}" presName="Name0" presStyleCnt="0">
        <dgm:presLayoutVars>
          <dgm:chMax val="4"/>
          <dgm:resizeHandles val="exact"/>
        </dgm:presLayoutVars>
      </dgm:prSet>
      <dgm:spPr/>
    </dgm:pt>
    <dgm:pt modelId="{0BC36049-D752-440E-A2C2-6E623AA873ED}" type="pres">
      <dgm:prSet presAssocID="{589DE2A1-953B-4C21-B61B-CDB644446C0E}" presName="ellipse" presStyleLbl="trBgShp" presStyleIdx="0" presStyleCnt="1"/>
      <dgm:spPr>
        <a:scene3d>
          <a:camera prst="orthographicFront"/>
          <a:lightRig rig="threePt" dir="t"/>
        </a:scene3d>
        <a:sp3d>
          <a:bevelT/>
        </a:sp3d>
      </dgm:spPr>
    </dgm:pt>
    <dgm:pt modelId="{E77BE263-8761-4384-818A-005676CE54AC}" type="pres">
      <dgm:prSet presAssocID="{589DE2A1-953B-4C21-B61B-CDB644446C0E}" presName="arrow1" presStyleLbl="fgShp" presStyleIdx="0" presStyleCnt="1"/>
      <dgm:spPr>
        <a:scene3d>
          <a:camera prst="orthographicFront"/>
          <a:lightRig rig="threePt" dir="t"/>
        </a:scene3d>
        <a:sp3d>
          <a:bevelT/>
        </a:sp3d>
      </dgm:spPr>
    </dgm:pt>
    <dgm:pt modelId="{35175E00-B64A-4812-8736-A76D7F9C098C}" type="pres">
      <dgm:prSet presAssocID="{589DE2A1-953B-4C21-B61B-CDB644446C0E}" presName="rectangle" presStyleLbl="revTx" presStyleIdx="0" presStyleCnt="1">
        <dgm:presLayoutVars>
          <dgm:bulletEnabled val="1"/>
        </dgm:presLayoutVars>
      </dgm:prSet>
      <dgm:spPr/>
    </dgm:pt>
    <dgm:pt modelId="{32B1B60C-021F-42D9-B3A9-CBCAD7A4C6FA}" type="pres">
      <dgm:prSet presAssocID="{509973D5-0666-4573-8AE7-34B7C97B3405}" presName="item1" presStyleLbl="node1" presStyleIdx="0" presStyleCnt="3">
        <dgm:presLayoutVars>
          <dgm:bulletEnabled val="1"/>
        </dgm:presLayoutVars>
      </dgm:prSet>
      <dgm:spPr/>
    </dgm:pt>
    <dgm:pt modelId="{3CF9DC67-B6C0-4BF3-8A6F-5E4AE50A7BD0}" type="pres">
      <dgm:prSet presAssocID="{3EC17823-E313-43C6-AF41-35C01F2A1FB4}" presName="item2" presStyleLbl="node1" presStyleIdx="1" presStyleCnt="3">
        <dgm:presLayoutVars>
          <dgm:bulletEnabled val="1"/>
        </dgm:presLayoutVars>
      </dgm:prSet>
      <dgm:spPr/>
    </dgm:pt>
    <dgm:pt modelId="{689637F5-0021-4190-958B-F6A63DF427D4}" type="pres">
      <dgm:prSet presAssocID="{2F56ED5D-9768-4774-B6F3-D6B9667325F9}" presName="item3" presStyleLbl="node1" presStyleIdx="2" presStyleCnt="3">
        <dgm:presLayoutVars>
          <dgm:bulletEnabled val="1"/>
        </dgm:presLayoutVars>
      </dgm:prSet>
      <dgm:spPr/>
    </dgm:pt>
    <dgm:pt modelId="{39F8E2DA-FBA0-4E0E-B340-ABDFA8EAF899}" type="pres">
      <dgm:prSet presAssocID="{589DE2A1-953B-4C21-B61B-CDB644446C0E}" presName="funnel" presStyleLbl="trAlignAcc1" presStyleIdx="0" presStyleCnt="1"/>
      <dgm:spPr>
        <a:scene3d>
          <a:camera prst="orthographicFront"/>
          <a:lightRig rig="threePt" dir="t"/>
        </a:scene3d>
        <a:sp3d>
          <a:bevelT/>
        </a:sp3d>
      </dgm:spPr>
    </dgm:pt>
  </dgm:ptLst>
  <dgm:cxnLst>
    <dgm:cxn modelId="{6179C01B-4A58-4ECD-ACF6-17AE86D22AD5}" type="presOf" srcId="{3EC17823-E313-43C6-AF41-35C01F2A1FB4}" destId="{32B1B60C-021F-42D9-B3A9-CBCAD7A4C6FA}" srcOrd="0" destOrd="0" presId="urn:microsoft.com/office/officeart/2005/8/layout/funnel1"/>
    <dgm:cxn modelId="{84564450-809D-451A-953D-E925CA8A6A3B}" type="presOf" srcId="{2F56ED5D-9768-4774-B6F3-D6B9667325F9}" destId="{35175E00-B64A-4812-8736-A76D7F9C098C}" srcOrd="0" destOrd="0" presId="urn:microsoft.com/office/officeart/2005/8/layout/funnel1"/>
    <dgm:cxn modelId="{3038749E-9E65-4937-A200-18629534FAFA}" srcId="{589DE2A1-953B-4C21-B61B-CDB644446C0E}" destId="{509973D5-0666-4573-8AE7-34B7C97B3405}" srcOrd="1" destOrd="0" parTransId="{63576A23-8C8B-465F-BD22-9EA69547531E}" sibTransId="{62E16B56-2DBA-407B-91E1-B949436DB107}"/>
    <dgm:cxn modelId="{C5B7AC9E-B64E-43B8-98FB-94AADACBEBBD}" type="presOf" srcId="{589DE2A1-953B-4C21-B61B-CDB644446C0E}" destId="{AB8FC7F2-9C67-40A0-98D0-9248303FB5BB}" srcOrd="0" destOrd="0" presId="urn:microsoft.com/office/officeart/2005/8/layout/funnel1"/>
    <dgm:cxn modelId="{5069E8C4-312B-4382-B015-0587407AC89F}" srcId="{589DE2A1-953B-4C21-B61B-CDB644446C0E}" destId="{3EC17823-E313-43C6-AF41-35C01F2A1FB4}" srcOrd="2" destOrd="0" parTransId="{5A6D7B0C-5013-45C3-B066-918BF66E287B}" sibTransId="{5D6B366B-37D8-447B-AE7D-92F260034CB0}"/>
    <dgm:cxn modelId="{69389EC6-DD7F-4F47-B34B-690DE83E5F67}" srcId="{589DE2A1-953B-4C21-B61B-CDB644446C0E}" destId="{E8C41EAA-ABE7-4F14-997A-5D259516A1F1}" srcOrd="0" destOrd="0" parTransId="{8EBBC865-37F8-4506-BE76-092C6A4472A5}" sibTransId="{0D75D630-B354-442D-B413-050455E9683F}"/>
    <dgm:cxn modelId="{71E969CA-BF0C-4206-A4A2-62C33FA9137E}" type="presOf" srcId="{509973D5-0666-4573-8AE7-34B7C97B3405}" destId="{3CF9DC67-B6C0-4BF3-8A6F-5E4AE50A7BD0}" srcOrd="0" destOrd="0" presId="urn:microsoft.com/office/officeart/2005/8/layout/funnel1"/>
    <dgm:cxn modelId="{A46E23E2-1836-4273-925B-CCBD87A336D9}" srcId="{589DE2A1-953B-4C21-B61B-CDB644446C0E}" destId="{2F56ED5D-9768-4774-B6F3-D6B9667325F9}" srcOrd="3" destOrd="0" parTransId="{63C5A79A-98FC-4975-91B5-B88EB119FB94}" sibTransId="{3F7BC075-5063-4005-A08D-F1D27F2C99CD}"/>
    <dgm:cxn modelId="{A1F973F5-A8ED-497C-BE83-1B8FA0DE0CFC}" type="presOf" srcId="{E8C41EAA-ABE7-4F14-997A-5D259516A1F1}" destId="{689637F5-0021-4190-958B-F6A63DF427D4}" srcOrd="0" destOrd="0" presId="urn:microsoft.com/office/officeart/2005/8/layout/funnel1"/>
    <dgm:cxn modelId="{96BB6605-8CC8-423A-8E49-B8B5AE34DA65}" type="presParOf" srcId="{AB8FC7F2-9C67-40A0-98D0-9248303FB5BB}" destId="{0BC36049-D752-440E-A2C2-6E623AA873ED}" srcOrd="0" destOrd="0" presId="urn:microsoft.com/office/officeart/2005/8/layout/funnel1"/>
    <dgm:cxn modelId="{0E1705FF-22BB-47FC-8F7F-953DFBFE0FA8}" type="presParOf" srcId="{AB8FC7F2-9C67-40A0-98D0-9248303FB5BB}" destId="{E77BE263-8761-4384-818A-005676CE54AC}" srcOrd="1" destOrd="0" presId="urn:microsoft.com/office/officeart/2005/8/layout/funnel1"/>
    <dgm:cxn modelId="{DB6D9A7E-DE9E-4A8F-B30A-16C8031BC761}" type="presParOf" srcId="{AB8FC7F2-9C67-40A0-98D0-9248303FB5BB}" destId="{35175E00-B64A-4812-8736-A76D7F9C098C}" srcOrd="2" destOrd="0" presId="urn:microsoft.com/office/officeart/2005/8/layout/funnel1"/>
    <dgm:cxn modelId="{CA62FC2B-80D2-4149-960F-343D4D40107C}" type="presParOf" srcId="{AB8FC7F2-9C67-40A0-98D0-9248303FB5BB}" destId="{32B1B60C-021F-42D9-B3A9-CBCAD7A4C6FA}" srcOrd="3" destOrd="0" presId="urn:microsoft.com/office/officeart/2005/8/layout/funnel1"/>
    <dgm:cxn modelId="{3B4D3148-BD54-4BAE-91F4-1417C9E93996}" type="presParOf" srcId="{AB8FC7F2-9C67-40A0-98D0-9248303FB5BB}" destId="{3CF9DC67-B6C0-4BF3-8A6F-5E4AE50A7BD0}" srcOrd="4" destOrd="0" presId="urn:microsoft.com/office/officeart/2005/8/layout/funnel1"/>
    <dgm:cxn modelId="{94E0B979-A34C-4B40-9AE7-B4668C70B5F9}" type="presParOf" srcId="{AB8FC7F2-9C67-40A0-98D0-9248303FB5BB}" destId="{689637F5-0021-4190-958B-F6A63DF427D4}" srcOrd="5" destOrd="0" presId="urn:microsoft.com/office/officeart/2005/8/layout/funnel1"/>
    <dgm:cxn modelId="{8B26CB8D-C289-491B-9195-BB866C2C36D3}" type="presParOf" srcId="{AB8FC7F2-9C67-40A0-98D0-9248303FB5BB}" destId="{39F8E2DA-FBA0-4E0E-B340-ABDFA8EAF899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C36049-D752-440E-A2C2-6E623AA873ED}">
      <dsp:nvSpPr>
        <dsp:cNvPr id="0" name=""/>
        <dsp:cNvSpPr/>
      </dsp:nvSpPr>
      <dsp:spPr>
        <a:xfrm>
          <a:off x="1872826" y="220133"/>
          <a:ext cx="4368800" cy="1517226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7BE263-8761-4384-818A-005676CE54AC}">
      <dsp:nvSpPr>
        <dsp:cNvPr id="0" name=""/>
        <dsp:cNvSpPr/>
      </dsp:nvSpPr>
      <dsp:spPr>
        <a:xfrm>
          <a:off x="3640666" y="3935306"/>
          <a:ext cx="846666" cy="541866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175E00-B64A-4812-8736-A76D7F9C098C}">
      <dsp:nvSpPr>
        <dsp:cNvPr id="0" name=""/>
        <dsp:cNvSpPr/>
      </dsp:nvSpPr>
      <dsp:spPr>
        <a:xfrm>
          <a:off x="2031999" y="4368800"/>
          <a:ext cx="4064000" cy="1016000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Tableau</a:t>
          </a:r>
        </a:p>
      </dsp:txBody>
      <dsp:txXfrm>
        <a:off x="2031999" y="4368800"/>
        <a:ext cx="4064000" cy="1016000"/>
      </dsp:txXfrm>
    </dsp:sp>
    <dsp:sp modelId="{32B1B60C-021F-42D9-B3A9-CBCAD7A4C6FA}">
      <dsp:nvSpPr>
        <dsp:cNvPr id="0" name=""/>
        <dsp:cNvSpPr/>
      </dsp:nvSpPr>
      <dsp:spPr>
        <a:xfrm>
          <a:off x="3461173" y="1854538"/>
          <a:ext cx="1524000" cy="1524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Visualization</a:t>
          </a:r>
        </a:p>
      </dsp:txBody>
      <dsp:txXfrm>
        <a:off x="3684358" y="2077723"/>
        <a:ext cx="1077630" cy="1077630"/>
      </dsp:txXfrm>
    </dsp:sp>
    <dsp:sp modelId="{3CF9DC67-B6C0-4BF3-8A6F-5E4AE50A7BD0}">
      <dsp:nvSpPr>
        <dsp:cNvPr id="0" name=""/>
        <dsp:cNvSpPr/>
      </dsp:nvSpPr>
      <dsp:spPr>
        <a:xfrm>
          <a:off x="2370666" y="711200"/>
          <a:ext cx="1524000" cy="1524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Reporting</a:t>
          </a:r>
        </a:p>
      </dsp:txBody>
      <dsp:txXfrm>
        <a:off x="2593851" y="934385"/>
        <a:ext cx="1077630" cy="1077630"/>
      </dsp:txXfrm>
    </dsp:sp>
    <dsp:sp modelId="{689637F5-0021-4190-958B-F6A63DF427D4}">
      <dsp:nvSpPr>
        <dsp:cNvPr id="0" name=""/>
        <dsp:cNvSpPr/>
      </dsp:nvSpPr>
      <dsp:spPr>
        <a:xfrm>
          <a:off x="3928533" y="342730"/>
          <a:ext cx="1524000" cy="1524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Analysis</a:t>
          </a:r>
        </a:p>
      </dsp:txBody>
      <dsp:txXfrm>
        <a:off x="4151718" y="565915"/>
        <a:ext cx="1077630" cy="1077630"/>
      </dsp:txXfrm>
    </dsp:sp>
    <dsp:sp modelId="{39F8E2DA-FBA0-4E0E-B340-ABDFA8EAF899}">
      <dsp:nvSpPr>
        <dsp:cNvPr id="0" name=""/>
        <dsp:cNvSpPr/>
      </dsp:nvSpPr>
      <dsp:spPr>
        <a:xfrm>
          <a:off x="1693333" y="33866"/>
          <a:ext cx="4741333" cy="379306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101C4EC-9EB5-4BE3-85BE-1AEC8783C6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44D60B-D590-4BCA-8A3F-49EF2705D9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05F7C6-F697-4ABD-BE2F-A0C76FBA6BCD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4B11CB-17F4-4691-A3B4-F8CD9E2110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C3EA65-FA45-4490-9077-94DA1A4A5DF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263A3-53AD-48B4-A1D1-CCFAEEBC3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44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081A3-E3E2-4B58-93BF-754C7413C7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571F3D-9272-4B25-9C27-F3BA50BCD3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1A2-AEA8-47BE-9BF7-04D99EFB9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A5D9-376B-4BD8-823F-3F4E2E518D11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31578-32A2-48E5-AAF9-3B9CC7EBB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2E30F-9117-4B61-9626-17CB54408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328D-AC45-4B90-8E38-417296500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60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C62D8-EAF7-4B14-8C32-ADFE22CCE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1E9A97-A6A1-4180-8A26-C8C17DD1F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CE177-0A29-4DA9-ABCB-C2D4E9923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A5D9-376B-4BD8-823F-3F4E2E518D11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A214F-0DC5-47CD-9624-227497047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EB1C5-A0E3-41E2-8BCF-11881D8B3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328D-AC45-4B90-8E38-417296500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76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6B4BEA-0915-463D-A82B-EC1D32E834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573A8E-73F1-4413-8D65-8FA1E49DF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8231A-CCAF-4F11-B0C3-3CDE3CAD5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A5D9-376B-4BD8-823F-3F4E2E518D11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CB7EA-F012-4A1E-89B6-AC19A7F93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3A563-F890-494F-8321-B5F7E2C95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328D-AC45-4B90-8E38-417296500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99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AD860-1F77-4171-B9BD-EA0023FD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1CF42-BB22-4C04-909A-F6CBD7E9B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9FA37-00F3-445D-90D2-D503CF220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A5D9-376B-4BD8-823F-3F4E2E518D11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8AB33-6B30-4701-8569-F5A467702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F9242-0F25-415B-BE41-2E0BF6BD2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328D-AC45-4B90-8E38-417296500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23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B942D-5EF4-4867-AFFF-AE76869F5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66DF0-E145-4A13-B959-F9DE5C4B2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02DF1-42E6-4B4B-8C9B-A79567B76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A5D9-376B-4BD8-823F-3F4E2E518D11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BD7F9-3CA9-47A1-A92E-B1BE1E91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9805B-1FA8-4AF7-9B8B-BBE2BE9E9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328D-AC45-4B90-8E38-417296500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4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999E2-2871-4C50-A47D-0858E033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DB982-B597-4F9B-BE76-3A897EFD0A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E8EEF-960D-4D19-BB09-40599D2E8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7D39E-DAF2-47E0-B5A3-83CCDA9B7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A5D9-376B-4BD8-823F-3F4E2E518D11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1FE1E-45CA-49DF-9F24-F751125DE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9CCE0-8A0B-4265-80B9-E6FE223BF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328D-AC45-4B90-8E38-417296500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58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1593B-D6D9-4EAD-846B-1E4A1A456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9A41E-E555-4356-BFC6-EF2A8F412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3779F-AE6F-46AF-8F1F-A9459543A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104599-A201-441D-81E0-581BEA8972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9122BC-6447-4FB0-AF7F-98157B7BAF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C2945-FFDC-4820-B903-C18DC7209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A5D9-376B-4BD8-823F-3F4E2E518D11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799B70-3F2D-49F4-97C1-3638B5CCE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579BA5-DBFF-438C-B84B-BFBF92323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328D-AC45-4B90-8E38-417296500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56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FAC7E-5A2C-4909-B3A5-6EAD6B7C5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05CADF-F8F8-49FF-B765-F07CF2A03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A5D9-376B-4BD8-823F-3F4E2E518D11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DE2BCD-A6A3-4C33-A0CF-818D1D0D5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033017-9589-4A44-A297-BF5F5E2D7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328D-AC45-4B90-8E38-417296500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16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E6571-BB52-4DF3-803D-1A17C8FA1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A5D9-376B-4BD8-823F-3F4E2E518D11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DD4C5E-08A9-4C35-980E-DB7B2AB4B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090AB-7ADF-4077-B8FC-2B68BC058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328D-AC45-4B90-8E38-417296500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441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5DF1B-2879-4469-8F69-4A1C91F02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18A44-E01F-4A0A-BF55-3FA26FCBA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3FE42-7E10-425D-8AE2-857F4BBB1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31B635-8242-4324-8931-EA4D602B2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A5D9-376B-4BD8-823F-3F4E2E518D11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5A21D-7989-4541-B0F5-B903E6BF8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EB1D5-286C-4AA8-B83A-AE8169B54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328D-AC45-4B90-8E38-417296500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F7F29-E7D0-4AAD-904D-AD53B28A8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B95A13-7B3F-46C7-B6EC-4A65ABEECB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C8310-DB20-45BF-BC23-37D9E358F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A23D5-5FCB-4641-A8D1-FE798D6FA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A5D9-376B-4BD8-823F-3F4E2E518D11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BB54C-4BC0-4266-B9F0-CE2E24CC9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859D4-2579-48ED-9170-A5B4D38B0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328D-AC45-4B90-8E38-417296500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93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85097C-8ACD-4084-A2B3-86A37AB5F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0DE59-52F8-4805-B6DD-D1827A6CF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F7A3A-CA47-4B35-B49E-B47E0FB352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4A5D9-376B-4BD8-823F-3F4E2E518D11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160E6-9CA2-4357-A504-57B0ABA6E9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90683-A239-4877-9EA1-54DDF4DE07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3328D-AC45-4B90-8E38-41729650055C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082E93-9736-4BEE-A52F-39771D83833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564177" y="223837"/>
            <a:ext cx="13049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853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app/profile/benjamin.smith4309/viz/Inventory_Mgmt/_Summar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AA13B-94C5-4B48-8101-51BBBBBC02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Tableau Uses, Examples &amp; Methods</a:t>
            </a:r>
          </a:p>
        </p:txBody>
      </p:sp>
    </p:spTree>
    <p:extLst>
      <p:ext uri="{BB962C8B-B14F-4D97-AF65-F5344CB8AC3E}">
        <p14:creationId xmlns:p14="http://schemas.microsoft.com/office/powerpoint/2010/main" val="3906969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45BA1-25B4-486F-A9BD-C5EF821FF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9B5030-C56A-40B8-B39B-7B5FF7E7E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905" y="1739900"/>
            <a:ext cx="860107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200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45BA1-25B4-486F-A9BD-C5EF821FF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Views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1ED78C-5F23-4D24-90CA-9AEBF78C5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738" y="1293258"/>
            <a:ext cx="1002030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595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45BA1-25B4-486F-A9BD-C5EF821FF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Example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2B44082-D365-463F-BFC5-4BE079939BE0}"/>
              </a:ext>
            </a:extLst>
          </p:cNvPr>
          <p:cNvSpPr/>
          <p:nvPr/>
        </p:nvSpPr>
        <p:spPr>
          <a:xfrm>
            <a:off x="2734811" y="2162262"/>
            <a:ext cx="6576969" cy="25334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hlinkClick r:id="rId2"/>
              </a:rPr>
              <a:t>TRY ME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675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F16B4-1AC0-4567-97C0-353AAE6AA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88D7A-1C85-4F70-9F96-27E3FB68A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Tableau....................................................................................3</a:t>
            </a:r>
          </a:p>
          <a:p>
            <a:r>
              <a:rPr lang="en-US" dirty="0"/>
              <a:t>Why Tableau.........................................................................................4</a:t>
            </a:r>
          </a:p>
          <a:p>
            <a:r>
              <a:rPr lang="en-US" dirty="0"/>
              <a:t>Basic functionalities.............................................................................5</a:t>
            </a:r>
          </a:p>
        </p:txBody>
      </p:sp>
    </p:spTree>
    <p:extLst>
      <p:ext uri="{BB962C8B-B14F-4D97-AF65-F5344CB8AC3E}">
        <p14:creationId xmlns:p14="http://schemas.microsoft.com/office/powerpoint/2010/main" val="4215598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24943-B084-4554-8593-FBF8F56A6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Tableau?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97F0BB8-97BF-4175-B071-60D2B8A590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1292887"/>
              </p:ext>
            </p:extLst>
          </p:nvPr>
        </p:nvGraphicFramePr>
        <p:xfrm>
          <a:off x="2032000" y="157864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5311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B6691-C3E8-4DEB-B942-737BFAC1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Tableau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D1310-D38E-4FE6-AB09-B05E98A813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Technical Capabilities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5BBE0E-9E00-4A09-BDA8-F54CAEE85E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Link to most common data storage files and servers</a:t>
            </a:r>
          </a:p>
          <a:p>
            <a:r>
              <a:rPr lang="en-US" dirty="0"/>
              <a:t>User friendly development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565015-251D-4BC4-9E74-E880F21E60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End User Experience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4B7795-9428-42C5-A09A-239B863191F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Comprehensive </a:t>
            </a:r>
          </a:p>
        </p:txBody>
      </p:sp>
    </p:spTree>
    <p:extLst>
      <p:ext uri="{BB962C8B-B14F-4D97-AF65-F5344CB8AC3E}">
        <p14:creationId xmlns:p14="http://schemas.microsoft.com/office/powerpoint/2010/main" val="3325360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62ACD-4F3B-4532-B07F-AD911756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in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604FF6-ED14-4307-AA58-BA7C72E77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92371"/>
            <a:ext cx="1275111" cy="30457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78021A-B95D-4E50-A611-BAA2BCFBF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934" y="2592371"/>
            <a:ext cx="6237277" cy="1150708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4CECFE89-ED05-4953-A40C-BEB85C274FAA}"/>
              </a:ext>
            </a:extLst>
          </p:cNvPr>
          <p:cNvSpPr/>
          <p:nvPr/>
        </p:nvSpPr>
        <p:spPr>
          <a:xfrm>
            <a:off x="2309567" y="2988297"/>
            <a:ext cx="1275111" cy="44070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267F20-1BCB-4070-B61D-BEC342A4376D}"/>
              </a:ext>
            </a:extLst>
          </p:cNvPr>
          <p:cNvSpPr txBox="1"/>
          <p:nvPr/>
        </p:nvSpPr>
        <p:spPr>
          <a:xfrm>
            <a:off x="827147" y="5638161"/>
            <a:ext cx="1382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Select your file type.  Note: CSV files are considered “Test Files”.</a:t>
            </a:r>
          </a:p>
          <a:p>
            <a:endParaRPr lang="en-US" sz="900" i="1" dirty="0"/>
          </a:p>
        </p:txBody>
      </p:sp>
    </p:spTree>
    <p:extLst>
      <p:ext uri="{BB962C8B-B14F-4D97-AF65-F5344CB8AC3E}">
        <p14:creationId xmlns:p14="http://schemas.microsoft.com/office/powerpoint/2010/main" val="3018853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7AF08-7253-4FD4-B87B-626C335FA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Pivoting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E63931-99C9-4C9C-B0CB-0B19310CD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677" y="2565632"/>
            <a:ext cx="8836056" cy="385109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273A886-7058-439F-9177-F97F3C032477}"/>
              </a:ext>
            </a:extLst>
          </p:cNvPr>
          <p:cNvSpPr/>
          <p:nvPr/>
        </p:nvSpPr>
        <p:spPr>
          <a:xfrm>
            <a:off x="4174832" y="4645890"/>
            <a:ext cx="997528" cy="29556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5E51D1D-AAF3-4CC4-9189-EDAA22FD3DDC}"/>
              </a:ext>
            </a:extLst>
          </p:cNvPr>
          <p:cNvSpPr/>
          <p:nvPr/>
        </p:nvSpPr>
        <p:spPr>
          <a:xfrm>
            <a:off x="4128647" y="3066472"/>
            <a:ext cx="1043711" cy="40894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5659990-6A36-469D-88E7-EBFBC57ACCA4}"/>
              </a:ext>
            </a:extLst>
          </p:cNvPr>
          <p:cNvSpPr/>
          <p:nvPr/>
        </p:nvSpPr>
        <p:spPr>
          <a:xfrm>
            <a:off x="2721676" y="3181927"/>
            <a:ext cx="1300755" cy="296949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46814A2-631F-43A1-8A32-234D9175BA18}"/>
              </a:ext>
            </a:extLst>
          </p:cNvPr>
          <p:cNvSpPr/>
          <p:nvPr/>
        </p:nvSpPr>
        <p:spPr>
          <a:xfrm>
            <a:off x="5172359" y="2565632"/>
            <a:ext cx="1967345" cy="50084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7ED6CE-322F-4BAE-835B-9C64709078F0}"/>
              </a:ext>
            </a:extLst>
          </p:cNvPr>
          <p:cNvCxnSpPr/>
          <p:nvPr/>
        </p:nvCxnSpPr>
        <p:spPr>
          <a:xfrm>
            <a:off x="6788723" y="2133601"/>
            <a:ext cx="0" cy="350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A68EC22-140A-4E28-97EF-FAF1B742A337}"/>
              </a:ext>
            </a:extLst>
          </p:cNvPr>
          <p:cNvCxnSpPr>
            <a:cxnSpLocks/>
          </p:cNvCxnSpPr>
          <p:nvPr/>
        </p:nvCxnSpPr>
        <p:spPr>
          <a:xfrm>
            <a:off x="4613559" y="2133601"/>
            <a:ext cx="0" cy="7830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860C4E0-8790-41A4-9074-D3CFD08C9FB9}"/>
              </a:ext>
            </a:extLst>
          </p:cNvPr>
          <p:cNvCxnSpPr>
            <a:cxnSpLocks/>
          </p:cNvCxnSpPr>
          <p:nvPr/>
        </p:nvCxnSpPr>
        <p:spPr>
          <a:xfrm flipH="1">
            <a:off x="1881905" y="3736110"/>
            <a:ext cx="7804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571B59D-E51D-45F6-9827-24D7F9075B6C}"/>
              </a:ext>
            </a:extLst>
          </p:cNvPr>
          <p:cNvCxnSpPr>
            <a:cxnSpLocks/>
          </p:cNvCxnSpPr>
          <p:nvPr/>
        </p:nvCxnSpPr>
        <p:spPr>
          <a:xfrm flipH="1" flipV="1">
            <a:off x="1881905" y="4802909"/>
            <a:ext cx="2246742" cy="9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0BE7B73-BF45-4A77-AA35-2EFFE61A23A4}"/>
              </a:ext>
            </a:extLst>
          </p:cNvPr>
          <p:cNvSpPr txBox="1"/>
          <p:nvPr/>
        </p:nvSpPr>
        <p:spPr>
          <a:xfrm>
            <a:off x="753852" y="4687493"/>
            <a:ext cx="12452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Quantitative Values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6BBF7F-952E-4F4E-877B-0FCA767C810A}"/>
              </a:ext>
            </a:extLst>
          </p:cNvPr>
          <p:cNvSpPr txBox="1"/>
          <p:nvPr/>
        </p:nvSpPr>
        <p:spPr>
          <a:xfrm>
            <a:off x="588348" y="3620694"/>
            <a:ext cx="13826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All Fields and Measures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D54835-4C3B-4965-8275-56FEF3F90875}"/>
              </a:ext>
            </a:extLst>
          </p:cNvPr>
          <p:cNvSpPr txBox="1"/>
          <p:nvPr/>
        </p:nvSpPr>
        <p:spPr>
          <a:xfrm>
            <a:off x="4245488" y="1912980"/>
            <a:ext cx="138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Data Filters</a:t>
            </a:r>
          </a:p>
          <a:p>
            <a:endParaRPr lang="en-US" sz="900" i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9DF35D-837E-4660-8CDF-94C1E0B62552}"/>
              </a:ext>
            </a:extLst>
          </p:cNvPr>
          <p:cNvSpPr txBox="1"/>
          <p:nvPr/>
        </p:nvSpPr>
        <p:spPr>
          <a:xfrm>
            <a:off x="6156031" y="1887305"/>
            <a:ext cx="13826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Column / Row Partitions</a:t>
            </a:r>
          </a:p>
        </p:txBody>
      </p:sp>
    </p:spTree>
    <p:extLst>
      <p:ext uri="{BB962C8B-B14F-4D97-AF65-F5344CB8AC3E}">
        <p14:creationId xmlns:p14="http://schemas.microsoft.com/office/powerpoint/2010/main" val="2958159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D74C899-E1C3-4F19-8443-7A910EEAA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592" y="1887305"/>
            <a:ext cx="8439092" cy="47291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77AF08-7253-4FD4-B87B-626C335FA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5E51D1D-AAF3-4CC4-9189-EDAA22FD3DDC}"/>
              </a:ext>
            </a:extLst>
          </p:cNvPr>
          <p:cNvSpPr/>
          <p:nvPr/>
        </p:nvSpPr>
        <p:spPr>
          <a:xfrm>
            <a:off x="4013191" y="2125674"/>
            <a:ext cx="1431640" cy="29556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5659990-6A36-469D-88E7-EBFBC57ACCA4}"/>
              </a:ext>
            </a:extLst>
          </p:cNvPr>
          <p:cNvSpPr/>
          <p:nvPr/>
        </p:nvSpPr>
        <p:spPr>
          <a:xfrm>
            <a:off x="3232718" y="2867891"/>
            <a:ext cx="780473" cy="10575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46814A2-631F-43A1-8A32-234D9175BA18}"/>
              </a:ext>
            </a:extLst>
          </p:cNvPr>
          <p:cNvSpPr/>
          <p:nvPr/>
        </p:nvSpPr>
        <p:spPr>
          <a:xfrm>
            <a:off x="11166764" y="1887305"/>
            <a:ext cx="536920" cy="24629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7ED6CE-322F-4BAE-835B-9C64709078F0}"/>
              </a:ext>
            </a:extLst>
          </p:cNvPr>
          <p:cNvCxnSpPr/>
          <p:nvPr/>
        </p:nvCxnSpPr>
        <p:spPr>
          <a:xfrm>
            <a:off x="11453087" y="1515197"/>
            <a:ext cx="0" cy="350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A68EC22-140A-4E28-97EF-FAF1B742A337}"/>
              </a:ext>
            </a:extLst>
          </p:cNvPr>
          <p:cNvCxnSpPr>
            <a:cxnSpLocks/>
          </p:cNvCxnSpPr>
          <p:nvPr/>
        </p:nvCxnSpPr>
        <p:spPr>
          <a:xfrm flipH="1">
            <a:off x="4816758" y="1597891"/>
            <a:ext cx="1" cy="4694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860C4E0-8790-41A4-9074-D3CFD08C9FB9}"/>
              </a:ext>
            </a:extLst>
          </p:cNvPr>
          <p:cNvCxnSpPr>
            <a:cxnSpLocks/>
          </p:cNvCxnSpPr>
          <p:nvPr/>
        </p:nvCxnSpPr>
        <p:spPr>
          <a:xfrm flipH="1">
            <a:off x="2380669" y="3405910"/>
            <a:ext cx="7804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76BBF7F-952E-4F4E-877B-0FCA767C810A}"/>
              </a:ext>
            </a:extLst>
          </p:cNvPr>
          <p:cNvSpPr txBox="1"/>
          <p:nvPr/>
        </p:nvSpPr>
        <p:spPr>
          <a:xfrm>
            <a:off x="997982" y="3290494"/>
            <a:ext cx="13826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What quantitative data is being summarized in the graph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D54835-4C3B-4965-8275-56FEF3F90875}"/>
              </a:ext>
            </a:extLst>
          </p:cNvPr>
          <p:cNvSpPr txBox="1"/>
          <p:nvPr/>
        </p:nvSpPr>
        <p:spPr>
          <a:xfrm>
            <a:off x="4245488" y="1912980"/>
            <a:ext cx="138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Data Filters</a:t>
            </a:r>
          </a:p>
          <a:p>
            <a:endParaRPr lang="en-US" sz="900" i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9DF35D-837E-4660-8CDF-94C1E0B62552}"/>
              </a:ext>
            </a:extLst>
          </p:cNvPr>
          <p:cNvSpPr txBox="1"/>
          <p:nvPr/>
        </p:nvSpPr>
        <p:spPr>
          <a:xfrm>
            <a:off x="10809313" y="1284365"/>
            <a:ext cx="13826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Opens Chart Options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061EA5-525A-4BD8-8990-F32919261138}"/>
              </a:ext>
            </a:extLst>
          </p:cNvPr>
          <p:cNvSpPr txBox="1"/>
          <p:nvPr/>
        </p:nvSpPr>
        <p:spPr>
          <a:xfrm>
            <a:off x="4125414" y="1152268"/>
            <a:ext cx="13826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Identifies how the data is being partitioned for the graph</a:t>
            </a:r>
          </a:p>
        </p:txBody>
      </p:sp>
    </p:spTree>
    <p:extLst>
      <p:ext uri="{BB962C8B-B14F-4D97-AF65-F5344CB8AC3E}">
        <p14:creationId xmlns:p14="http://schemas.microsoft.com/office/powerpoint/2010/main" val="903489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CCCB1-C11A-4882-8CD9-3DCB576FB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2D1ED2-0515-4B4F-972E-7BC9F281F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60774"/>
            <a:ext cx="2527573" cy="40522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287F94-99F2-417F-BC49-CBCDB4B8B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308" y="2242127"/>
            <a:ext cx="4105275" cy="33528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267C87D-9F7D-44B0-A9AA-28C94F174C11}"/>
              </a:ext>
            </a:extLst>
          </p:cNvPr>
          <p:cNvSpPr/>
          <p:nvPr/>
        </p:nvSpPr>
        <p:spPr>
          <a:xfrm>
            <a:off x="689676" y="1960773"/>
            <a:ext cx="1600942" cy="405224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4C8DDDC8-1A93-4F28-9D54-AE4A12C5EB6A}"/>
              </a:ext>
            </a:extLst>
          </p:cNvPr>
          <p:cNvSpPr/>
          <p:nvPr/>
        </p:nvSpPr>
        <p:spPr>
          <a:xfrm>
            <a:off x="6206836" y="2142836"/>
            <a:ext cx="413472" cy="345209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BBF1EC-B670-4C58-BD1C-F94566129F95}"/>
              </a:ext>
            </a:extLst>
          </p:cNvPr>
          <p:cNvSpPr txBox="1"/>
          <p:nvPr/>
        </p:nvSpPr>
        <p:spPr>
          <a:xfrm>
            <a:off x="5065794" y="3745076"/>
            <a:ext cx="12452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Aliases for ugly names</a:t>
            </a:r>
          </a:p>
        </p:txBody>
      </p:sp>
    </p:spTree>
    <p:extLst>
      <p:ext uri="{BB962C8B-B14F-4D97-AF65-F5344CB8AC3E}">
        <p14:creationId xmlns:p14="http://schemas.microsoft.com/office/powerpoint/2010/main" val="308697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CCCB1-C11A-4882-8CD9-3DCB576FB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7B9649-D9E8-419A-9FF6-C761E4A82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309" y="1690688"/>
            <a:ext cx="10409382" cy="4120251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2CFB049-9E75-410A-A72C-A54E9B946AA1}"/>
              </a:ext>
            </a:extLst>
          </p:cNvPr>
          <p:cNvSpPr/>
          <p:nvPr/>
        </p:nvSpPr>
        <p:spPr>
          <a:xfrm>
            <a:off x="891309" y="1690688"/>
            <a:ext cx="1300755" cy="214240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94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</TotalTime>
  <Words>120</Words>
  <Application>Microsoft Office PowerPoint</Application>
  <PresentationFormat>Widescreen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Tableau Uses, Examples &amp; Methods</vt:lpstr>
      <vt:lpstr>Table of Contents</vt:lpstr>
      <vt:lpstr>What is Tableau?</vt:lpstr>
      <vt:lpstr>Why Tableau</vt:lpstr>
      <vt:lpstr>Reading in Data</vt:lpstr>
      <vt:lpstr>Pivoting Data</vt:lpstr>
      <vt:lpstr>Charting</vt:lpstr>
      <vt:lpstr>Formatting</vt:lpstr>
      <vt:lpstr>Dashboards</vt:lpstr>
      <vt:lpstr>Publishing</vt:lpstr>
      <vt:lpstr>Online Views</vt:lpstr>
      <vt:lpstr>Live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</dc:creator>
  <cp:lastModifiedBy>BENJAMIN</cp:lastModifiedBy>
  <cp:revision>13</cp:revision>
  <dcterms:created xsi:type="dcterms:W3CDTF">2022-03-27T21:31:20Z</dcterms:created>
  <dcterms:modified xsi:type="dcterms:W3CDTF">2022-03-31T22:37:34Z</dcterms:modified>
</cp:coreProperties>
</file>