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0c5bc40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0c5bc40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0c5bc40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0c5bc40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0c5bc40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0c5bc40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c5bc40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0c5bc40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1 Algorithm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LaRosa and Nolan Sornson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 Disparities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038825" y="505150"/>
            <a:ext cx="4717500" cy="4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disparities by determin</a:t>
            </a:r>
            <a:r>
              <a:rPr lang="en"/>
              <a:t>ing where consecutive LIDAR readings differ by greater than a threshold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all LIDAR indices within 土θ of all  disparities to zero, where θ is given by: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and k is some positive safety factor constant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accounts for the non-zero width of the car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25" y="1168353"/>
            <a:ext cx="3284001" cy="35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986" y="2014400"/>
            <a:ext cx="2295175" cy="7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Single Best Point</a:t>
            </a:r>
            <a:endParaRPr/>
          </a:p>
        </p:txBody>
      </p:sp>
      <p:grpSp>
        <p:nvGrpSpPr>
          <p:cNvPr id="69" name="Google Shape;69;p15"/>
          <p:cNvGrpSpPr/>
          <p:nvPr/>
        </p:nvGrpSpPr>
        <p:grpSpPr>
          <a:xfrm>
            <a:off x="4921800" y="1292000"/>
            <a:ext cx="1831800" cy="3084750"/>
            <a:chOff x="311700" y="1528575"/>
            <a:chExt cx="1831800" cy="3084750"/>
          </a:xfrm>
        </p:grpSpPr>
        <p:grpSp>
          <p:nvGrpSpPr>
            <p:cNvPr id="70" name="Google Shape;70;p15"/>
            <p:cNvGrpSpPr/>
            <p:nvPr/>
          </p:nvGrpSpPr>
          <p:grpSpPr>
            <a:xfrm>
              <a:off x="311700" y="1528575"/>
              <a:ext cx="1831800" cy="2784900"/>
              <a:chOff x="622150" y="1528575"/>
              <a:chExt cx="1831800" cy="2784900"/>
            </a:xfrm>
          </p:grpSpPr>
          <p:cxnSp>
            <p:nvCxnSpPr>
              <p:cNvPr id="71" name="Google Shape;71;p15"/>
              <p:cNvCxnSpPr/>
              <p:nvPr/>
            </p:nvCxnSpPr>
            <p:spPr>
              <a:xfrm>
                <a:off x="1815275" y="2005450"/>
                <a:ext cx="0" cy="23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15"/>
              <p:cNvCxnSpPr/>
              <p:nvPr/>
            </p:nvCxnSpPr>
            <p:spPr>
              <a:xfrm flipH="1">
                <a:off x="2453050" y="1528575"/>
                <a:ext cx="900" cy="278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15"/>
              <p:cNvCxnSpPr/>
              <p:nvPr/>
            </p:nvCxnSpPr>
            <p:spPr>
              <a:xfrm>
                <a:off x="622150" y="1528575"/>
                <a:ext cx="1830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15"/>
              <p:cNvCxnSpPr/>
              <p:nvPr/>
            </p:nvCxnSpPr>
            <p:spPr>
              <a:xfrm>
                <a:off x="669525" y="1996950"/>
                <a:ext cx="1145700" cy="8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5" name="Google Shape;75;p15"/>
            <p:cNvSpPr/>
            <p:nvPr/>
          </p:nvSpPr>
          <p:spPr>
            <a:xfrm>
              <a:off x="1934500" y="3700075"/>
              <a:ext cx="136200" cy="27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" name="Google Shape;76;p15"/>
            <p:cNvCxnSpPr>
              <a:stCxn id="75" idx="0"/>
            </p:cNvCxnSpPr>
            <p:nvPr/>
          </p:nvCxnSpPr>
          <p:spPr>
            <a:xfrm rot="10800000">
              <a:off x="1389400" y="1554175"/>
              <a:ext cx="613200" cy="2145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" name="Google Shape;77;p15"/>
            <p:cNvCxnSpPr/>
            <p:nvPr/>
          </p:nvCxnSpPr>
          <p:spPr>
            <a:xfrm rot="10800000">
              <a:off x="1999300" y="1838925"/>
              <a:ext cx="21600" cy="2774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78" name="Google Shape;78;p15"/>
          <p:cNvSpPr txBox="1"/>
          <p:nvPr/>
        </p:nvSpPr>
        <p:spPr>
          <a:xfrm>
            <a:off x="6285750" y="2515100"/>
            <a:ext cx="44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grpSp>
        <p:nvGrpSpPr>
          <p:cNvPr id="79" name="Google Shape;79;p15"/>
          <p:cNvGrpSpPr/>
          <p:nvPr/>
        </p:nvGrpSpPr>
        <p:grpSpPr>
          <a:xfrm>
            <a:off x="7000500" y="1292000"/>
            <a:ext cx="1831800" cy="3084750"/>
            <a:chOff x="311700" y="1528575"/>
            <a:chExt cx="1831800" cy="3084750"/>
          </a:xfrm>
        </p:grpSpPr>
        <p:grpSp>
          <p:nvGrpSpPr>
            <p:cNvPr id="80" name="Google Shape;80;p15"/>
            <p:cNvGrpSpPr/>
            <p:nvPr/>
          </p:nvGrpSpPr>
          <p:grpSpPr>
            <a:xfrm>
              <a:off x="311700" y="1528575"/>
              <a:ext cx="1831800" cy="2784900"/>
              <a:chOff x="622150" y="1528575"/>
              <a:chExt cx="1831800" cy="2784900"/>
            </a:xfrm>
          </p:grpSpPr>
          <p:cxnSp>
            <p:nvCxnSpPr>
              <p:cNvPr id="81" name="Google Shape;81;p15"/>
              <p:cNvCxnSpPr/>
              <p:nvPr/>
            </p:nvCxnSpPr>
            <p:spPr>
              <a:xfrm>
                <a:off x="1815275" y="2005450"/>
                <a:ext cx="0" cy="23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15"/>
              <p:cNvCxnSpPr/>
              <p:nvPr/>
            </p:nvCxnSpPr>
            <p:spPr>
              <a:xfrm flipH="1">
                <a:off x="2453050" y="1528575"/>
                <a:ext cx="900" cy="278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15"/>
              <p:cNvCxnSpPr/>
              <p:nvPr/>
            </p:nvCxnSpPr>
            <p:spPr>
              <a:xfrm>
                <a:off x="622150" y="1528575"/>
                <a:ext cx="1830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15"/>
              <p:cNvCxnSpPr/>
              <p:nvPr/>
            </p:nvCxnSpPr>
            <p:spPr>
              <a:xfrm>
                <a:off x="669525" y="1996950"/>
                <a:ext cx="1145700" cy="8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5" name="Google Shape;85;p15"/>
            <p:cNvSpPr/>
            <p:nvPr/>
          </p:nvSpPr>
          <p:spPr>
            <a:xfrm>
              <a:off x="1934500" y="3700075"/>
              <a:ext cx="136200" cy="27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" name="Google Shape;86;p15"/>
            <p:cNvCxnSpPr>
              <a:stCxn id="85" idx="0"/>
            </p:cNvCxnSpPr>
            <p:nvPr/>
          </p:nvCxnSpPr>
          <p:spPr>
            <a:xfrm rot="10800000">
              <a:off x="1744600" y="1565275"/>
              <a:ext cx="258000" cy="2134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" name="Google Shape;87;p15"/>
            <p:cNvCxnSpPr/>
            <p:nvPr/>
          </p:nvCxnSpPr>
          <p:spPr>
            <a:xfrm rot="10800000">
              <a:off x="1999300" y="1838925"/>
              <a:ext cx="21600" cy="27744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88" name="Google Shape;88;p15"/>
          <p:cNvSpPr txBox="1"/>
          <p:nvPr/>
        </p:nvSpPr>
        <p:spPr>
          <a:xfrm>
            <a:off x="8412075" y="2392875"/>
            <a:ext cx="44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7827"/>
            <a:ext cx="5290600" cy="24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1066800" y="4462475"/>
            <a:ext cx="701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* For this to work, car needs to not immediately turn to the new best point *</a:t>
            </a:r>
            <a:endParaRPr sz="1600"/>
          </a:p>
        </p:txBody>
      </p:sp>
      <p:sp>
        <p:nvSpPr>
          <p:cNvPr id="91" name="Google Shape;91;p15"/>
          <p:cNvSpPr/>
          <p:nvPr/>
        </p:nvSpPr>
        <p:spPr>
          <a:xfrm>
            <a:off x="626227" y="3495336"/>
            <a:ext cx="4843500" cy="563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4923300" y="891800"/>
            <a:ext cx="18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Best Point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849125" y="891800"/>
            <a:ext cx="21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of Best Points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Best Point Angle as PID Error Input</a:t>
            </a:r>
            <a:endParaRPr/>
          </a:p>
        </p:txBody>
      </p:sp>
      <p:grpSp>
        <p:nvGrpSpPr>
          <p:cNvPr id="99" name="Google Shape;99;p16"/>
          <p:cNvGrpSpPr/>
          <p:nvPr/>
        </p:nvGrpSpPr>
        <p:grpSpPr>
          <a:xfrm>
            <a:off x="3302671" y="1317600"/>
            <a:ext cx="1860688" cy="3040000"/>
            <a:chOff x="2380125" y="1528575"/>
            <a:chExt cx="1860688" cy="3040000"/>
          </a:xfrm>
        </p:grpSpPr>
        <p:grpSp>
          <p:nvGrpSpPr>
            <p:cNvPr id="100" name="Google Shape;100;p16"/>
            <p:cNvGrpSpPr/>
            <p:nvPr/>
          </p:nvGrpSpPr>
          <p:grpSpPr>
            <a:xfrm>
              <a:off x="2380125" y="1528575"/>
              <a:ext cx="1831800" cy="2784900"/>
              <a:chOff x="622150" y="1528575"/>
              <a:chExt cx="1831800" cy="2784900"/>
            </a:xfrm>
          </p:grpSpPr>
          <p:cxnSp>
            <p:nvCxnSpPr>
              <p:cNvPr id="101" name="Google Shape;101;p16"/>
              <p:cNvCxnSpPr/>
              <p:nvPr/>
            </p:nvCxnSpPr>
            <p:spPr>
              <a:xfrm>
                <a:off x="1815275" y="2005450"/>
                <a:ext cx="0" cy="23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16"/>
              <p:cNvCxnSpPr/>
              <p:nvPr/>
            </p:nvCxnSpPr>
            <p:spPr>
              <a:xfrm flipH="1">
                <a:off x="2453050" y="1528575"/>
                <a:ext cx="900" cy="278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16"/>
              <p:cNvCxnSpPr/>
              <p:nvPr/>
            </p:nvCxnSpPr>
            <p:spPr>
              <a:xfrm>
                <a:off x="622150" y="1528575"/>
                <a:ext cx="1830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16"/>
              <p:cNvCxnSpPr/>
              <p:nvPr/>
            </p:nvCxnSpPr>
            <p:spPr>
              <a:xfrm>
                <a:off x="669525" y="1996950"/>
                <a:ext cx="1145700" cy="8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5" name="Google Shape;105;p16"/>
            <p:cNvSpPr/>
            <p:nvPr/>
          </p:nvSpPr>
          <p:spPr>
            <a:xfrm>
              <a:off x="4002925" y="3700075"/>
              <a:ext cx="136200" cy="2724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6" name="Google Shape;106;p16"/>
            <p:cNvCxnSpPr>
              <a:stCxn id="105" idx="0"/>
            </p:cNvCxnSpPr>
            <p:nvPr/>
          </p:nvCxnSpPr>
          <p:spPr>
            <a:xfrm rot="10800000">
              <a:off x="3457825" y="1554175"/>
              <a:ext cx="613200" cy="21459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dot"/>
              <a:round/>
              <a:headEnd len="med" w="med" type="none"/>
              <a:tailEnd len="med" w="med" type="triangle"/>
            </a:ln>
          </p:spPr>
        </p:cxnSp>
        <p:sp>
          <p:nvSpPr>
            <p:cNvPr id="107" name="Google Shape;107;p16"/>
            <p:cNvSpPr/>
            <p:nvPr/>
          </p:nvSpPr>
          <p:spPr>
            <a:xfrm rot="-402148">
              <a:off x="3987615" y="2898684"/>
              <a:ext cx="136231" cy="27242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" name="Google Shape;108;p16"/>
            <p:cNvCxnSpPr>
              <a:stCxn id="107" idx="0"/>
            </p:cNvCxnSpPr>
            <p:nvPr/>
          </p:nvCxnSpPr>
          <p:spPr>
            <a:xfrm rot="10800000">
              <a:off x="3382081" y="1588297"/>
              <a:ext cx="657900" cy="1311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" name="Google Shape;109;p16"/>
            <p:cNvCxnSpPr/>
            <p:nvPr/>
          </p:nvCxnSpPr>
          <p:spPr>
            <a:xfrm rot="10800000">
              <a:off x="3874513" y="1554175"/>
              <a:ext cx="366300" cy="3014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6"/>
            <p:cNvCxnSpPr/>
            <p:nvPr/>
          </p:nvCxnSpPr>
          <p:spPr>
            <a:xfrm rot="10800000">
              <a:off x="4068954" y="1838825"/>
              <a:ext cx="1200" cy="26727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" name="Google Shape;111;p16"/>
          <p:cNvGrpSpPr/>
          <p:nvPr/>
        </p:nvGrpSpPr>
        <p:grpSpPr>
          <a:xfrm>
            <a:off x="311700" y="1292000"/>
            <a:ext cx="1831800" cy="3084750"/>
            <a:chOff x="311700" y="1528575"/>
            <a:chExt cx="1831800" cy="3084750"/>
          </a:xfrm>
        </p:grpSpPr>
        <p:grpSp>
          <p:nvGrpSpPr>
            <p:cNvPr id="112" name="Google Shape;112;p16"/>
            <p:cNvGrpSpPr/>
            <p:nvPr/>
          </p:nvGrpSpPr>
          <p:grpSpPr>
            <a:xfrm>
              <a:off x="311700" y="1528575"/>
              <a:ext cx="1831800" cy="2784900"/>
              <a:chOff x="622150" y="1528575"/>
              <a:chExt cx="1831800" cy="2784900"/>
            </a:xfrm>
          </p:grpSpPr>
          <p:cxnSp>
            <p:nvCxnSpPr>
              <p:cNvPr id="113" name="Google Shape;113;p16"/>
              <p:cNvCxnSpPr/>
              <p:nvPr/>
            </p:nvCxnSpPr>
            <p:spPr>
              <a:xfrm>
                <a:off x="1815275" y="2005450"/>
                <a:ext cx="0" cy="23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16"/>
              <p:cNvCxnSpPr/>
              <p:nvPr/>
            </p:nvCxnSpPr>
            <p:spPr>
              <a:xfrm flipH="1">
                <a:off x="2453050" y="1528575"/>
                <a:ext cx="900" cy="278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16"/>
              <p:cNvCxnSpPr/>
              <p:nvPr/>
            </p:nvCxnSpPr>
            <p:spPr>
              <a:xfrm>
                <a:off x="622150" y="1528575"/>
                <a:ext cx="1830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16"/>
              <p:cNvCxnSpPr/>
              <p:nvPr/>
            </p:nvCxnSpPr>
            <p:spPr>
              <a:xfrm>
                <a:off x="669525" y="1996950"/>
                <a:ext cx="1145700" cy="8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7" name="Google Shape;117;p16"/>
            <p:cNvSpPr/>
            <p:nvPr/>
          </p:nvSpPr>
          <p:spPr>
            <a:xfrm>
              <a:off x="1934500" y="3700075"/>
              <a:ext cx="136200" cy="27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" name="Google Shape;118;p16"/>
            <p:cNvCxnSpPr>
              <a:stCxn id="117" idx="0"/>
            </p:cNvCxnSpPr>
            <p:nvPr/>
          </p:nvCxnSpPr>
          <p:spPr>
            <a:xfrm rot="10800000">
              <a:off x="1389400" y="1554175"/>
              <a:ext cx="613200" cy="2145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" name="Google Shape;119;p16"/>
            <p:cNvCxnSpPr/>
            <p:nvPr/>
          </p:nvCxnSpPr>
          <p:spPr>
            <a:xfrm rot="10800000">
              <a:off x="1999300" y="1838925"/>
              <a:ext cx="21600" cy="2774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0" name="Google Shape;120;p16"/>
          <p:cNvGrpSpPr/>
          <p:nvPr/>
        </p:nvGrpSpPr>
        <p:grpSpPr>
          <a:xfrm>
            <a:off x="5649929" y="1017725"/>
            <a:ext cx="3182371" cy="3333450"/>
            <a:chOff x="3664904" y="1235125"/>
            <a:chExt cx="3182371" cy="3333450"/>
          </a:xfrm>
        </p:grpSpPr>
        <p:grpSp>
          <p:nvGrpSpPr>
            <p:cNvPr id="121" name="Google Shape;121;p16"/>
            <p:cNvGrpSpPr/>
            <p:nvPr/>
          </p:nvGrpSpPr>
          <p:grpSpPr>
            <a:xfrm>
              <a:off x="4448550" y="1528575"/>
              <a:ext cx="1831800" cy="2784900"/>
              <a:chOff x="622150" y="1528575"/>
              <a:chExt cx="1831800" cy="2784900"/>
            </a:xfrm>
          </p:grpSpPr>
          <p:cxnSp>
            <p:nvCxnSpPr>
              <p:cNvPr id="122" name="Google Shape;122;p16"/>
              <p:cNvCxnSpPr/>
              <p:nvPr/>
            </p:nvCxnSpPr>
            <p:spPr>
              <a:xfrm>
                <a:off x="1815275" y="2005450"/>
                <a:ext cx="0" cy="23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16"/>
              <p:cNvCxnSpPr/>
              <p:nvPr/>
            </p:nvCxnSpPr>
            <p:spPr>
              <a:xfrm flipH="1">
                <a:off x="2453050" y="1528575"/>
                <a:ext cx="900" cy="278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16"/>
              <p:cNvCxnSpPr/>
              <p:nvPr/>
            </p:nvCxnSpPr>
            <p:spPr>
              <a:xfrm>
                <a:off x="622150" y="1528575"/>
                <a:ext cx="1830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16"/>
              <p:cNvCxnSpPr/>
              <p:nvPr/>
            </p:nvCxnSpPr>
            <p:spPr>
              <a:xfrm>
                <a:off x="669525" y="1996950"/>
                <a:ext cx="1145700" cy="8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6" name="Google Shape;126;p16"/>
            <p:cNvSpPr/>
            <p:nvPr/>
          </p:nvSpPr>
          <p:spPr>
            <a:xfrm rot="-402148">
              <a:off x="6056040" y="2898684"/>
              <a:ext cx="136231" cy="272427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" name="Google Shape;127;p16"/>
            <p:cNvCxnSpPr>
              <a:stCxn id="126" idx="0"/>
            </p:cNvCxnSpPr>
            <p:nvPr/>
          </p:nvCxnSpPr>
          <p:spPr>
            <a:xfrm rot="10800000">
              <a:off x="5450506" y="1588297"/>
              <a:ext cx="657900" cy="1311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" name="Google Shape;128;p16"/>
            <p:cNvCxnSpPr/>
            <p:nvPr/>
          </p:nvCxnSpPr>
          <p:spPr>
            <a:xfrm rot="10800000">
              <a:off x="5942938" y="1554175"/>
              <a:ext cx="366300" cy="30144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29" name="Google Shape;129;p16"/>
            <p:cNvSpPr/>
            <p:nvPr/>
          </p:nvSpPr>
          <p:spPr>
            <a:xfrm rot="-1549919">
              <a:off x="5851844" y="2003388"/>
              <a:ext cx="136322" cy="27237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" name="Google Shape;130;p16"/>
            <p:cNvCxnSpPr/>
            <p:nvPr/>
          </p:nvCxnSpPr>
          <p:spPr>
            <a:xfrm rot="10800000">
              <a:off x="3664904" y="1668425"/>
              <a:ext cx="2195700" cy="348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" name="Google Shape;131;p16"/>
            <p:cNvCxnSpPr/>
            <p:nvPr/>
          </p:nvCxnSpPr>
          <p:spPr>
            <a:xfrm rot="10800000">
              <a:off x="5458275" y="1235125"/>
              <a:ext cx="1389000" cy="2686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32" name="Google Shape;132;p16"/>
          <p:cNvSpPr txBox="1"/>
          <p:nvPr/>
        </p:nvSpPr>
        <p:spPr>
          <a:xfrm>
            <a:off x="1694700" y="2515100"/>
            <a:ext cx="44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133" name="Google Shape;133;p16"/>
          <p:cNvSpPr txBox="1"/>
          <p:nvPr/>
        </p:nvSpPr>
        <p:spPr>
          <a:xfrm>
            <a:off x="4714550" y="2857000"/>
            <a:ext cx="44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a’</a:t>
            </a:r>
            <a:endParaRPr sz="1000"/>
          </a:p>
        </p:txBody>
      </p:sp>
      <p:sp>
        <p:nvSpPr>
          <p:cNvPr id="134" name="Google Shape;134;p16"/>
          <p:cNvSpPr txBox="1"/>
          <p:nvPr/>
        </p:nvSpPr>
        <p:spPr>
          <a:xfrm>
            <a:off x="4572000" y="1996475"/>
            <a:ext cx="44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135" name="Google Shape;135;p16"/>
          <p:cNvSpPr txBox="1"/>
          <p:nvPr/>
        </p:nvSpPr>
        <p:spPr>
          <a:xfrm>
            <a:off x="7438738" y="1453550"/>
            <a:ext cx="44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136" name="Google Shape;136;p16"/>
          <p:cNvSpPr txBox="1"/>
          <p:nvPr/>
        </p:nvSpPr>
        <p:spPr>
          <a:xfrm>
            <a:off x="7733975" y="2066425"/>
            <a:ext cx="44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a’</a:t>
            </a:r>
            <a:endParaRPr sz="1000"/>
          </a:p>
        </p:txBody>
      </p:sp>
      <p:sp>
        <p:nvSpPr>
          <p:cNvPr id="137" name="Google Shape;137;p16"/>
          <p:cNvSpPr txBox="1"/>
          <p:nvPr/>
        </p:nvSpPr>
        <p:spPr>
          <a:xfrm>
            <a:off x="1066800" y="4651025"/>
            <a:ext cx="70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001" y="4122850"/>
            <a:ext cx="5471301" cy="92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/>
        </p:nvSpPr>
        <p:spPr>
          <a:xfrm>
            <a:off x="311700" y="4543325"/>
            <a:ext cx="164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Steering Angle to Publish</a:t>
            </a:r>
            <a:endParaRPr/>
          </a:p>
        </p:txBody>
      </p:sp>
      <p:cxnSp>
        <p:nvCxnSpPr>
          <p:cNvPr id="140" name="Google Shape;140;p16"/>
          <p:cNvCxnSpPr>
            <a:stCxn id="139" idx="3"/>
          </p:cNvCxnSpPr>
          <p:nvPr/>
        </p:nvCxnSpPr>
        <p:spPr>
          <a:xfrm>
            <a:off x="1954200" y="4851125"/>
            <a:ext cx="1362300" cy="7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Tuning</a:t>
            </a:r>
            <a:endParaRPr/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11700" y="1152475"/>
            <a:ext cx="426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Modified P-control algorithm, where the speed of the car is given by a piecewise function corresponding to the straight-ahead distance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Maximum speed if distance is greater than some threshold, otherwise, derate the speed linearly based on the distance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After rounding a corner, do not pop back to maximum speed immediately, but increase the speed linearly over a short time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Improves stability and prevents loss of control when exiting corners</a:t>
            </a:r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875" y="445025"/>
            <a:ext cx="3665900" cy="31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600" y="4568875"/>
            <a:ext cx="7046574" cy="3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