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07db4481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07db4481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07db448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07db448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07db4481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07db4481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07db4481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07db4481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07db4481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07db4481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07db4481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07db4481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07db4481a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07db4481a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07db4481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07db4481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07db4481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07db4481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Race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Team 8: Nick LaRosa and Nolan Sornson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W</a:t>
            </a:r>
            <a:r>
              <a:rPr lang="en"/>
              <a:t>aypoint Tuning</a:t>
            </a:r>
            <a:endParaRPr/>
          </a:p>
          <a:p>
            <a:pPr indent="0" lvl="0" marL="0" rtl="0" algn="l">
              <a:spcBef>
                <a:spcPts val="0"/>
              </a:spcBef>
              <a:spcAft>
                <a:spcPts val="0"/>
              </a:spcAft>
              <a:buNone/>
            </a:pPr>
            <a:r>
              <a:t/>
            </a:r>
            <a:endParaRPr/>
          </a:p>
        </p:txBody>
      </p:sp>
      <p:sp>
        <p:nvSpPr>
          <p:cNvPr id="137" name="Google Shape;137;p22"/>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84 total waypoints</a:t>
            </a:r>
            <a:endParaRPr/>
          </a:p>
          <a:p>
            <a:pPr indent="-342900" lvl="0" marL="457200" rtl="0" algn="l">
              <a:spcBef>
                <a:spcPts val="0"/>
              </a:spcBef>
              <a:spcAft>
                <a:spcPts val="0"/>
              </a:spcAft>
              <a:buSzPts val="1800"/>
              <a:buChar char="●"/>
            </a:pPr>
            <a:r>
              <a:rPr lang="en"/>
              <a:t>MATLAB Script is only good for initial setup</a:t>
            </a:r>
            <a:endParaRPr/>
          </a:p>
          <a:p>
            <a:pPr indent="-342900" lvl="0" marL="457200" rtl="0" algn="l">
              <a:spcBef>
                <a:spcPts val="0"/>
              </a:spcBef>
              <a:spcAft>
                <a:spcPts val="0"/>
              </a:spcAft>
              <a:buSzPts val="1800"/>
              <a:buChar char="●"/>
            </a:pPr>
            <a:r>
              <a:rPr lang="en"/>
              <a:t>Fine tuning done in excel</a:t>
            </a:r>
            <a:endParaRPr/>
          </a:p>
          <a:p>
            <a:pPr indent="-342900" lvl="0" marL="457200" rtl="0" algn="l">
              <a:spcBef>
                <a:spcPts val="0"/>
              </a:spcBef>
              <a:spcAft>
                <a:spcPts val="0"/>
              </a:spcAft>
              <a:buSzPts val="1800"/>
              <a:buChar char="●"/>
            </a:pPr>
            <a:r>
              <a:rPr lang="en"/>
              <a:t>Speed tuning could be improved</a:t>
            </a:r>
            <a:endParaRPr/>
          </a:p>
          <a:p>
            <a:pPr indent="-342900" lvl="1" marL="914400" rtl="0" algn="l">
              <a:spcBef>
                <a:spcPts val="0"/>
              </a:spcBef>
              <a:spcAft>
                <a:spcPts val="0"/>
              </a:spcAft>
              <a:buSzPts val="1800"/>
              <a:buChar char="○"/>
            </a:pPr>
            <a:r>
              <a:rPr lang="en" sz="1800"/>
              <a:t>Need way to identify/number waypoints out on the map</a:t>
            </a:r>
            <a:endParaRPr sz="1800"/>
          </a:p>
        </p:txBody>
      </p:sp>
      <p:pic>
        <p:nvPicPr>
          <p:cNvPr id="138" name="Google Shape;138;p22"/>
          <p:cNvPicPr preferRelativeResize="0"/>
          <p:nvPr/>
        </p:nvPicPr>
        <p:blipFill>
          <a:blip r:embed="rId3">
            <a:alphaModFix/>
          </a:blip>
          <a:stretch>
            <a:fillRect/>
          </a:stretch>
        </p:blipFill>
        <p:spPr>
          <a:xfrm>
            <a:off x="5831450" y="681025"/>
            <a:ext cx="2209800" cy="3781425"/>
          </a:xfrm>
          <a:prstGeom prst="rect">
            <a:avLst/>
          </a:prstGeom>
          <a:noFill/>
          <a:ln>
            <a:noFill/>
          </a:ln>
        </p:spPr>
      </p:pic>
      <p:sp>
        <p:nvSpPr>
          <p:cNvPr id="139" name="Google Shape;139;p22"/>
          <p:cNvSpPr txBox="1"/>
          <p:nvPr/>
        </p:nvSpPr>
        <p:spPr>
          <a:xfrm>
            <a:off x="5045900" y="4462450"/>
            <a:ext cx="378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x, y, speed up to given waypoint</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Prep</a:t>
            </a:r>
            <a:endParaRPr/>
          </a:p>
        </p:txBody>
      </p:sp>
      <p:sp>
        <p:nvSpPr>
          <p:cNvPr id="61" name="Google Shape;61;p14"/>
          <p:cNvSpPr txBox="1"/>
          <p:nvPr>
            <p:ph idx="1" type="body"/>
          </p:nvPr>
        </p:nvSpPr>
        <p:spPr>
          <a:xfrm>
            <a:off x="311700" y="1152475"/>
            <a:ext cx="39270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VESC Calibration</a:t>
            </a:r>
            <a:endParaRPr/>
          </a:p>
          <a:p>
            <a:pPr indent="-317500" lvl="1" marL="914400" rtl="0" algn="l">
              <a:spcBef>
                <a:spcPts val="0"/>
              </a:spcBef>
              <a:spcAft>
                <a:spcPts val="0"/>
              </a:spcAft>
              <a:buSzPts val="1400"/>
              <a:buChar char="○"/>
            </a:pPr>
            <a:r>
              <a:rPr lang="en"/>
              <a:t>MUSHR guide was for different RC car </a:t>
            </a:r>
            <a:r>
              <a:rPr lang="en"/>
              <a:t>platform</a:t>
            </a:r>
            <a:endParaRPr/>
          </a:p>
          <a:p>
            <a:pPr indent="-317500" lvl="1" marL="914400" rtl="0" algn="l">
              <a:spcBef>
                <a:spcPts val="0"/>
              </a:spcBef>
              <a:spcAft>
                <a:spcPts val="0"/>
              </a:spcAft>
              <a:buSzPts val="1400"/>
              <a:buChar char="○"/>
            </a:pPr>
            <a:r>
              <a:rPr lang="en"/>
              <a:t>Steering_angle_to_servo_gain:</a:t>
            </a:r>
            <a:endParaRPr/>
          </a:p>
          <a:p>
            <a:pPr indent="-317500" lvl="2" marL="1371600" rtl="0" algn="l">
              <a:spcBef>
                <a:spcPts val="0"/>
              </a:spcBef>
              <a:spcAft>
                <a:spcPts val="0"/>
              </a:spcAft>
              <a:buSzPts val="1400"/>
              <a:buChar char="■"/>
            </a:pPr>
            <a:r>
              <a:rPr lang="en"/>
              <a:t>Small effect on real turning radius</a:t>
            </a:r>
            <a:endParaRPr/>
          </a:p>
          <a:p>
            <a:pPr indent="-317500" lvl="2" marL="1371600" rtl="0" algn="l">
              <a:spcBef>
                <a:spcPts val="0"/>
              </a:spcBef>
              <a:spcAft>
                <a:spcPts val="0"/>
              </a:spcAft>
              <a:buSzPts val="1400"/>
              <a:buChar char="■"/>
            </a:pPr>
            <a:r>
              <a:rPr lang="en"/>
              <a:t>Large effect on </a:t>
            </a:r>
            <a:r>
              <a:rPr lang="en"/>
              <a:t>perceived</a:t>
            </a:r>
            <a:r>
              <a:rPr lang="en"/>
              <a:t> pose</a:t>
            </a:r>
            <a:endParaRPr/>
          </a:p>
          <a:p>
            <a:pPr indent="-342900" lvl="0" marL="457200" rtl="0" algn="l">
              <a:spcBef>
                <a:spcPts val="0"/>
              </a:spcBef>
              <a:spcAft>
                <a:spcPts val="0"/>
              </a:spcAft>
              <a:buSzPts val="1800"/>
              <a:buChar char="●"/>
            </a:pPr>
            <a:r>
              <a:rPr lang="en"/>
              <a:t>Google Cartographer</a:t>
            </a:r>
            <a:endParaRPr/>
          </a:p>
          <a:p>
            <a:pPr indent="-317500" lvl="1" marL="914400" rtl="0" algn="l">
              <a:spcBef>
                <a:spcPts val="0"/>
              </a:spcBef>
              <a:spcAft>
                <a:spcPts val="0"/>
              </a:spcAft>
              <a:buSzPts val="1400"/>
              <a:buChar char="○"/>
            </a:pPr>
            <a:r>
              <a:rPr lang="en"/>
              <a:t>Run Slow!  (max speed = 0.6 m/s)</a:t>
            </a:r>
            <a:endParaRPr/>
          </a:p>
          <a:p>
            <a:pPr indent="-317500" lvl="1" marL="914400" rtl="0" algn="l">
              <a:spcBef>
                <a:spcPts val="0"/>
              </a:spcBef>
              <a:spcAft>
                <a:spcPts val="0"/>
              </a:spcAft>
              <a:buSzPts val="1400"/>
              <a:buChar char="○"/>
            </a:pPr>
            <a:r>
              <a:rPr lang="en"/>
              <a:t>Set Use IMU Data to True*</a:t>
            </a:r>
            <a:endParaRPr/>
          </a:p>
          <a:p>
            <a:pPr indent="-317500" lvl="1" marL="914400" rtl="0" algn="l">
              <a:spcBef>
                <a:spcPts val="0"/>
              </a:spcBef>
              <a:spcAft>
                <a:spcPts val="0"/>
              </a:spcAft>
              <a:buSzPts val="1400"/>
              <a:buChar char="○"/>
            </a:pPr>
            <a:r>
              <a:rPr lang="en"/>
              <a:t>2 laps</a:t>
            </a:r>
            <a:endParaRPr/>
          </a:p>
          <a:p>
            <a:pPr indent="-317500" lvl="1" marL="914400" rtl="0" algn="l">
              <a:spcBef>
                <a:spcPts val="0"/>
              </a:spcBef>
              <a:spcAft>
                <a:spcPts val="0"/>
              </a:spcAft>
              <a:buSzPts val="1400"/>
              <a:buChar char="○"/>
            </a:pPr>
            <a:r>
              <a:rPr lang="en"/>
              <a:t>Clean up in GIMP</a:t>
            </a:r>
            <a:endParaRPr/>
          </a:p>
        </p:txBody>
      </p:sp>
      <p:grpSp>
        <p:nvGrpSpPr>
          <p:cNvPr id="62" name="Google Shape;62;p14"/>
          <p:cNvGrpSpPr/>
          <p:nvPr/>
        </p:nvGrpSpPr>
        <p:grpSpPr>
          <a:xfrm>
            <a:off x="4450800" y="1949800"/>
            <a:ext cx="4381500" cy="1821750"/>
            <a:chOff x="4438950" y="445025"/>
            <a:chExt cx="4381500" cy="1821750"/>
          </a:xfrm>
        </p:grpSpPr>
        <p:pic>
          <p:nvPicPr>
            <p:cNvPr id="63" name="Google Shape;63;p14"/>
            <p:cNvPicPr preferRelativeResize="0"/>
            <p:nvPr/>
          </p:nvPicPr>
          <p:blipFill>
            <a:blip r:embed="rId3">
              <a:alphaModFix/>
            </a:blip>
            <a:stretch>
              <a:fillRect/>
            </a:stretch>
          </p:blipFill>
          <p:spPr>
            <a:xfrm>
              <a:off x="4438950" y="445025"/>
              <a:ext cx="4381500" cy="1390650"/>
            </a:xfrm>
            <a:prstGeom prst="rect">
              <a:avLst/>
            </a:prstGeom>
            <a:noFill/>
            <a:ln>
              <a:noFill/>
            </a:ln>
          </p:spPr>
        </p:pic>
        <p:sp>
          <p:nvSpPr>
            <p:cNvPr id="64" name="Google Shape;64;p14"/>
            <p:cNvSpPr txBox="1"/>
            <p:nvPr/>
          </p:nvSpPr>
          <p:spPr>
            <a:xfrm>
              <a:off x="5234550" y="1835675"/>
              <a:ext cx="279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600"/>
                <a:t>f110_2d.lua</a:t>
              </a:r>
              <a:endParaRPr i="1" sz="1600"/>
            </a:p>
          </p:txBody>
        </p:sp>
        <p:sp>
          <p:nvSpPr>
            <p:cNvPr id="65" name="Google Shape;65;p14"/>
            <p:cNvSpPr/>
            <p:nvPr/>
          </p:nvSpPr>
          <p:spPr>
            <a:xfrm>
              <a:off x="4860550" y="1117775"/>
              <a:ext cx="3732600" cy="268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IMU Data On vs IMU Data Off</a:t>
            </a:r>
            <a:endParaRPr/>
          </a:p>
        </p:txBody>
      </p:sp>
      <p:pic>
        <p:nvPicPr>
          <p:cNvPr id="71" name="Google Shape;71;p15"/>
          <p:cNvPicPr preferRelativeResize="0"/>
          <p:nvPr/>
        </p:nvPicPr>
        <p:blipFill rotWithShape="1">
          <a:blip r:embed="rId3">
            <a:alphaModFix/>
          </a:blip>
          <a:srcRect b="6235" l="0" r="0" t="21180"/>
          <a:stretch/>
        </p:blipFill>
        <p:spPr>
          <a:xfrm>
            <a:off x="311700" y="1152475"/>
            <a:ext cx="8520600" cy="3181574"/>
          </a:xfrm>
          <a:prstGeom prst="rect">
            <a:avLst/>
          </a:prstGeom>
          <a:noFill/>
          <a:ln>
            <a:noFill/>
          </a:ln>
        </p:spPr>
      </p:pic>
      <p:sp>
        <p:nvSpPr>
          <p:cNvPr id="72" name="Google Shape;72;p15"/>
          <p:cNvSpPr txBox="1"/>
          <p:nvPr/>
        </p:nvSpPr>
        <p:spPr>
          <a:xfrm>
            <a:off x="1176575" y="4334050"/>
            <a:ext cx="2656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IMU Data ON</a:t>
            </a:r>
            <a:endParaRPr i="1"/>
          </a:p>
        </p:txBody>
      </p:sp>
      <p:sp>
        <p:nvSpPr>
          <p:cNvPr id="73" name="Google Shape;73;p15"/>
          <p:cNvSpPr txBox="1"/>
          <p:nvPr/>
        </p:nvSpPr>
        <p:spPr>
          <a:xfrm>
            <a:off x="5484625" y="4334050"/>
            <a:ext cx="2656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IMU Data OFF</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 up in GIMP</a:t>
            </a:r>
            <a:endParaRPr/>
          </a:p>
        </p:txBody>
      </p:sp>
      <p:pic>
        <p:nvPicPr>
          <p:cNvPr id="79" name="Google Shape;79;p16"/>
          <p:cNvPicPr preferRelativeResize="0"/>
          <p:nvPr/>
        </p:nvPicPr>
        <p:blipFill rotWithShape="1">
          <a:blip r:embed="rId3">
            <a:alphaModFix/>
          </a:blip>
          <a:srcRect b="15850" l="0" r="0" t="30128"/>
          <a:stretch/>
        </p:blipFill>
        <p:spPr>
          <a:xfrm>
            <a:off x="311700" y="1017725"/>
            <a:ext cx="8520600" cy="2662685"/>
          </a:xfrm>
          <a:prstGeom prst="rect">
            <a:avLst/>
          </a:prstGeom>
          <a:noFill/>
          <a:ln>
            <a:noFill/>
          </a:ln>
        </p:spPr>
      </p:pic>
      <p:sp>
        <p:nvSpPr>
          <p:cNvPr id="80" name="Google Shape;80;p16"/>
          <p:cNvSpPr txBox="1"/>
          <p:nvPr/>
        </p:nvSpPr>
        <p:spPr>
          <a:xfrm>
            <a:off x="1168075" y="3680400"/>
            <a:ext cx="2656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Before</a:t>
            </a:r>
            <a:endParaRPr i="1"/>
          </a:p>
        </p:txBody>
      </p:sp>
      <p:sp>
        <p:nvSpPr>
          <p:cNvPr id="81" name="Google Shape;81;p16"/>
          <p:cNvSpPr txBox="1"/>
          <p:nvPr/>
        </p:nvSpPr>
        <p:spPr>
          <a:xfrm>
            <a:off x="5476125" y="3680400"/>
            <a:ext cx="2656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After</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Pure Pursuit + Localization</a:t>
            </a:r>
            <a:endParaRPr/>
          </a:p>
        </p:txBody>
      </p:sp>
      <p:sp>
        <p:nvSpPr>
          <p:cNvPr id="87" name="Google Shape;87;p17"/>
          <p:cNvSpPr txBox="1"/>
          <p:nvPr>
            <p:ph idx="1" type="body"/>
          </p:nvPr>
        </p:nvSpPr>
        <p:spPr>
          <a:xfrm>
            <a:off x="311700" y="1152475"/>
            <a:ext cx="4912800" cy="40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Based on Pure Pursuit with particle filter localization</a:t>
            </a:r>
            <a:endParaRPr/>
          </a:p>
          <a:p>
            <a:pPr indent="-317500" lvl="1" marL="914400" rtl="0" algn="l">
              <a:spcBef>
                <a:spcPts val="0"/>
              </a:spcBef>
              <a:spcAft>
                <a:spcPts val="0"/>
              </a:spcAft>
              <a:buSzPts val="1400"/>
              <a:buChar char="○"/>
            </a:pPr>
            <a:r>
              <a:rPr lang="en"/>
              <a:t>Waypoints and speeds are selected in advance and fed to the car as a 3-column CSV file</a:t>
            </a:r>
            <a:endParaRPr/>
          </a:p>
          <a:p>
            <a:pPr indent="-317500" lvl="1" marL="914400" rtl="0" algn="l">
              <a:spcBef>
                <a:spcPts val="0"/>
              </a:spcBef>
              <a:spcAft>
                <a:spcPts val="0"/>
              </a:spcAft>
              <a:buSzPts val="1400"/>
              <a:buChar char="○"/>
            </a:pPr>
            <a:r>
              <a:rPr lang="en"/>
              <a:t>Waypoints are translated and rotated into the car frame using inverse of car’s position and rotation matrix:</a:t>
            </a:r>
            <a:br>
              <a:rPr lang="en"/>
            </a:br>
            <a:br>
              <a:rPr lang="en"/>
            </a:br>
            <a:br>
              <a:rPr lang="en"/>
            </a:br>
            <a:br>
              <a:rPr lang="en"/>
            </a:br>
            <a:br>
              <a:rPr lang="en"/>
            </a:br>
            <a:r>
              <a:rPr lang="en"/>
              <a:t>Where     is the inverse of the car’s current heading</a:t>
            </a:r>
            <a:br>
              <a:rPr lang="en"/>
            </a:br>
            <a:br>
              <a:rPr lang="en"/>
            </a:br>
            <a:endParaRPr/>
          </a:p>
        </p:txBody>
      </p:sp>
      <p:pic>
        <p:nvPicPr>
          <p:cNvPr id="88" name="Google Shape;88;p17"/>
          <p:cNvPicPr preferRelativeResize="0"/>
          <p:nvPr/>
        </p:nvPicPr>
        <p:blipFill>
          <a:blip r:embed="rId3">
            <a:alphaModFix/>
          </a:blip>
          <a:stretch>
            <a:fillRect/>
          </a:stretch>
        </p:blipFill>
        <p:spPr>
          <a:xfrm>
            <a:off x="5650575" y="585475"/>
            <a:ext cx="2637300" cy="2182200"/>
          </a:xfrm>
          <a:prstGeom prst="rect">
            <a:avLst/>
          </a:prstGeom>
          <a:noFill/>
          <a:ln>
            <a:noFill/>
          </a:ln>
        </p:spPr>
      </p:pic>
      <p:pic>
        <p:nvPicPr>
          <p:cNvPr id="89" name="Google Shape;89;p17"/>
          <p:cNvPicPr preferRelativeResize="0"/>
          <p:nvPr/>
        </p:nvPicPr>
        <p:blipFill>
          <a:blip r:embed="rId4">
            <a:alphaModFix/>
          </a:blip>
          <a:stretch>
            <a:fillRect/>
          </a:stretch>
        </p:blipFill>
        <p:spPr>
          <a:xfrm>
            <a:off x="1903175" y="4075750"/>
            <a:ext cx="132750" cy="250175"/>
          </a:xfrm>
          <a:prstGeom prst="rect">
            <a:avLst/>
          </a:prstGeom>
          <a:noFill/>
          <a:ln>
            <a:noFill/>
          </a:ln>
        </p:spPr>
      </p:pic>
      <p:pic>
        <p:nvPicPr>
          <p:cNvPr id="90" name="Google Shape;90;p17"/>
          <p:cNvPicPr preferRelativeResize="0"/>
          <p:nvPr/>
        </p:nvPicPr>
        <p:blipFill>
          <a:blip r:embed="rId5">
            <a:alphaModFix/>
          </a:blip>
          <a:stretch>
            <a:fillRect/>
          </a:stretch>
        </p:blipFill>
        <p:spPr>
          <a:xfrm>
            <a:off x="1330950" y="3129524"/>
            <a:ext cx="2404750" cy="769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Pure Pursuit + Localization</a:t>
            </a:r>
            <a:endParaRPr/>
          </a:p>
        </p:txBody>
      </p:sp>
      <p:sp>
        <p:nvSpPr>
          <p:cNvPr id="96" name="Google Shape;96;p18"/>
          <p:cNvSpPr txBox="1"/>
          <p:nvPr>
            <p:ph idx="1" type="body"/>
          </p:nvPr>
        </p:nvSpPr>
        <p:spPr>
          <a:xfrm>
            <a:off x="311700" y="1152475"/>
            <a:ext cx="4912800" cy="40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Based on Pure Pursuit with particle filter localization</a:t>
            </a:r>
            <a:endParaRPr/>
          </a:p>
          <a:p>
            <a:pPr indent="-317500" lvl="1" marL="914400" rtl="0" algn="l">
              <a:spcBef>
                <a:spcPts val="0"/>
              </a:spcBef>
              <a:spcAft>
                <a:spcPts val="0"/>
              </a:spcAft>
              <a:buSzPts val="1400"/>
              <a:buChar char="○"/>
            </a:pPr>
            <a:r>
              <a:rPr lang="en"/>
              <a:t>Select the first waypoint in the list as the target, set the speed as indicated (or interpolate linearly if different from the last speed), and set the steering angle proportionally to the arc calculation:</a:t>
            </a:r>
            <a:br>
              <a:rPr lang="en"/>
            </a:br>
            <a:br>
              <a:rPr lang="en"/>
            </a:br>
            <a:br>
              <a:rPr lang="en"/>
            </a:br>
            <a:br>
              <a:rPr lang="en"/>
            </a:br>
            <a:r>
              <a:rPr lang="en"/>
              <a:t>Where y is the y-distance to the target waypoint and L is the overall distance</a:t>
            </a:r>
            <a:br>
              <a:rPr lang="en"/>
            </a:br>
            <a:br>
              <a:rPr lang="en"/>
            </a:br>
            <a:br>
              <a:rPr lang="en"/>
            </a:br>
            <a:endParaRPr/>
          </a:p>
        </p:txBody>
      </p:sp>
      <p:pic>
        <p:nvPicPr>
          <p:cNvPr id="97" name="Google Shape;97;p18"/>
          <p:cNvPicPr preferRelativeResize="0"/>
          <p:nvPr/>
        </p:nvPicPr>
        <p:blipFill>
          <a:blip r:embed="rId3">
            <a:alphaModFix/>
          </a:blip>
          <a:stretch>
            <a:fillRect/>
          </a:stretch>
        </p:blipFill>
        <p:spPr>
          <a:xfrm>
            <a:off x="5650575" y="585475"/>
            <a:ext cx="2637300" cy="2182200"/>
          </a:xfrm>
          <a:prstGeom prst="rect">
            <a:avLst/>
          </a:prstGeom>
          <a:noFill/>
          <a:ln>
            <a:noFill/>
          </a:ln>
        </p:spPr>
      </p:pic>
      <p:pic>
        <p:nvPicPr>
          <p:cNvPr id="98" name="Google Shape;98;p18"/>
          <p:cNvPicPr preferRelativeResize="0"/>
          <p:nvPr/>
        </p:nvPicPr>
        <p:blipFill>
          <a:blip r:embed="rId4">
            <a:alphaModFix/>
          </a:blip>
          <a:stretch>
            <a:fillRect/>
          </a:stretch>
        </p:blipFill>
        <p:spPr>
          <a:xfrm>
            <a:off x="1455350" y="3104450"/>
            <a:ext cx="1138150" cy="50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Pure Pursuit + Localization</a:t>
            </a:r>
            <a:endParaRPr/>
          </a:p>
        </p:txBody>
      </p:sp>
      <p:sp>
        <p:nvSpPr>
          <p:cNvPr id="104" name="Google Shape;104;p19"/>
          <p:cNvSpPr txBox="1"/>
          <p:nvPr>
            <p:ph idx="1" type="body"/>
          </p:nvPr>
        </p:nvSpPr>
        <p:spPr>
          <a:xfrm>
            <a:off x="311700" y="1152475"/>
            <a:ext cx="3896400" cy="40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Based on Pure Pursuit with particle filter localization</a:t>
            </a:r>
            <a:endParaRPr/>
          </a:p>
          <a:p>
            <a:pPr indent="-317500" lvl="1" marL="914400" rtl="0" algn="l">
              <a:spcBef>
                <a:spcPts val="0"/>
              </a:spcBef>
              <a:spcAft>
                <a:spcPts val="0"/>
              </a:spcAft>
              <a:buSzPts val="1400"/>
              <a:buChar char="○"/>
            </a:pPr>
            <a:r>
              <a:rPr lang="en" sz="1600"/>
              <a:t>Once the distance to the first waypoint reaches the lookahead distance threshold, advance to the next waypoint (or the start of the list if we’re at the end)</a:t>
            </a:r>
            <a:br>
              <a:rPr lang="en"/>
            </a:br>
            <a:br>
              <a:rPr lang="en"/>
            </a:br>
            <a:br>
              <a:rPr lang="en"/>
            </a:br>
            <a:endParaRPr/>
          </a:p>
        </p:txBody>
      </p:sp>
      <p:pic>
        <p:nvPicPr>
          <p:cNvPr id="105" name="Google Shape;105;p19"/>
          <p:cNvPicPr preferRelativeResize="0"/>
          <p:nvPr/>
        </p:nvPicPr>
        <p:blipFill>
          <a:blip r:embed="rId3">
            <a:alphaModFix/>
          </a:blip>
          <a:stretch>
            <a:fillRect/>
          </a:stretch>
        </p:blipFill>
        <p:spPr>
          <a:xfrm>
            <a:off x="4208100" y="1152475"/>
            <a:ext cx="2334350" cy="3341123"/>
          </a:xfrm>
          <a:prstGeom prst="rect">
            <a:avLst/>
          </a:prstGeom>
          <a:noFill/>
          <a:ln>
            <a:noFill/>
          </a:ln>
        </p:spPr>
      </p:pic>
      <p:pic>
        <p:nvPicPr>
          <p:cNvPr id="106" name="Google Shape;106;p19"/>
          <p:cNvPicPr preferRelativeResize="0"/>
          <p:nvPr/>
        </p:nvPicPr>
        <p:blipFill>
          <a:blip r:embed="rId4">
            <a:alphaModFix/>
          </a:blip>
          <a:stretch>
            <a:fillRect/>
          </a:stretch>
        </p:blipFill>
        <p:spPr>
          <a:xfrm>
            <a:off x="6688950" y="1128918"/>
            <a:ext cx="2334350" cy="34384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Pure Pursuit + Localization</a:t>
            </a:r>
            <a:endParaRPr/>
          </a:p>
        </p:txBody>
      </p:sp>
      <p:sp>
        <p:nvSpPr>
          <p:cNvPr id="112" name="Google Shape;112;p20"/>
          <p:cNvSpPr txBox="1"/>
          <p:nvPr>
            <p:ph idx="1" type="body"/>
          </p:nvPr>
        </p:nvSpPr>
        <p:spPr>
          <a:xfrm>
            <a:off x="311700" y="1152475"/>
            <a:ext cx="3681300" cy="3739800"/>
          </a:xfrm>
          <a:prstGeom prst="rect">
            <a:avLst/>
          </a:prstGeom>
        </p:spPr>
        <p:txBody>
          <a:bodyPr anchorCtr="0" anchor="t" bIns="91425" lIns="91425" spcFirstLastPara="1" rIns="91425" wrap="square" tIns="91425">
            <a:normAutofit fontScale="92500" lnSpcReduction="10000"/>
          </a:bodyPr>
          <a:lstStyle/>
          <a:p>
            <a:pPr indent="-322580" lvl="0" marL="457200" rtl="0" algn="l">
              <a:spcBef>
                <a:spcPts val="0"/>
              </a:spcBef>
              <a:spcAft>
                <a:spcPts val="0"/>
              </a:spcAft>
              <a:buSzPct val="100000"/>
              <a:buChar char="●"/>
            </a:pPr>
            <a:r>
              <a:rPr lang="en" sz="1600"/>
              <a:t>Odometry data alone accumulates too much error to be useful by itself in practice</a:t>
            </a:r>
            <a:endParaRPr sz="1600"/>
          </a:p>
          <a:p>
            <a:pPr indent="-322580" lvl="0" marL="457200" rtl="0" algn="l">
              <a:spcBef>
                <a:spcPts val="0"/>
              </a:spcBef>
              <a:spcAft>
                <a:spcPts val="0"/>
              </a:spcAft>
              <a:buSzPct val="100000"/>
              <a:buChar char="●"/>
            </a:pPr>
            <a:r>
              <a:rPr lang="en" sz="1600"/>
              <a:t>Use particle filter to correct for errors:</a:t>
            </a:r>
            <a:endParaRPr sz="1600"/>
          </a:p>
          <a:p>
            <a:pPr indent="-322580" lvl="1" marL="914400" rtl="0" algn="l">
              <a:spcBef>
                <a:spcPts val="0"/>
              </a:spcBef>
              <a:spcAft>
                <a:spcPts val="0"/>
              </a:spcAft>
              <a:buSzPct val="100000"/>
              <a:buChar char="○"/>
            </a:pPr>
            <a:r>
              <a:rPr lang="en" sz="1600"/>
              <a:t>Run particle filter alongside pure pursuit while racing</a:t>
            </a:r>
            <a:endParaRPr sz="1600"/>
          </a:p>
          <a:p>
            <a:pPr indent="-322580" lvl="2" marL="1371600" rtl="0" algn="l">
              <a:spcBef>
                <a:spcPts val="0"/>
              </a:spcBef>
              <a:spcAft>
                <a:spcPts val="0"/>
              </a:spcAft>
              <a:buSzPct val="100000"/>
              <a:buChar char="■"/>
            </a:pPr>
            <a:r>
              <a:rPr lang="en" sz="1600"/>
              <a:t>RViZ needs to be running in VNC for this to work</a:t>
            </a:r>
            <a:endParaRPr sz="1600"/>
          </a:p>
          <a:p>
            <a:pPr indent="-322580" lvl="1" marL="914400" rtl="0" algn="l">
              <a:spcBef>
                <a:spcPts val="0"/>
              </a:spcBef>
              <a:spcAft>
                <a:spcPts val="0"/>
              </a:spcAft>
              <a:buSzPct val="100000"/>
              <a:buChar char="○"/>
            </a:pPr>
            <a:r>
              <a:rPr lang="en" sz="1600"/>
              <a:t>Change odom_topic from /odom to /pf/viz/inferred_pose</a:t>
            </a:r>
            <a:endParaRPr sz="1600"/>
          </a:p>
          <a:p>
            <a:pPr indent="-322580" lvl="2" marL="1371600" rtl="0" algn="l">
              <a:spcBef>
                <a:spcPts val="0"/>
              </a:spcBef>
              <a:spcAft>
                <a:spcPts val="0"/>
              </a:spcAft>
              <a:buSzPct val="100000"/>
              <a:buChar char="■"/>
            </a:pPr>
            <a:r>
              <a:rPr lang="en" sz="1600"/>
              <a:t>This is where the odom pose corrected using LIDAR is published by the particle filter</a:t>
            </a:r>
            <a:endParaRPr sz="1600"/>
          </a:p>
        </p:txBody>
      </p:sp>
      <p:grpSp>
        <p:nvGrpSpPr>
          <p:cNvPr id="113" name="Google Shape;113;p20"/>
          <p:cNvGrpSpPr/>
          <p:nvPr/>
        </p:nvGrpSpPr>
        <p:grpSpPr>
          <a:xfrm>
            <a:off x="4070584" y="1924450"/>
            <a:ext cx="4991630" cy="1013500"/>
            <a:chOff x="1782884" y="1725525"/>
            <a:chExt cx="4991630" cy="1013500"/>
          </a:xfrm>
        </p:grpSpPr>
        <p:pic>
          <p:nvPicPr>
            <p:cNvPr id="114" name="Google Shape;114;p20"/>
            <p:cNvPicPr preferRelativeResize="0"/>
            <p:nvPr/>
          </p:nvPicPr>
          <p:blipFill>
            <a:blip r:embed="rId3">
              <a:alphaModFix/>
            </a:blip>
            <a:stretch>
              <a:fillRect/>
            </a:stretch>
          </p:blipFill>
          <p:spPr>
            <a:xfrm>
              <a:off x="1782884" y="2094450"/>
              <a:ext cx="3834075" cy="644575"/>
            </a:xfrm>
            <a:prstGeom prst="rect">
              <a:avLst/>
            </a:prstGeom>
            <a:noFill/>
            <a:ln>
              <a:noFill/>
            </a:ln>
          </p:spPr>
        </p:pic>
        <p:pic>
          <p:nvPicPr>
            <p:cNvPr id="115" name="Google Shape;115;p20"/>
            <p:cNvPicPr preferRelativeResize="0"/>
            <p:nvPr/>
          </p:nvPicPr>
          <p:blipFill>
            <a:blip r:embed="rId4">
              <a:alphaModFix/>
            </a:blip>
            <a:stretch>
              <a:fillRect/>
            </a:stretch>
          </p:blipFill>
          <p:spPr>
            <a:xfrm>
              <a:off x="1883750" y="1725525"/>
              <a:ext cx="4890764" cy="368925"/>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MATLAB Script</a:t>
            </a:r>
            <a:endParaRPr/>
          </a:p>
        </p:txBody>
      </p:sp>
      <p:sp>
        <p:nvSpPr>
          <p:cNvPr id="121" name="Google Shape;121;p2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{map}.yaml: origin and resolution</a:t>
            </a:r>
            <a:endParaRPr/>
          </a:p>
          <a:p>
            <a:pPr indent="-342900" lvl="0" marL="457200" rtl="0" algn="l">
              <a:spcBef>
                <a:spcPts val="0"/>
              </a:spcBef>
              <a:spcAft>
                <a:spcPts val="0"/>
              </a:spcAft>
              <a:buSzPts val="1800"/>
              <a:buChar char="●"/>
            </a:pPr>
            <a:r>
              <a:rPr lang="en"/>
              <a:t>Use ginput to get mouse clicks</a:t>
            </a:r>
            <a:endParaRPr/>
          </a:p>
          <a:p>
            <a:pPr indent="-342900" lvl="0" marL="457200" rtl="0" algn="l">
              <a:spcBef>
                <a:spcPts val="0"/>
              </a:spcBef>
              <a:spcAft>
                <a:spcPts val="0"/>
              </a:spcAft>
              <a:buSzPts val="1800"/>
              <a:buChar char="●"/>
            </a:pPr>
            <a:r>
              <a:rPr lang="en"/>
              <a:t>Convert coords to car’s frame</a:t>
            </a:r>
            <a:endParaRPr/>
          </a:p>
          <a:p>
            <a:pPr indent="-342900" lvl="0" marL="457200" rtl="0" algn="l">
              <a:spcBef>
                <a:spcPts val="0"/>
              </a:spcBef>
              <a:spcAft>
                <a:spcPts val="0"/>
              </a:spcAft>
              <a:buSzPts val="1800"/>
              <a:buChar char="●"/>
            </a:pPr>
            <a:r>
              <a:rPr lang="en"/>
              <a:t>**Highly dependent on the car begin setup at the map origin**</a:t>
            </a:r>
            <a:endParaRPr/>
          </a:p>
        </p:txBody>
      </p:sp>
      <p:pic>
        <p:nvPicPr>
          <p:cNvPr id="122" name="Google Shape;122;p21"/>
          <p:cNvPicPr preferRelativeResize="0"/>
          <p:nvPr/>
        </p:nvPicPr>
        <p:blipFill rotWithShape="1">
          <a:blip r:embed="rId3">
            <a:alphaModFix/>
          </a:blip>
          <a:srcRect b="0" l="0" r="0" t="7587"/>
          <a:stretch/>
        </p:blipFill>
        <p:spPr>
          <a:xfrm>
            <a:off x="4758450" y="1152475"/>
            <a:ext cx="3781425" cy="528125"/>
          </a:xfrm>
          <a:prstGeom prst="rect">
            <a:avLst/>
          </a:prstGeom>
          <a:noFill/>
          <a:ln>
            <a:noFill/>
          </a:ln>
        </p:spPr>
      </p:pic>
      <p:grpSp>
        <p:nvGrpSpPr>
          <p:cNvPr id="123" name="Google Shape;123;p21"/>
          <p:cNvGrpSpPr/>
          <p:nvPr/>
        </p:nvGrpSpPr>
        <p:grpSpPr>
          <a:xfrm>
            <a:off x="1362275" y="2929300"/>
            <a:ext cx="2159150" cy="2174525"/>
            <a:chOff x="1362275" y="2929300"/>
            <a:chExt cx="2159150" cy="2174525"/>
          </a:xfrm>
        </p:grpSpPr>
        <p:pic>
          <p:nvPicPr>
            <p:cNvPr id="124" name="Google Shape;124;p21"/>
            <p:cNvPicPr preferRelativeResize="0"/>
            <p:nvPr/>
          </p:nvPicPr>
          <p:blipFill>
            <a:blip r:embed="rId4">
              <a:alphaModFix/>
            </a:blip>
            <a:stretch>
              <a:fillRect/>
            </a:stretch>
          </p:blipFill>
          <p:spPr>
            <a:xfrm>
              <a:off x="1362275" y="2929300"/>
              <a:ext cx="2159150" cy="1786550"/>
            </a:xfrm>
            <a:prstGeom prst="rect">
              <a:avLst/>
            </a:prstGeom>
            <a:noFill/>
            <a:ln>
              <a:noFill/>
            </a:ln>
          </p:spPr>
        </p:pic>
        <p:sp>
          <p:nvSpPr>
            <p:cNvPr id="125" name="Google Shape;125;p21"/>
            <p:cNvSpPr txBox="1"/>
            <p:nvPr/>
          </p:nvSpPr>
          <p:spPr>
            <a:xfrm>
              <a:off x="1475250" y="4703625"/>
              <a:ext cx="193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Plot window output</a:t>
              </a:r>
              <a:endParaRPr i="1"/>
            </a:p>
          </p:txBody>
        </p:sp>
      </p:grpSp>
      <p:grpSp>
        <p:nvGrpSpPr>
          <p:cNvPr id="126" name="Google Shape;126;p21"/>
          <p:cNvGrpSpPr/>
          <p:nvPr/>
        </p:nvGrpSpPr>
        <p:grpSpPr>
          <a:xfrm>
            <a:off x="4758340" y="2118889"/>
            <a:ext cx="3656426" cy="2466936"/>
            <a:chOff x="4758340" y="2118889"/>
            <a:chExt cx="3656426" cy="2466936"/>
          </a:xfrm>
        </p:grpSpPr>
        <p:grpSp>
          <p:nvGrpSpPr>
            <p:cNvPr id="127" name="Google Shape;127;p21"/>
            <p:cNvGrpSpPr/>
            <p:nvPr/>
          </p:nvGrpSpPr>
          <p:grpSpPr>
            <a:xfrm>
              <a:off x="4758340" y="2118889"/>
              <a:ext cx="3656426" cy="2066736"/>
              <a:chOff x="4758450" y="2570162"/>
              <a:chExt cx="3209925" cy="1734713"/>
            </a:xfrm>
          </p:grpSpPr>
          <p:pic>
            <p:nvPicPr>
              <p:cNvPr id="128" name="Google Shape;128;p21"/>
              <p:cNvPicPr preferRelativeResize="0"/>
              <p:nvPr/>
            </p:nvPicPr>
            <p:blipFill>
              <a:blip r:embed="rId5">
                <a:alphaModFix/>
              </a:blip>
              <a:stretch>
                <a:fillRect/>
              </a:stretch>
            </p:blipFill>
            <p:spPr>
              <a:xfrm>
                <a:off x="4758450" y="3238075"/>
                <a:ext cx="3028950" cy="1066800"/>
              </a:xfrm>
              <a:prstGeom prst="rect">
                <a:avLst/>
              </a:prstGeom>
              <a:noFill/>
              <a:ln>
                <a:noFill/>
              </a:ln>
            </p:spPr>
          </p:pic>
          <p:pic>
            <p:nvPicPr>
              <p:cNvPr id="129" name="Google Shape;129;p21"/>
              <p:cNvPicPr preferRelativeResize="0"/>
              <p:nvPr/>
            </p:nvPicPr>
            <p:blipFill>
              <a:blip r:embed="rId6">
                <a:alphaModFix/>
              </a:blip>
              <a:stretch>
                <a:fillRect/>
              </a:stretch>
            </p:blipFill>
            <p:spPr>
              <a:xfrm>
                <a:off x="4758450" y="2570162"/>
                <a:ext cx="3209925" cy="581025"/>
              </a:xfrm>
              <a:prstGeom prst="rect">
                <a:avLst/>
              </a:prstGeom>
              <a:noFill/>
              <a:ln>
                <a:noFill/>
              </a:ln>
            </p:spPr>
          </p:pic>
        </p:grpSp>
        <p:sp>
          <p:nvSpPr>
            <p:cNvPr id="130" name="Google Shape;130;p21"/>
            <p:cNvSpPr txBox="1"/>
            <p:nvPr/>
          </p:nvSpPr>
          <p:spPr>
            <a:xfrm>
              <a:off x="5487963" y="4185625"/>
              <a:ext cx="219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General Code Overview</a:t>
              </a:r>
              <a:endParaRPr i="1"/>
            </a:p>
          </p:txBody>
        </p:sp>
      </p:grpSp>
      <p:sp>
        <p:nvSpPr>
          <p:cNvPr id="131" name="Google Shape;131;p21"/>
          <p:cNvSpPr txBox="1"/>
          <p:nvPr/>
        </p:nvSpPr>
        <p:spPr>
          <a:xfrm>
            <a:off x="4994063" y="1621000"/>
            <a:ext cx="331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t>Relevant</a:t>
            </a:r>
            <a:r>
              <a:rPr i="1" lang="en"/>
              <a:t> .yaml values</a:t>
            </a:r>
            <a:endParaRPr i="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