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57" r:id="rId5"/>
    <p:sldId id="258" r:id="rId6"/>
    <p:sldId id="259" r:id="rId7"/>
    <p:sldId id="263" r:id="rId8"/>
    <p:sldId id="265" r:id="rId9"/>
    <p:sldId id="264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le Stites" initials="NS" lastIdx="1" clrIdx="0">
    <p:extLst>
      <p:ext uri="{19B8F6BF-5375-455C-9EA6-DF929625EA0E}">
        <p15:presenceInfo xmlns:p15="http://schemas.microsoft.com/office/powerpoint/2012/main" userId="Nole Sti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8"/>
    <a:srgbClr val="000054"/>
    <a:srgbClr val="00002E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8-28T08:43:16.658" idx="1">
    <p:pos x="6229" y="1982"/>
    <p:text>Is our meaning of the term "graph" something that will be understood by everyone?</p:text>
    <p:extLst>
      <p:ext uri="{C676402C-5697-4E1C-873F-D02D1690AC5C}">
        <p15:threadingInfo xmlns:p15="http://schemas.microsoft.com/office/powerpoint/2012/main" timeZoneBias="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D30-235C-4A6D-04AA-D430810A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DE74-06AA-EA01-0F33-B6218A24E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8C30-F942-CA10-E1E3-6173AE22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AFDD-C696-4B01-F095-3B9FAAAD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B78-BB69-9206-2C4B-2E6572A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4C67-50C4-C857-EE95-F536758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8B4-7EE0-EFC6-47D2-C5F5D33D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AAAF-F09C-5E7A-36F9-0BB976F7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905C-CCBF-3AD0-21B5-079B73A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05F-DB8D-6B6B-9EE4-30C127E1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8ED34-8353-EF62-BF77-7FE09199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96D-6BCB-E87B-912C-70BF40B4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7F7-CC11-705B-CE6B-E2EFAE6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F6D6-27E1-4E30-37ED-96154B7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523B-AA7A-C0A5-FF1C-2558B5E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E68-94A3-43FD-C6B6-1AB973B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6A11-168B-6617-7A6E-FB1AD3A5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E6E3-2FAA-6731-44F0-63AC624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52B1-68CE-E6A7-195D-ECB7D09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50D4-31B5-6CB7-63C7-0F21973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D136-25F5-3B91-A43E-F582986A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083A-697B-9308-FC7D-5D32235B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4FF9-DA56-0382-BF42-868F1B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30D3-AE80-3B03-E3FA-9108304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A6E6-8A1A-34CD-27D6-CF02D71C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CE6-3364-EDC5-2043-87CF2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19B7-A63F-5D46-9C87-9E699890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0085-390D-C7E7-84BE-073E907F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3453-4504-CC97-DEC4-C0CC5CE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6D9-8B72-9521-D52D-088ABD5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DF5F-F7B6-4081-E3E3-C15B01B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672-3AF0-C25E-22C6-362FD7FF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6382-82F9-B8E7-3B98-2D9B5EC1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58401-000A-94BB-FE20-59779260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CFEA4-0555-E5B1-C8AB-A24185BF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8181F-EC16-3158-34E0-F715A0DF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249F-14C3-58D6-9B69-0C4211D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D2B2-3929-E2B3-066C-CB16524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81FA-31FB-FEF2-641B-50EDB92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EF6-0A99-FDCA-1BF1-AD13CBA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AB847-A73E-F8A2-D51A-C440E5B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E936-0045-9BBE-FF90-8D579ED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63FE-72AF-61E3-F856-4221FFA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43AF-BFE5-ADF5-95DF-C709443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0A24-9BE1-9C36-95F8-7F04A00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F7E0-FCEB-C49F-7EED-73D3CBA9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03F9-4D29-FDEE-8F32-38ED661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CC02-54CF-9A17-4337-72D0B10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9B7E-22B0-5A2A-AA5F-1FCC69DC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49AA-C4D8-CA70-8F73-C9CE97A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1F45-FEF1-4597-A3F0-8FE9B3D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F498-9AFD-E947-EDCF-C21B66F7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ACE-EBE2-FF33-03FA-796A810C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7A4E7-95BF-697A-2178-6D842915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0BF7-92C8-E4F0-7DFB-DBBDAE03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8CDD-2076-1BF5-E9C5-A4495B8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22B-15BC-4DEB-2D91-2AFF1EF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7700-F083-E651-ACA7-1337CACA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11C1-43B8-46CA-3A83-94A72E91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DCBD-20C0-6BBE-D95D-FCA04A00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7566-B18B-D7D9-928B-8AEA2F7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8E0F-F992-422F-B1E4-A67EB2895762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3BA-672B-A24D-7EC8-DEFA62D0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9B89-CBC4-CB0D-E740-6ED56268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26000" t="-24000" r="-2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F5105-6FB0-03BE-5786-ABA6558DB571}"/>
              </a:ext>
            </a:extLst>
          </p:cNvPr>
          <p:cNvSpPr/>
          <p:nvPr/>
        </p:nvSpPr>
        <p:spPr>
          <a:xfrm>
            <a:off x="0" y="0"/>
            <a:ext cx="3190875" cy="685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1942-FDC2-F139-D8EA-3037620A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750" y="1219625"/>
            <a:ext cx="7048500" cy="2387600"/>
          </a:xfrm>
          <a:solidFill>
            <a:srgbClr val="000000">
              <a:alpha val="47843"/>
            </a:srgb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Introducing Quantum Computing to Computer Science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92E3-DA30-4DFF-732E-ECE8A00D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159" y="994620"/>
            <a:ext cx="1604682" cy="450009"/>
          </a:xfrm>
        </p:spPr>
        <p:txBody>
          <a:bodyPr>
            <a:normAutofit lnSpcReduction="10000"/>
          </a:bodyPr>
          <a:lstStyle/>
          <a:p>
            <a:r>
              <a:rPr lang="en-US" sz="2800" u="sng" dirty="0">
                <a:solidFill>
                  <a:schemeClr val="bg1">
                    <a:lumMod val="65000"/>
                  </a:schemeClr>
                </a:solidFill>
              </a:rPr>
              <a:t>STEM </a:t>
            </a:r>
            <a:r>
              <a:rPr lang="en-US" sz="2800" u="sng" dirty="0" err="1">
                <a:solidFill>
                  <a:schemeClr val="bg1">
                    <a:lumMod val="65000"/>
                  </a:schemeClr>
                </a:solidFill>
              </a:rPr>
              <a:t>REx</a:t>
            </a:r>
            <a:endParaRPr lang="en-US" sz="28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979407-949D-004D-EBE3-C500DCDC7772}"/>
              </a:ext>
            </a:extLst>
          </p:cNvPr>
          <p:cNvSpPr txBox="1">
            <a:spLocks/>
          </p:cNvSpPr>
          <p:nvPr/>
        </p:nvSpPr>
        <p:spPr>
          <a:xfrm>
            <a:off x="1047750" y="4710160"/>
            <a:ext cx="4381500" cy="450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Presented by </a:t>
            </a:r>
            <a:r>
              <a:rPr lang="en-US" sz="2800" b="1" dirty="0">
                <a:solidFill>
                  <a:schemeClr val="bg1"/>
                </a:solidFill>
              </a:rPr>
              <a:t>Nole Stites</a:t>
            </a:r>
          </a:p>
        </p:txBody>
      </p:sp>
    </p:spTree>
    <p:extLst>
      <p:ext uri="{BB962C8B-B14F-4D97-AF65-F5344CB8AC3E}">
        <p14:creationId xmlns:p14="http://schemas.microsoft.com/office/powerpoint/2010/main" val="22790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DE1B-EB60-5BB5-DA00-9288B73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C2D-E4B1-FCF0-30FB-AC96684B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IBM Quantum Field Guide</a:t>
            </a:r>
            <a:r>
              <a:rPr lang="en-US" sz="2400" dirty="0"/>
              <a:t>: </a:t>
            </a:r>
            <a:r>
              <a:rPr lang="en-US" sz="1800" dirty="0"/>
              <a:t>https://quantum-computing.ibm.com/lab/docs/iqx/guide</a:t>
            </a:r>
          </a:p>
          <a:p>
            <a:r>
              <a:rPr lang="en-US" sz="2400" u="sng" dirty="0"/>
              <a:t>Online lecture series</a:t>
            </a:r>
            <a:r>
              <a:rPr lang="en-US" sz="2400" dirty="0"/>
              <a:t>: </a:t>
            </a:r>
            <a:r>
              <a:rPr lang="en-US" sz="1800" dirty="0"/>
              <a:t>https://youtube.com/playlist?list=PLkespgaZN4gmu0nWNmfMflVRqw0VPkCGH</a:t>
            </a:r>
          </a:p>
          <a:p>
            <a:r>
              <a:rPr lang="en-US" sz="2400" u="sng" dirty="0"/>
              <a:t>Books</a:t>
            </a:r>
            <a:r>
              <a:rPr lang="en-US" sz="2400" dirty="0"/>
              <a:t>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“The Strange World of Quantum Mechanics” by Daniel F. </a:t>
            </a:r>
            <a:r>
              <a:rPr lang="en-US" sz="2000" dirty="0" err="1"/>
              <a:t>Styer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“An Introduction to Quantum Computing” by Phillip Kaye, Raymond Laflamme and Michele </a:t>
            </a:r>
            <a:r>
              <a:rPr lang="en-US" sz="2000" dirty="0" err="1"/>
              <a:t>Mosca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234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EAA2-2AA8-3D60-1F3F-F8F1FC5E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587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makes quantum computing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3049-8F07-4D3C-A19E-8470FFCB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497107"/>
            <a:ext cx="11519647" cy="505609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Quantum computers have a massive increase in computational power compared to classical computers.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solve many complex problems in a reasonable amount of time, unlike classic computers.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Classical computers can only represent one state at a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Quantum computers can represent exponentially many states at once.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It has important applications in cyber security.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improve the likelihood of stopping cyber attacks before they happen.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create even more secure systems.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Downside: it would create new vulnerabilities to be fixed.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It uses quantum mechanics, a strange yet fascinating new area of study for computer scientists.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IBM, Google, Microsoft, and many more are all working to advance quantum computing research.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The title slide image is IBM’s quantum computer called System One.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1472F-716F-69F5-602F-48342F9590A9}"/>
              </a:ext>
            </a:extLst>
          </p:cNvPr>
          <p:cNvSpPr txBox="1"/>
          <p:nvPr/>
        </p:nvSpPr>
        <p:spPr>
          <a:xfrm>
            <a:off x="134471" y="1497106"/>
            <a:ext cx="519953" cy="93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couple of problems arise when trying to teach quantum computing: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nature of quantum mechanics is strange and hard to grasp.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Quantum computing relies heavily on linear algebra, a topic that most CS students may not know.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ECE951-5563-8A72-A2DF-81E68F3BECD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Quantum computing cont.</a:t>
            </a:r>
          </a:p>
        </p:txBody>
      </p:sp>
    </p:spTree>
    <p:extLst>
      <p:ext uri="{BB962C8B-B14F-4D97-AF65-F5344CB8AC3E}">
        <p14:creationId xmlns:p14="http://schemas.microsoft.com/office/powerpoint/2010/main" val="33422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an effective, minimized quantum computing learning path for students that doesn’t involve linear algebra.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Prepare an introductory lecture on quantum computing to be presented to CS 418 students.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920511-62A5-B7C2-7FCE-2EEE2EB7242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Goals</a:t>
            </a:r>
          </a:p>
        </p:txBody>
      </p:sp>
    </p:spTree>
    <p:extLst>
      <p:ext uri="{BB962C8B-B14F-4D97-AF65-F5344CB8AC3E}">
        <p14:creationId xmlns:p14="http://schemas.microsoft.com/office/powerpoint/2010/main" val="614301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3094-7B2D-EF5D-C552-E2068123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quantum computing the traditional way through self-study.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 a lecture outline, receive feedback, and repeat until a satisfactory outline is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Encode my knowledge of quantum computing into a graph that follows the structure of the lecture outline.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list of resources and exercises for students to use to expand on their knowledge.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FB5ED4-2B7B-A695-E4AE-191EC6C13C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Steps to achieve the goals</a:t>
            </a:r>
          </a:p>
        </p:txBody>
      </p:sp>
    </p:spTree>
    <p:extLst>
      <p:ext uri="{BB962C8B-B14F-4D97-AF65-F5344CB8AC3E}">
        <p14:creationId xmlns:p14="http://schemas.microsoft.com/office/powerpoint/2010/main" val="7654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29F44E-A5CC-9D12-1A2B-13350DFDB78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Learn Quantum Computing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AF03B-E620-2760-BDCB-9160D05B8E1C}"/>
              </a:ext>
            </a:extLst>
          </p:cNvPr>
          <p:cNvSpPr txBox="1"/>
          <p:nvPr/>
        </p:nvSpPr>
        <p:spPr>
          <a:xfrm>
            <a:off x="134474" y="2496110"/>
            <a:ext cx="4814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Learn Quantum Mechanics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Superposition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Entanglement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Schrodinger’s Equation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Particles vs. Waves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Repeated Measurements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Etc.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(In other words, the strange quirks of the quantum world)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DB4F7-72AF-A57C-E61A-F0B8CB78A8AB}"/>
              </a:ext>
            </a:extLst>
          </p:cNvPr>
          <p:cNvSpPr txBox="1"/>
          <p:nvPr/>
        </p:nvSpPr>
        <p:spPr>
          <a:xfrm>
            <a:off x="5629836" y="2500032"/>
            <a:ext cx="5934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+mj-lt"/>
              <a:buAutoNum type="arabicPeriod" startAt="2"/>
            </a:pPr>
            <a:r>
              <a:rPr lang="en-US" sz="2400" dirty="0"/>
              <a:t>Learn Quantum Computing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Linear Algebra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Dirac Notation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Qubits &amp; Mixed States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Quantum Gates/Circuits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Quantum Complexity Theory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Etc.</a:t>
            </a:r>
          </a:p>
          <a:p>
            <a:pPr marL="1371600" lvl="3" indent="0">
              <a:buNone/>
            </a:pP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(Applying quantum weirdness to make it useful)</a:t>
            </a:r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EDF5-1C49-283D-11BD-6E678F1A1FD9}"/>
              </a:ext>
            </a:extLst>
          </p:cNvPr>
          <p:cNvSpPr txBox="1"/>
          <p:nvPr/>
        </p:nvSpPr>
        <p:spPr>
          <a:xfrm>
            <a:off x="4083424" y="1627422"/>
            <a:ext cx="309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The Traditional Way</a:t>
            </a:r>
          </a:p>
        </p:txBody>
      </p:sp>
    </p:spTree>
    <p:extLst>
      <p:ext uri="{BB962C8B-B14F-4D97-AF65-F5344CB8AC3E}">
        <p14:creationId xmlns:p14="http://schemas.microsoft.com/office/powerpoint/2010/main" val="15308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FE4C-4A10-A010-9E5E-21F921CE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1436571"/>
            <a:ext cx="8085372" cy="542142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u="sng" dirty="0"/>
              <a:t>Why drafting is important</a:t>
            </a:r>
            <a:r>
              <a:rPr lang="en-US" dirty="0"/>
              <a:t>: it allows me to modify and expand upon my initial ideas, organize the content in a meaningful way, make the content more concise,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Draft 1</a:t>
            </a:r>
            <a:r>
              <a:rPr lang="en-US" dirty="0"/>
              <a:t> (lecture_topics.txt): </a:t>
            </a:r>
          </a:p>
          <a:p>
            <a:pPr marL="0" indent="0">
              <a:buNone/>
            </a:pPr>
            <a:r>
              <a:rPr lang="en-US" dirty="0"/>
              <a:t>Lengthy; unnecessary topics; unorganized; too complex of a substitute for linear algebra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Draft 2</a:t>
            </a:r>
            <a:r>
              <a:rPr lang="en-US" dirty="0"/>
              <a:t> (lecture_outline_DRAFT.txt):</a:t>
            </a:r>
          </a:p>
          <a:p>
            <a:pPr marL="0" indent="0">
              <a:buNone/>
            </a:pPr>
            <a:r>
              <a:rPr lang="en-US" dirty="0"/>
              <a:t>Better structured, but can be improved; still has some unnecessary topics; lacking complexity theory relevance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Draft 3</a:t>
            </a:r>
            <a:r>
              <a:rPr lang="en-US" dirty="0"/>
              <a:t> (lecture_outline_DRAFT_2.txt):</a:t>
            </a:r>
          </a:p>
          <a:p>
            <a:pPr marL="0" indent="0">
              <a:buNone/>
            </a:pPr>
            <a:r>
              <a:rPr lang="en-US" dirty="0"/>
              <a:t>Only (for the most part) has essential topics; has complexity theory; organized well; sections are too big (not digestible sizes)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graph will take the best parts of Draft 3 and work to make the sections smaller and more digestible.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7ACE4D-19AC-B073-B597-8C6D514A55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Draft Lecture Outlines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1AF690-C21A-C8C3-46F1-63B9017A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753" y="4442581"/>
            <a:ext cx="4509247" cy="179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824-5BF9-9CEC-16DA-0C6C6BF0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1899751"/>
            <a:ext cx="6537775" cy="435133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Why use a graph?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So that others can use, rearrange, and build upon my current design.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help future learners of quantum computing by providing a roadmap of topics to learn and in what order.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allow for an easy way to reorganize the structure of the learning path by moving around the nodes.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362049-02C8-DC9E-E47F-BE6C1371E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Encode Knowledge Into Graph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757-9D2A-A386-6C85-ACD93F29D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10" b="32810"/>
          <a:stretch/>
        </p:blipFill>
        <p:spPr>
          <a:xfrm>
            <a:off x="6695676" y="1285876"/>
            <a:ext cx="5496324" cy="55721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47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86EB-3BA0-1319-4B72-AB7924700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6: Brainstorm Tools and 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E327-A7BD-162E-4DBC-C0DF185A2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/>
              <a:t>Qiskit</a:t>
            </a:r>
            <a:r>
              <a:rPr lang="en-US" dirty="0"/>
              <a:t> website for use of the </a:t>
            </a:r>
            <a:r>
              <a:rPr lang="en-US" dirty="0" err="1"/>
              <a:t>qiskit</a:t>
            </a:r>
            <a:r>
              <a:rPr lang="en-US" dirty="0"/>
              <a:t> library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IBM website for creating quantum circuits and simulating them on real quantum computers</a:t>
            </a:r>
          </a:p>
          <a:p>
            <a:r>
              <a:rPr lang="en-US" dirty="0"/>
              <a:t>Assignments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Some theory and some practice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(Pending)</a:t>
            </a:r>
          </a:p>
        </p:txBody>
      </p:sp>
    </p:spTree>
    <p:extLst>
      <p:ext uri="{BB962C8B-B14F-4D97-AF65-F5344CB8AC3E}">
        <p14:creationId xmlns:p14="http://schemas.microsoft.com/office/powerpoint/2010/main" val="3573531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691</Words>
  <Application>Microsoft Office PowerPoint</Application>
  <PresentationFormat>Widescreen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</vt:lpstr>
      <vt:lpstr>Office Theme</vt:lpstr>
      <vt:lpstr>Introducing Quantum Computing to Computer Science Students</vt:lpstr>
      <vt:lpstr>What makes quantum computing interesting?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Step 6: Brainstorm Tools and Assignments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Nole Stites</dc:creator>
  <cp:lastModifiedBy>Nole Stites</cp:lastModifiedBy>
  <cp:revision>23</cp:revision>
  <dcterms:created xsi:type="dcterms:W3CDTF">2023-07-16T15:02:55Z</dcterms:created>
  <dcterms:modified xsi:type="dcterms:W3CDTF">2023-08-31T21:12:27Z</dcterms:modified>
</cp:coreProperties>
</file>