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69" r:id="rId4"/>
    <p:sldId id="266" r:id="rId5"/>
    <p:sldId id="270" r:id="rId6"/>
    <p:sldId id="258" r:id="rId7"/>
    <p:sldId id="259" r:id="rId8"/>
    <p:sldId id="268" r:id="rId9"/>
    <p:sldId id="265" r:id="rId10"/>
    <p:sldId id="2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ole Stites" initials="NS" lastIdx="3" clrIdx="0">
    <p:extLst>
      <p:ext uri="{19B8F6BF-5375-455C-9EA6-DF929625EA0E}">
        <p15:presenceInfo xmlns:p15="http://schemas.microsoft.com/office/powerpoint/2012/main" userId="Nole Stit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D966"/>
    <a:srgbClr val="00B050"/>
    <a:srgbClr val="000068"/>
    <a:srgbClr val="000054"/>
    <a:srgbClr val="00002E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5082" autoAdjust="0"/>
  </p:normalViewPr>
  <p:slideViewPr>
    <p:cSldViewPr snapToGrid="0">
      <p:cViewPr>
        <p:scale>
          <a:sx n="72" d="100"/>
          <a:sy n="72" d="100"/>
        </p:scale>
        <p:origin x="110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9-12T09:44:04.145" idx="3">
    <p:pos x="2202" y="909"/>
    <p:text>Do I really know that it is effective yet? A different word, perhaps?</p:text>
    <p:extLst>
      <p:ext uri="{C676402C-5697-4E1C-873F-D02D1690AC5C}">
        <p15:threadingInfo xmlns:p15="http://schemas.microsoft.com/office/powerpoint/2012/main" timeZoneBias="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BCAA5-08F9-41EF-A81E-56BCCC6B5E07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2FD92-C9C7-4A2A-B65D-090341433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17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System One was finished in the summer of 2018 after precise testing.</a:t>
            </a:r>
          </a:p>
          <a:p>
            <a:r>
              <a:rPr lang="en-US" dirty="0"/>
              <a:t>- The computers are super cold: Absolute Zero = -460 Fahrenheit.</a:t>
            </a:r>
          </a:p>
          <a:p>
            <a:r>
              <a:rPr lang="en-US" dirty="0"/>
              <a:t>- System One’s exist in North America, Germany, and Japan, soon to be more.</a:t>
            </a:r>
          </a:p>
          <a:p>
            <a:r>
              <a:rPr lang="en-US" dirty="0"/>
              <a:t>- IBM had quantum computers on the cloud as early as 2016.</a:t>
            </a:r>
          </a:p>
          <a:p>
            <a:r>
              <a:rPr lang="en-US" dirty="0"/>
              <a:t>- IBM allows users to create quantum circuits and run them on their quantum computers.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FD92-C9C7-4A2A-B65D-0903414337D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86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 why drafting is important. Just look what would’ve happened if you stopped at Draft 1!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42FD92-C9C7-4A2A-B65D-0903414337D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0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A7D30-235C-4A6D-04AA-D430810A5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ADE74-06AA-EA01-0F33-B6218A24EA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68C30-F942-CA10-E1E3-6173AE22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1AFDD-C696-4B01-F095-3B9FAAAD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38B78-BB69-9206-2C4B-2E6572A25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6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C4C67-50C4-C857-EE95-F53675809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8B4-7EE0-EFC6-47D2-C5F5D33D8C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6AAAF-F09C-5E7A-36F9-0BB976F7C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1905C-CCBF-3AD0-21B5-079B73AC7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FA05F-DB8D-6B6B-9EE4-30C127E1A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8ED34-8353-EF62-BF77-7FE091991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2596D-6BCB-E87B-912C-70BF40B418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697F7-CC11-705B-CE6B-E2EFAE6A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5F6D6-27E1-4E30-37ED-96154B72C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77523B-AA7A-C0A5-FF1C-2558B5E69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923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4EE68-94A3-43FD-C6B6-1AB973BE6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6A11-168B-6617-7A6E-FB1AD3A5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5E6E3-2FAA-6731-44F0-63AC6249B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ED52B1-68CE-E6A7-195D-ECB7D0958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F50D4-31B5-6CB7-63C7-0F219732A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178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8D136-25F5-3B91-A43E-F582986A73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73083A-697B-9308-FC7D-5D32235B5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E4FF9-DA56-0382-BF42-868F1B15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930D3-AE80-3B03-E3FA-910830461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8A6E6-8A1A-34CD-27D6-CF02D71C2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83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39CE6-3364-EDC5-2043-87CF2EF1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19B7-A63F-5D46-9C87-9E699890DC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90085-390D-C7E7-84BE-073E907F6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A3453-4504-CC97-DEC4-C0CC5CE3C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C6D9-8B72-9521-D52D-088ABD5D7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7DF5F-F7B6-4081-E3E3-C15B01BC7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685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5672-3AF0-C25E-22C6-362FD7FF9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C6382-82F9-B8E7-3B98-2D9B5EC1C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58401-000A-94BB-FE20-59779260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CFEA4-0555-E5B1-C8AB-A24185BF5C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58181F-EC16-3158-34E0-F715A0DFA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66249F-14C3-58D6-9B69-0C4211DD5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4D2B2-3929-E2B3-066C-CB1652461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1481FA-31FB-FEF2-641B-50EDB92B2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5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22EF6-0A99-FDCA-1BF1-AD13CBA9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3AB847-A73E-F8A2-D51A-C440E5BC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5E936-0045-9BBE-FF90-8D579ED3F3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E463FE-72AF-61E3-F856-4221FFA4F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0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543AF-BFE5-ADF5-95DF-C7094438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B80A24-9BE1-9C36-95F8-7F04A00D7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0F7E0-FCEB-C49F-7EED-73D3CBA90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91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103F9-4D29-FDEE-8F32-38ED6614A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5CC02-54CF-9A17-4337-72D0B1094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19B7E-22B0-5A2A-AA5F-1FCC69DC3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0E49AA-C4D8-CA70-8F73-C9CE97A29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1F45-FEF1-4597-A3F0-8FE9B3D2A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62F498-9AFD-E947-EDCF-C21B66F7B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39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75ACE-EBE2-FF33-03FA-796A810C5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87A4E7-95BF-697A-2178-6D842915C8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FE0BF7-92C8-E4F0-7DFB-DBBDAE03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28CDD-2076-1BF5-E9C5-A4495B85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5122B-15BC-4DEB-2D91-2AFF1EFEC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77700-F083-E651-ACA7-1337CACA5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4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8711C1-43B8-46CA-3A83-94A72E91E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6DCBD-20C0-6BBE-D95D-FCA04A00D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E7566-B18B-D7D9-928B-8AEA2F7D96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28E0F-F992-422F-B1E4-A67EB289576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563BA-672B-A24D-7EC8-DEFA62D015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F9B89-CBC4-CB0D-E740-6ED562686A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C47E5E-8654-4030-ABFC-43676AA5D2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003.0232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l="26000" t="-24000" r="-26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AF5105-6FB0-03BE-5786-ABA6558DB571}"/>
              </a:ext>
            </a:extLst>
          </p:cNvPr>
          <p:cNvSpPr/>
          <p:nvPr/>
        </p:nvSpPr>
        <p:spPr>
          <a:xfrm>
            <a:off x="0" y="0"/>
            <a:ext cx="3190875" cy="6858000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01942-FDC2-F139-D8EA-3037620A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5750" y="1219625"/>
            <a:ext cx="7048500" cy="2387600"/>
          </a:xfrm>
          <a:solidFill>
            <a:srgbClr val="000000">
              <a:alpha val="47843"/>
            </a:srgbClr>
          </a:solidFill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>
                    <a:lumMod val="85000"/>
                  </a:schemeClr>
                </a:solidFill>
              </a:rPr>
              <a:t>Introducing Quantum Computing to Computer Science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D92E3-DA30-4DFF-732E-ECE8A00DF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6159" y="994620"/>
            <a:ext cx="1604682" cy="450009"/>
          </a:xfrm>
        </p:spPr>
        <p:txBody>
          <a:bodyPr>
            <a:normAutofit lnSpcReduction="10000"/>
          </a:bodyPr>
          <a:lstStyle/>
          <a:p>
            <a:r>
              <a:rPr lang="en-US" sz="2800" u="sng" dirty="0">
                <a:solidFill>
                  <a:schemeClr val="bg1">
                    <a:lumMod val="65000"/>
                  </a:schemeClr>
                </a:solidFill>
              </a:rPr>
              <a:t>STEM </a:t>
            </a:r>
            <a:r>
              <a:rPr lang="en-US" sz="2800" u="sng" dirty="0" err="1">
                <a:solidFill>
                  <a:schemeClr val="bg1">
                    <a:lumMod val="65000"/>
                  </a:schemeClr>
                </a:solidFill>
              </a:rPr>
              <a:t>REx</a:t>
            </a:r>
            <a:endParaRPr lang="en-US" sz="2800" u="sng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1979407-949D-004D-EBE3-C500DCDC7772}"/>
              </a:ext>
            </a:extLst>
          </p:cNvPr>
          <p:cNvSpPr txBox="1">
            <a:spLocks/>
          </p:cNvSpPr>
          <p:nvPr/>
        </p:nvSpPr>
        <p:spPr>
          <a:xfrm>
            <a:off x="1047750" y="4710160"/>
            <a:ext cx="4381500" cy="45000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Presented by </a:t>
            </a:r>
            <a:r>
              <a:rPr lang="en-US" sz="2800" b="1" dirty="0">
                <a:solidFill>
                  <a:schemeClr val="bg1"/>
                </a:solidFill>
              </a:rPr>
              <a:t>Nole Stites</a:t>
            </a:r>
          </a:p>
        </p:txBody>
      </p:sp>
    </p:spTree>
    <p:extLst>
      <p:ext uri="{BB962C8B-B14F-4D97-AF65-F5344CB8AC3E}">
        <p14:creationId xmlns:p14="http://schemas.microsoft.com/office/powerpoint/2010/main" val="2279005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DE1B-EB60-5BB5-DA00-9288B7352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F68C2D-E4B1-FCF0-30FB-AC96684B1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u="sng" dirty="0"/>
              <a:t>IBM Quantum Field Guide</a:t>
            </a:r>
            <a:r>
              <a:rPr lang="en-US" sz="2400" dirty="0"/>
              <a:t>: </a:t>
            </a:r>
            <a:r>
              <a:rPr lang="en-US" sz="1800" dirty="0"/>
              <a:t>https://quantum-computing.ibm.com/lab/docs/iqx/guide</a:t>
            </a:r>
          </a:p>
          <a:p>
            <a:r>
              <a:rPr lang="en-US" sz="2400" u="sng" dirty="0"/>
              <a:t>Online lecture series</a:t>
            </a:r>
            <a:r>
              <a:rPr lang="en-US" sz="2400" dirty="0"/>
              <a:t>: </a:t>
            </a:r>
            <a:r>
              <a:rPr lang="en-US" sz="1800" dirty="0"/>
              <a:t>https://youtube.com/playlist?list=PLkespgaZN4gmu0nWNmfMflVRqw0VPkCGH</a:t>
            </a:r>
          </a:p>
          <a:p>
            <a:r>
              <a:rPr lang="en-US" sz="2400" u="sng" dirty="0"/>
              <a:t>Books</a:t>
            </a:r>
            <a:r>
              <a:rPr lang="en-US" sz="2400" dirty="0"/>
              <a:t>: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“The Strange World of Quantum Mechanics” by Daniel F. </a:t>
            </a:r>
            <a:r>
              <a:rPr lang="en-US" sz="2000" dirty="0" err="1"/>
              <a:t>Styer</a:t>
            </a:r>
            <a:endParaRPr lang="en-US" sz="2000" dirty="0"/>
          </a:p>
          <a:p>
            <a:pPr marL="971550" lvl="1" indent="-514350">
              <a:buFont typeface="+mj-lt"/>
              <a:buAutoNum type="romanUcPeriod"/>
            </a:pPr>
            <a:r>
              <a:rPr lang="en-US" sz="2000" dirty="0"/>
              <a:t>“An Introduction to Quantum Computing” by Phillip Kaye, Raymond Laflamme and Michele </a:t>
            </a:r>
            <a:r>
              <a:rPr lang="en-US" sz="2000" dirty="0" err="1"/>
              <a:t>Mosca</a:t>
            </a:r>
            <a:endParaRPr lang="en-US" sz="2000" dirty="0"/>
          </a:p>
          <a:p>
            <a:r>
              <a:rPr lang="en-US" sz="2400" dirty="0"/>
              <a:t>Slide 8:</a:t>
            </a:r>
          </a:p>
          <a:p>
            <a:pPr marL="0" indent="0">
              <a:buNone/>
            </a:pPr>
            <a:r>
              <a:rPr lang="en-US" sz="2000" dirty="0"/>
              <a:t>Aidan Hogan, Eva </a:t>
            </a:r>
            <a:r>
              <a:rPr lang="en-US" sz="2000" dirty="0" err="1"/>
              <a:t>Blomqvist</a:t>
            </a:r>
            <a:r>
              <a:rPr lang="en-US" sz="2000" dirty="0"/>
              <a:t>, Michael </a:t>
            </a:r>
            <a:r>
              <a:rPr lang="en-US" sz="2000" dirty="0" err="1"/>
              <a:t>Cochez</a:t>
            </a:r>
            <a:r>
              <a:rPr lang="en-US" sz="2000" dirty="0"/>
              <a:t>, Claudia </a:t>
            </a:r>
            <a:r>
              <a:rPr lang="en-US" sz="2000" dirty="0" err="1"/>
              <a:t>d'Amato</a:t>
            </a:r>
            <a:r>
              <a:rPr lang="en-US" sz="2000" dirty="0"/>
              <a:t>, Gerard de Melo, Claudio Gutierrez, José Emilio Labra </a:t>
            </a:r>
            <a:r>
              <a:rPr lang="en-US" sz="2000" dirty="0" err="1"/>
              <a:t>Gayo</a:t>
            </a:r>
            <a:r>
              <a:rPr lang="en-US" sz="2000" dirty="0"/>
              <a:t>, Sabrina </a:t>
            </a:r>
            <a:r>
              <a:rPr lang="en-US" sz="2000" dirty="0" err="1"/>
              <a:t>Kirrane</a:t>
            </a:r>
            <a:r>
              <a:rPr lang="en-US" sz="2000" dirty="0"/>
              <a:t>, Sebastian </a:t>
            </a:r>
            <a:r>
              <a:rPr lang="en-US" sz="2000" dirty="0" err="1"/>
              <a:t>Neumaier</a:t>
            </a:r>
            <a:r>
              <a:rPr lang="en-US" sz="2000" dirty="0"/>
              <a:t>, Axel </a:t>
            </a:r>
            <a:r>
              <a:rPr lang="en-US" sz="2000" dirty="0" err="1"/>
              <a:t>Polleres</a:t>
            </a:r>
            <a:r>
              <a:rPr lang="en-US" sz="2000" dirty="0"/>
              <a:t>, Roberto </a:t>
            </a:r>
            <a:r>
              <a:rPr lang="en-US" sz="2000" dirty="0" err="1"/>
              <a:t>Navigli</a:t>
            </a:r>
            <a:r>
              <a:rPr lang="en-US" sz="2000" dirty="0"/>
              <a:t>, Axel-</a:t>
            </a:r>
            <a:r>
              <a:rPr lang="en-US" sz="2000" dirty="0" err="1"/>
              <a:t>Cyrille</a:t>
            </a:r>
            <a:r>
              <a:rPr lang="en-US" sz="2000" dirty="0"/>
              <a:t> </a:t>
            </a:r>
            <a:r>
              <a:rPr lang="en-US" sz="2000" dirty="0" err="1"/>
              <a:t>Ngonga</a:t>
            </a:r>
            <a:r>
              <a:rPr lang="en-US" sz="2000" dirty="0"/>
              <a:t> </a:t>
            </a:r>
            <a:r>
              <a:rPr lang="en-US" sz="2000" dirty="0" err="1"/>
              <a:t>Ngomo</a:t>
            </a:r>
            <a:r>
              <a:rPr lang="en-US" sz="2000" dirty="0"/>
              <a:t>, </a:t>
            </a:r>
            <a:r>
              <a:rPr lang="en-US" sz="2000" dirty="0" err="1"/>
              <a:t>Sabbir</a:t>
            </a:r>
            <a:r>
              <a:rPr lang="en-US" sz="2000" dirty="0"/>
              <a:t> M. Rashid, Anisa </a:t>
            </a:r>
            <a:r>
              <a:rPr lang="en-US" sz="2000" dirty="0" err="1"/>
              <a:t>Rula</a:t>
            </a:r>
            <a:r>
              <a:rPr lang="en-US" sz="2000" dirty="0"/>
              <a:t>, Lukas </a:t>
            </a:r>
            <a:r>
              <a:rPr lang="en-US" sz="2000" dirty="0" err="1"/>
              <a:t>Schmelzeisen</a:t>
            </a:r>
            <a:r>
              <a:rPr lang="en-US" sz="2000" dirty="0"/>
              <a:t>, Juan </a:t>
            </a:r>
            <a:r>
              <a:rPr lang="en-US" sz="2000" dirty="0" err="1"/>
              <a:t>Sequeda</a:t>
            </a:r>
            <a:r>
              <a:rPr lang="en-US" sz="2000" dirty="0"/>
              <a:t>, Steffen </a:t>
            </a:r>
            <a:r>
              <a:rPr lang="en-US" sz="2000" dirty="0" err="1"/>
              <a:t>Staab</a:t>
            </a:r>
            <a:r>
              <a:rPr lang="en-US" sz="2000" dirty="0"/>
              <a:t>, and Antoine Zimmermann. 2020. Knowledge Graphs. </a:t>
            </a:r>
            <a:r>
              <a:rPr lang="en-US" sz="2000" dirty="0">
                <a:hlinkClick r:id="rId2"/>
              </a:rPr>
              <a:t>arXiv:2003.02320</a:t>
            </a:r>
            <a:r>
              <a:rPr lang="en-US" sz="2000" dirty="0"/>
              <a:t> [cs.AI]</a:t>
            </a:r>
          </a:p>
        </p:txBody>
      </p:sp>
    </p:spTree>
    <p:extLst>
      <p:ext uri="{BB962C8B-B14F-4D97-AF65-F5344CB8AC3E}">
        <p14:creationId xmlns:p14="http://schemas.microsoft.com/office/powerpoint/2010/main" val="823450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EAA2-2AA8-3D60-1F3F-F8F1FC5E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587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What makes quantum computing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E3049-8F07-4D3C-A19E-8470FFCB3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729" y="1497107"/>
            <a:ext cx="11519647" cy="5056094"/>
          </a:xfrm>
        </p:spPr>
        <p:txBody>
          <a:bodyPr>
            <a:normAutofit fontScale="5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800" dirty="0"/>
              <a:t>Quantum computers have a massive increase in computational power compared to classical computers.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Can solve many complex problems in a reasonable amount of time, unlike classic computers.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Classical computers can only represent one state at a time.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Quantum computers can represent exponentially many states at once.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800" dirty="0"/>
              <a:t>It has important applications in cyber security.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Can improve the likelihood of stopping cyber attacks before they happen.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Can create even more secure systems.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Downside: it would create new vulnerabilities to be fixed.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sz="3800" dirty="0"/>
              <a:t>It uses quantum mechanics, a strange yet fascinating new area of study for computer scientists.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IBM, Google, Microsoft, and many more are all working to advance quantum computing research.</a:t>
            </a:r>
          </a:p>
          <a:p>
            <a:pPr lvl="1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sz="2900" dirty="0"/>
              <a:t>The title slide image is IBM’s quantum computer called System One.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1472F-716F-69F5-602F-48342F9590A9}"/>
              </a:ext>
            </a:extLst>
          </p:cNvPr>
          <p:cNvSpPr txBox="1"/>
          <p:nvPr/>
        </p:nvSpPr>
        <p:spPr>
          <a:xfrm>
            <a:off x="134471" y="1497106"/>
            <a:ext cx="519953" cy="93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32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2EAA2-2AA8-3D60-1F3F-F8F1FC5E3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85874"/>
          </a:xfrm>
          <a:solidFill>
            <a:schemeClr val="tx1"/>
          </a:solidFill>
        </p:spPr>
        <p:txBody>
          <a:bodyPr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Traditional Learning Path for Quantum Computing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41472F-716F-69F5-602F-48342F9590A9}"/>
              </a:ext>
            </a:extLst>
          </p:cNvPr>
          <p:cNvSpPr txBox="1"/>
          <p:nvPr/>
        </p:nvSpPr>
        <p:spPr>
          <a:xfrm>
            <a:off x="134471" y="1497106"/>
            <a:ext cx="519953" cy="932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0BAB94-2A5A-72FC-5861-4698D819A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2" y="1285875"/>
            <a:ext cx="10775576" cy="409684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A8CFD04-BC70-B31C-BF02-5A8C26C05EFE}"/>
              </a:ext>
            </a:extLst>
          </p:cNvPr>
          <p:cNvSpPr txBox="1"/>
          <p:nvPr/>
        </p:nvSpPr>
        <p:spPr>
          <a:xfrm>
            <a:off x="3639668" y="5191262"/>
            <a:ext cx="2635626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Graph</a:t>
            </a:r>
            <a:r>
              <a:rPr lang="en-US" dirty="0"/>
              <a:t>: </a:t>
            </a:r>
          </a:p>
          <a:p>
            <a:r>
              <a:rPr lang="en-US" dirty="0"/>
              <a:t>a collection of vertices (nodes) and edges such that any edge in the graph will connect two nodes.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EC22EA-7509-4730-2002-DE83647695AB}"/>
              </a:ext>
            </a:extLst>
          </p:cNvPr>
          <p:cNvSpPr txBox="1"/>
          <p:nvPr/>
        </p:nvSpPr>
        <p:spPr>
          <a:xfrm>
            <a:off x="6472514" y="5191262"/>
            <a:ext cx="35769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Dependencies in a graph</a:t>
            </a:r>
            <a:r>
              <a:rPr lang="en-US" dirty="0"/>
              <a:t>: </a:t>
            </a:r>
          </a:p>
          <a:p>
            <a:r>
              <a:rPr lang="en-US" dirty="0"/>
              <a:t>Directed edges in a graph are known as dependencies. The node that the edges points to depends upon the node at the origin of the edge.</a:t>
            </a:r>
          </a:p>
        </p:txBody>
      </p:sp>
    </p:spTree>
    <p:extLst>
      <p:ext uri="{BB962C8B-B14F-4D97-AF65-F5344CB8AC3E}">
        <p14:creationId xmlns:p14="http://schemas.microsoft.com/office/powerpoint/2010/main" val="1969011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C33F-5B2A-B092-048A-916335E6D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couple of problems arise when trying to teach quantum computing: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The nature of quantum mechanics is strange and hard to grasp.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I am giving an introductory lecture on quantum computing to a class that does not require linear algebra as a prerequisite.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EECE951-5563-8A72-A2DF-81E68F3BECD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Problems when teaching quantum computing</a:t>
            </a:r>
          </a:p>
        </p:txBody>
      </p:sp>
    </p:spTree>
    <p:extLst>
      <p:ext uri="{BB962C8B-B14F-4D97-AF65-F5344CB8AC3E}">
        <p14:creationId xmlns:p14="http://schemas.microsoft.com/office/powerpoint/2010/main" val="3342253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C33F-5B2A-B092-048A-916335E6D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395636"/>
            <a:ext cx="3747246" cy="2701235"/>
          </a:xfrm>
        </p:spPr>
        <p:txBody>
          <a:bodyPr>
            <a:normAutofit/>
          </a:bodyPr>
          <a:lstStyle/>
          <a:p>
            <a:r>
              <a:rPr lang="en-US" sz="2600" dirty="0"/>
              <a:t>Researched an </a:t>
            </a:r>
            <a:r>
              <a:rPr lang="en-US" sz="2600" u="sng" dirty="0"/>
              <a:t>effective</a:t>
            </a:r>
            <a:r>
              <a:rPr lang="en-US" sz="2600" dirty="0"/>
              <a:t> slice through the traditional graph to serve as a quantum computing learning path for students that doesn’t involve linear algebra.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920511-62A5-B7C2-7FCE-2EEE2EB7242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Contributions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A82D43-0309-214C-7980-B0544EA96511}"/>
              </a:ext>
            </a:extLst>
          </p:cNvPr>
          <p:cNvSpPr txBox="1">
            <a:spLocks/>
          </p:cNvSpPr>
          <p:nvPr/>
        </p:nvSpPr>
        <p:spPr>
          <a:xfrm>
            <a:off x="3845861" y="1399471"/>
            <a:ext cx="4249268" cy="18038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Prepared an introductory lecture on quantum computing to be presented to CS 418 students.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A352BA-842F-5A30-36EA-D789A5CB9E62}"/>
              </a:ext>
            </a:extLst>
          </p:cNvPr>
          <p:cNvSpPr txBox="1">
            <a:spLocks/>
          </p:cNvSpPr>
          <p:nvPr/>
        </p:nvSpPr>
        <p:spPr>
          <a:xfrm>
            <a:off x="8023413" y="1401743"/>
            <a:ext cx="4052045" cy="1807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Created a machine-readable knowledge graph to represent the quantum computing learning path.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A4C525-99D2-7079-1886-9BD964222D6B}"/>
              </a:ext>
            </a:extLst>
          </p:cNvPr>
          <p:cNvSpPr txBox="1"/>
          <p:nvPr/>
        </p:nvSpPr>
        <p:spPr>
          <a:xfrm>
            <a:off x="251012" y="4589930"/>
            <a:ext cx="29942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Learning Path Slice</a:t>
            </a:r>
            <a:r>
              <a:rPr lang="en-US" sz="2000" dirty="0"/>
              <a:t>: </a:t>
            </a:r>
          </a:p>
          <a:p>
            <a:r>
              <a:rPr lang="en-US" sz="2000" dirty="0"/>
              <a:t>a smaller collection of vertices and edges from within a larger graph.</a:t>
            </a:r>
            <a:endParaRPr lang="en-US" sz="2000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67CF95-6141-B84B-0BEC-86C1EB10A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199" y="3559138"/>
            <a:ext cx="8686799" cy="33026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9C660A-26B7-0E22-CD6F-D0E0AEA6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1" y="3553033"/>
            <a:ext cx="8686799" cy="330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9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996542-7B9C-8881-19FE-62E6CEF34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212" y="2761158"/>
            <a:ext cx="10775576" cy="409684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F3094-7B2D-EF5D-C552-E2068123B7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Learn quantum computing the traditional way through self-study.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Draft a lecture outline, receive feedback, and repeat until a satisfactory outline is found.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Encode my knowledge of quantum computing into a graph that follows the structure of the lecture outline.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6FB5ED4-2B7B-A695-E4AE-191EC6C13C0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Steps to achieve the resulting contributions</a:t>
            </a:r>
          </a:p>
        </p:txBody>
      </p:sp>
    </p:spTree>
    <p:extLst>
      <p:ext uri="{BB962C8B-B14F-4D97-AF65-F5344CB8AC3E}">
        <p14:creationId xmlns:p14="http://schemas.microsoft.com/office/powerpoint/2010/main" val="765426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629F44E-A5CC-9D12-1A2B-13350DFDB78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Step 1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Learn Quantum Computing</a:t>
            </a:r>
            <a:endParaRPr 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FAF03B-E620-2760-BDCB-9160D05B8E1C}"/>
              </a:ext>
            </a:extLst>
          </p:cNvPr>
          <p:cNvSpPr txBox="1"/>
          <p:nvPr/>
        </p:nvSpPr>
        <p:spPr>
          <a:xfrm>
            <a:off x="134474" y="2496110"/>
            <a:ext cx="4814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Learn Quantum Mechanics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Superposition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Entanglement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Schrodinger’s Equation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Particles vs. Waves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Repeated Measurements</a:t>
            </a:r>
          </a:p>
          <a:p>
            <a:pPr marL="1257300" lvl="2" indent="-342900">
              <a:buFont typeface="Wingdings" panose="05000000000000000000" pitchFamily="2" charset="2"/>
              <a:buChar char="q"/>
            </a:pPr>
            <a:r>
              <a:rPr lang="en-US" sz="2200" dirty="0"/>
              <a:t>Etc.</a:t>
            </a:r>
          </a:p>
          <a:p>
            <a:pPr marL="914400" lvl="2" indent="0">
              <a:buNone/>
            </a:pPr>
            <a:endParaRPr lang="en-US" sz="2200" dirty="0"/>
          </a:p>
          <a:p>
            <a:pPr marL="914400" lvl="2" indent="0">
              <a:buNone/>
            </a:pPr>
            <a:r>
              <a:rPr lang="en-US" sz="2200" dirty="0"/>
              <a:t>(In other words, the strange quirks of the quantum world)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FDB4F7-72AF-A57C-E61A-F0B8CB78A8AB}"/>
              </a:ext>
            </a:extLst>
          </p:cNvPr>
          <p:cNvSpPr txBox="1"/>
          <p:nvPr/>
        </p:nvSpPr>
        <p:spPr>
          <a:xfrm>
            <a:off x="5629836" y="2500032"/>
            <a:ext cx="593463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71600" lvl="2" indent="-457200">
              <a:buFont typeface="+mj-lt"/>
              <a:buAutoNum type="arabicPeriod" startAt="2"/>
            </a:pPr>
            <a:r>
              <a:rPr lang="en-US" sz="2400" dirty="0"/>
              <a:t>Learn Quantum Computing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Linear Algebra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Dirac Notation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Qubits &amp; Mixed States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Quantum Gates/Circuits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Quantum Complexity Theory</a:t>
            </a:r>
          </a:p>
          <a:p>
            <a:pPr marL="1714500" lvl="3" indent="-342900">
              <a:buFont typeface="Wingdings" panose="05000000000000000000" pitchFamily="2" charset="2"/>
              <a:buChar char="q"/>
            </a:pPr>
            <a:r>
              <a:rPr lang="en-US" sz="2200" dirty="0"/>
              <a:t>Etc.</a:t>
            </a:r>
          </a:p>
          <a:p>
            <a:pPr marL="1371600" lvl="3" indent="0">
              <a:buNone/>
            </a:pPr>
            <a:endParaRPr lang="en-US" sz="2200" dirty="0"/>
          </a:p>
          <a:p>
            <a:pPr marL="1371600" lvl="3" indent="0">
              <a:buNone/>
            </a:pPr>
            <a:r>
              <a:rPr lang="en-US" sz="2200" dirty="0"/>
              <a:t>(Applying quantum weirdness to make it useful)</a:t>
            </a:r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u="sng" dirty="0"/>
          </a:p>
          <a:p>
            <a:pPr marL="914400" lvl="2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19EDF5-1C49-283D-11BD-6E678F1A1FD9}"/>
              </a:ext>
            </a:extLst>
          </p:cNvPr>
          <p:cNvSpPr txBox="1"/>
          <p:nvPr/>
        </p:nvSpPr>
        <p:spPr>
          <a:xfrm>
            <a:off x="4083424" y="1627422"/>
            <a:ext cx="30928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u="sng" dirty="0"/>
              <a:t>The Traditional Way</a:t>
            </a:r>
          </a:p>
        </p:txBody>
      </p:sp>
    </p:spTree>
    <p:extLst>
      <p:ext uri="{BB962C8B-B14F-4D97-AF65-F5344CB8AC3E}">
        <p14:creationId xmlns:p14="http://schemas.microsoft.com/office/powerpoint/2010/main" val="1530892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1FE4C-4A10-A010-9E5E-21F921CEC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023" y="1436571"/>
            <a:ext cx="5328043" cy="54214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Necessary Topics</a:t>
            </a:r>
            <a:r>
              <a:rPr lang="en-US" dirty="0"/>
              <a:t>: Does the draft contain digestible and meaningful topics for an introductory lecture?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u="sng" dirty="0"/>
              <a:t>Well Structured</a:t>
            </a:r>
            <a:r>
              <a:rPr lang="en-US" dirty="0"/>
              <a:t>: Is the content of the draft organized in a clear and understandable way?</a:t>
            </a:r>
          </a:p>
          <a:p>
            <a:pPr marL="0" indent="0">
              <a:buNone/>
            </a:pPr>
            <a:endParaRPr lang="en-US" u="sng" dirty="0"/>
          </a:p>
          <a:p>
            <a:pPr marL="0" indent="0">
              <a:buNone/>
            </a:pPr>
            <a:r>
              <a:rPr lang="en-US" b="1" u="sng" dirty="0"/>
              <a:t>Substitutes for Linear Algebra</a:t>
            </a:r>
            <a:r>
              <a:rPr lang="en-US" dirty="0"/>
              <a:t>: Does the draft avoid the use of linear algebra by using another effective method?</a:t>
            </a:r>
            <a:endParaRPr lang="en-US" u="sng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37ACE4D-19AC-B073-B597-8C6D514A553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Step 2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Draft Lecture Outlines</a:t>
            </a:r>
            <a:endParaRPr 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AF0696-7223-3945-7FF7-2520F20EECBF}"/>
              </a:ext>
            </a:extLst>
          </p:cNvPr>
          <p:cNvGrpSpPr/>
          <p:nvPr/>
        </p:nvGrpSpPr>
        <p:grpSpPr>
          <a:xfrm>
            <a:off x="5449065" y="1285875"/>
            <a:ext cx="6742935" cy="3333275"/>
            <a:chOff x="5449066" y="1280766"/>
            <a:chExt cx="6742935" cy="333327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7E5A95C-F4CF-A9A7-B6C3-CB31170F1A32}"/>
                </a:ext>
              </a:extLst>
            </p:cNvPr>
            <p:cNvSpPr/>
            <p:nvPr/>
          </p:nvSpPr>
          <p:spPr>
            <a:xfrm>
              <a:off x="5449066" y="3963897"/>
              <a:ext cx="6742934" cy="6501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3040125-969D-B74C-0CDB-3FCB34FB7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49067" y="1280766"/>
              <a:ext cx="6742934" cy="2692047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3828314-8482-27A3-E905-73971FC8C21F}"/>
                </a:ext>
              </a:extLst>
            </p:cNvPr>
            <p:cNvGrpSpPr/>
            <p:nvPr/>
          </p:nvGrpSpPr>
          <p:grpSpPr>
            <a:xfrm>
              <a:off x="6138037" y="4067504"/>
              <a:ext cx="1507685" cy="457200"/>
              <a:chOff x="6285186" y="4845269"/>
              <a:chExt cx="1507685" cy="45720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30C3CA-FD39-DD96-92E5-C40B76A70FFF}"/>
                  </a:ext>
                </a:extLst>
              </p:cNvPr>
              <p:cNvSpPr txBox="1"/>
              <p:nvPr/>
            </p:nvSpPr>
            <p:spPr>
              <a:xfrm>
                <a:off x="6742936" y="4873814"/>
                <a:ext cx="10499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Poor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105993-1793-755E-0A7B-461F3169B1E7}"/>
                  </a:ext>
                </a:extLst>
              </p:cNvPr>
              <p:cNvSpPr/>
              <p:nvPr/>
            </p:nvSpPr>
            <p:spPr>
              <a:xfrm>
                <a:off x="6285186" y="4845269"/>
                <a:ext cx="457750" cy="457200"/>
              </a:xfrm>
              <a:prstGeom prst="rect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E8AC80D-E68C-32B5-C14C-EB3B30A0BBD3}"/>
                </a:ext>
              </a:extLst>
            </p:cNvPr>
            <p:cNvGrpSpPr/>
            <p:nvPr/>
          </p:nvGrpSpPr>
          <p:grpSpPr>
            <a:xfrm>
              <a:off x="8098768" y="4067504"/>
              <a:ext cx="1507685" cy="457200"/>
              <a:chOff x="6285186" y="4845269"/>
              <a:chExt cx="1507685" cy="457200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8C17B2-CB57-B86D-BB62-5C8652A42863}"/>
                  </a:ext>
                </a:extLst>
              </p:cNvPr>
              <p:cNvSpPr txBox="1"/>
              <p:nvPr/>
            </p:nvSpPr>
            <p:spPr>
              <a:xfrm>
                <a:off x="6742936" y="4873814"/>
                <a:ext cx="1049935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Fair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6BF39DE-7E61-DDAF-DD16-3F98DF7426A4}"/>
                  </a:ext>
                </a:extLst>
              </p:cNvPr>
              <p:cNvSpPr/>
              <p:nvPr/>
            </p:nvSpPr>
            <p:spPr>
              <a:xfrm>
                <a:off x="6285186" y="4845269"/>
                <a:ext cx="457750" cy="457200"/>
              </a:xfrm>
              <a:prstGeom prst="rect">
                <a:avLst/>
              </a:prstGeom>
              <a:solidFill>
                <a:srgbClr val="FFD96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4BC14A3-A30A-94EC-0536-261BB8C4DDDD}"/>
                </a:ext>
              </a:extLst>
            </p:cNvPr>
            <p:cNvGrpSpPr/>
            <p:nvPr/>
          </p:nvGrpSpPr>
          <p:grpSpPr>
            <a:xfrm>
              <a:off x="10059499" y="4067504"/>
              <a:ext cx="1712082" cy="457200"/>
              <a:chOff x="6285186" y="4845269"/>
              <a:chExt cx="1712082" cy="457200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9CEFEC-F740-64EB-C3A9-88B062B9CCEC}"/>
                  </a:ext>
                </a:extLst>
              </p:cNvPr>
              <p:cNvSpPr txBox="1"/>
              <p:nvPr/>
            </p:nvSpPr>
            <p:spPr>
              <a:xfrm>
                <a:off x="6742936" y="4873814"/>
                <a:ext cx="1254332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Excellent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7013876-8B68-743B-819E-29B59C76470E}"/>
                  </a:ext>
                </a:extLst>
              </p:cNvPr>
              <p:cNvSpPr/>
              <p:nvPr/>
            </p:nvSpPr>
            <p:spPr>
              <a:xfrm>
                <a:off x="6285186" y="4845269"/>
                <a:ext cx="457750" cy="457200"/>
              </a:xfrm>
              <a:prstGeom prst="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8205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13824-5BF9-9CEC-16DA-0C6C6BF0B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882" y="1660634"/>
            <a:ext cx="6537775" cy="4992413"/>
          </a:xfrm>
        </p:spPr>
        <p:txBody>
          <a:bodyPr>
            <a:normAutofit fontScale="85000" lnSpcReduction="20000"/>
          </a:bodyPr>
          <a:lstStyle/>
          <a:p>
            <a:pPr marL="0" indent="0" algn="ctr">
              <a:buNone/>
            </a:pPr>
            <a:r>
              <a:rPr lang="en-US" u="sng" dirty="0"/>
              <a:t>Why use a graph?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So that others can use, rearrange, and build upon my current design. 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To provide learners with a roadmap of topics to learn and in what order </a:t>
            </a:r>
            <a:r>
              <a:rPr lang="en-US" i="1" dirty="0"/>
              <a:t>(knowledge graphs have been shown to be useful for this)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To allow for an easy way to reorganize the structure of the learning path by moving around the nodes.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To have a machine-readable format for a variety of uses.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362049-02C8-DC9E-E47F-BE6C1371E2A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28587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u="sng" dirty="0">
                <a:solidFill>
                  <a:schemeClr val="bg1">
                    <a:lumMod val="85000"/>
                  </a:schemeClr>
                </a:solidFill>
              </a:rPr>
              <a:t>Step 3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: Encode Knowledge Into Graph</a:t>
            </a:r>
            <a:endParaRPr lang="en-US" u="sng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613757-9D2A-A386-6C85-ACD93F29D60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310" b="32810"/>
          <a:stretch/>
        </p:blipFill>
        <p:spPr>
          <a:xfrm>
            <a:off x="6695676" y="1285876"/>
            <a:ext cx="5496324" cy="557212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2B660AC-020C-0592-31BF-406032CB5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618" y="1285875"/>
            <a:ext cx="2408764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72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</TotalTime>
  <Words>839</Words>
  <Application>Microsoft Office PowerPoint</Application>
  <PresentationFormat>Widescreen</PresentationFormat>
  <Paragraphs>96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Introducing Quantum Computing to Computer Science Students</vt:lpstr>
      <vt:lpstr>What makes quantum computing interesting?</vt:lpstr>
      <vt:lpstr>Traditional Learning Path for Quantum Computing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Nole Stites</dc:creator>
  <cp:lastModifiedBy>Nole Stites</cp:lastModifiedBy>
  <cp:revision>30</cp:revision>
  <dcterms:created xsi:type="dcterms:W3CDTF">2023-07-16T15:02:55Z</dcterms:created>
  <dcterms:modified xsi:type="dcterms:W3CDTF">2023-09-14T17:50:19Z</dcterms:modified>
</cp:coreProperties>
</file>