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5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7D30-235C-4A6D-04AA-D430810A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ADE74-06AA-EA01-0F33-B6218A24E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68C30-F942-CA10-E1E3-6173AE22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AFDD-C696-4B01-F095-3B9FAAAD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8B78-BB69-9206-2C4B-2E6572A2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4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4C67-50C4-C857-EE95-F5367580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8B4-7EE0-EFC6-47D2-C5F5D33D8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AAAF-F09C-5E7A-36F9-0BB976F7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905C-CCBF-3AD0-21B5-079B73AC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A05F-DB8D-6B6B-9EE4-30C127E1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8ED34-8353-EF62-BF77-7FE091991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2596D-6BCB-E87B-912C-70BF40B41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697F7-CC11-705B-CE6B-E2EFAE6A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F6D6-27E1-4E30-37ED-96154B72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523B-AA7A-C0A5-FF1C-2558B5E6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EE68-94A3-43FD-C6B6-1AB973BE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6A11-168B-6617-7A6E-FB1AD3A5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5E6E3-2FAA-6731-44F0-63AC6249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52B1-68CE-E6A7-195D-ECB7D095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50D4-31B5-6CB7-63C7-0F219732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D136-25F5-3B91-A43E-F582986A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083A-697B-9308-FC7D-5D32235B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E4FF9-DA56-0382-BF42-868F1B15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930D3-AE80-3B03-E3FA-91083046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A6E6-8A1A-34CD-27D6-CF02D71C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CE6-3364-EDC5-2043-87CF2EF1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19B7-A63F-5D46-9C87-9E699890D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90085-390D-C7E7-84BE-073E907F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3453-4504-CC97-DEC4-C0CC5CE3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C6D9-8B72-9521-D52D-088ABD5D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DF5F-F7B6-4081-E3E3-C15B01BC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8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5672-3AF0-C25E-22C6-362FD7FF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C6382-82F9-B8E7-3B98-2D9B5EC1C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58401-000A-94BB-FE20-59779260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CFEA4-0555-E5B1-C8AB-A24185BF5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8181F-EC16-3158-34E0-F715A0DF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6249F-14C3-58D6-9B69-0C4211DD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4D2B2-3929-E2B3-066C-CB165246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481FA-31FB-FEF2-641B-50EDB92B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2EF6-0A99-FDCA-1BF1-AD13CBA9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AB847-A73E-F8A2-D51A-C440E5BC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5E936-0045-9BBE-FF90-8D579ED3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463FE-72AF-61E3-F856-4221FFA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543AF-BFE5-ADF5-95DF-C7094438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80A24-9BE1-9C36-95F8-7F04A00D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0F7E0-FCEB-C49F-7EED-73D3CBA9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03F9-4D29-FDEE-8F32-38ED6614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CC02-54CF-9A17-4337-72D0B109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19B7E-22B0-5A2A-AA5F-1FCC69DC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E49AA-C4D8-CA70-8F73-C9CE97A2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1F45-FEF1-4597-A3F0-8FE9B3D2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2F498-9AFD-E947-EDCF-C21B66F7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5ACE-EBE2-FF33-03FA-796A810C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7A4E7-95BF-697A-2178-6D842915C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E0BF7-92C8-E4F0-7DFB-DBBDAE03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28CDD-2076-1BF5-E9C5-A4495B85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22B-15BC-4DEB-2D91-2AFF1EFE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77700-F083-E651-ACA7-1337CACA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711C1-43B8-46CA-3A83-94A72E91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6DCBD-20C0-6BBE-D95D-FCA04A00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7566-B18B-D7D9-928B-8AEA2F7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63BA-672B-A24D-7EC8-DEFA62D01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9B89-CBC4-CB0D-E740-6ED562686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1942-FDC2-F139-D8EA-3037620A1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91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Introducing Quantum Computing to Computer Science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92E3-DA30-4DFF-732E-ECE8A00DF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3659" y="1739156"/>
            <a:ext cx="1604682" cy="45000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STEM </a:t>
            </a:r>
            <a:r>
              <a:rPr lang="en-US" sz="2800" dirty="0" err="1"/>
              <a:t>REx</a:t>
            </a:r>
            <a:endParaRPr 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979407-949D-004D-EBE3-C500DCDC7772}"/>
              </a:ext>
            </a:extLst>
          </p:cNvPr>
          <p:cNvSpPr txBox="1">
            <a:spLocks/>
          </p:cNvSpPr>
          <p:nvPr/>
        </p:nvSpPr>
        <p:spPr>
          <a:xfrm>
            <a:off x="1524000" y="4870269"/>
            <a:ext cx="9144000" cy="4500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Nole Stites</a:t>
            </a:r>
          </a:p>
        </p:txBody>
      </p:sp>
    </p:spTree>
    <p:extLst>
      <p:ext uri="{BB962C8B-B14F-4D97-AF65-F5344CB8AC3E}">
        <p14:creationId xmlns:p14="http://schemas.microsoft.com/office/powerpoint/2010/main" val="227900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5714-F1E2-C7AE-7266-D93D41A1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C33F-5B2A-B092-048A-916335E6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an effective, minimized quantum computing learning path for students that doesn’t involve linear algebra. </a:t>
            </a:r>
          </a:p>
          <a:p>
            <a:r>
              <a:rPr lang="en-US" dirty="0"/>
              <a:t>Prepare an introductory lecture on quantum computing to be presented to CS 418 students.</a:t>
            </a:r>
          </a:p>
        </p:txBody>
      </p:sp>
    </p:spTree>
    <p:extLst>
      <p:ext uri="{BB962C8B-B14F-4D97-AF65-F5344CB8AC3E}">
        <p14:creationId xmlns:p14="http://schemas.microsoft.com/office/powerpoint/2010/main" val="61430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5714-F1E2-C7AE-7266-D93D41A1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C33F-5B2A-B092-048A-916335E6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The Problem</a:t>
            </a:r>
            <a:r>
              <a:rPr lang="en-US" dirty="0"/>
              <a:t>: to teach introductory quantum computing to students who may not know linear algebra.</a:t>
            </a:r>
          </a:p>
          <a:p>
            <a:r>
              <a:rPr lang="en-US" u="sng" dirty="0"/>
              <a:t>Why It’s Interesting</a:t>
            </a:r>
            <a:r>
              <a:rPr lang="en-US" dirty="0"/>
              <a:t>: quantum computing is a newly-rising industry with exciting possibilities due to the massive computational power of quantum computers (elaborate, of course).</a:t>
            </a:r>
          </a:p>
          <a:p>
            <a:r>
              <a:rPr lang="en-US" u="sng" dirty="0"/>
              <a:t>Why It’s Hard</a:t>
            </a:r>
            <a:r>
              <a:rPr lang="en-US" dirty="0"/>
              <a:t>: quantum computing is hard to teach due it the strange, weird nature of quantum mechanics.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4225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ACEC-07BD-1D08-C19D-F2DFD4BF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achieve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3094-7B2D-EF5D-C552-E2068123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quantum computing the traditional 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Draft lecture outlines until the desired outline is found.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Encode my knowledge of quantum computing into a graph that follows the structure of the lecture outline.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list of resources and exercises for students to use to expand on their knowledge.</a:t>
            </a:r>
          </a:p>
        </p:txBody>
      </p:sp>
    </p:spTree>
    <p:extLst>
      <p:ext uri="{BB962C8B-B14F-4D97-AF65-F5344CB8AC3E}">
        <p14:creationId xmlns:p14="http://schemas.microsoft.com/office/powerpoint/2010/main" val="76542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A879-B2CC-95F5-0ACA-A5C3D504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Learn 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AD1B-68D6-BD46-62DC-44A454FFC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19"/>
            <a:ext cx="10515600" cy="4667250"/>
          </a:xfrm>
        </p:spPr>
        <p:txBody>
          <a:bodyPr numCol="2">
            <a:normAutofit lnSpcReduction="10000"/>
          </a:bodyPr>
          <a:lstStyle/>
          <a:p>
            <a:pPr marL="457200" lvl="1" indent="0">
              <a:buNone/>
            </a:pPr>
            <a:r>
              <a:rPr lang="en-US" u="sng" dirty="0"/>
              <a:t>The Traditional Way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Learn Quantum Mechanics</a:t>
            </a:r>
          </a:p>
          <a:p>
            <a:pPr lvl="2"/>
            <a:r>
              <a:rPr lang="en-US" sz="2200" dirty="0"/>
              <a:t>Superposition</a:t>
            </a:r>
          </a:p>
          <a:p>
            <a:pPr lvl="2"/>
            <a:r>
              <a:rPr lang="en-US" sz="2200" dirty="0"/>
              <a:t>Entanglement</a:t>
            </a:r>
          </a:p>
          <a:p>
            <a:pPr lvl="2"/>
            <a:r>
              <a:rPr lang="en-US" sz="2200" dirty="0"/>
              <a:t>Schrodinger’s Equation</a:t>
            </a:r>
          </a:p>
          <a:p>
            <a:pPr lvl="2"/>
            <a:r>
              <a:rPr lang="en-US" sz="2200" dirty="0"/>
              <a:t>Particles vs. Waves</a:t>
            </a:r>
          </a:p>
          <a:p>
            <a:pPr lvl="2"/>
            <a:r>
              <a:rPr lang="en-US" sz="2200" dirty="0"/>
              <a:t>Repeated Measurements</a:t>
            </a:r>
          </a:p>
          <a:p>
            <a:pPr lvl="2"/>
            <a:r>
              <a:rPr lang="en-US" sz="2200" dirty="0"/>
              <a:t>Etc.</a:t>
            </a:r>
          </a:p>
          <a:p>
            <a:pPr marL="914400" lvl="2" indent="0">
              <a:buNone/>
            </a:pP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(In other words, the strange quirks of the quantum world)</a:t>
            </a:r>
          </a:p>
          <a:p>
            <a:pPr marL="914400" lvl="2" indent="0">
              <a:buNone/>
            </a:pPr>
            <a:endParaRPr lang="en-US" u="sng" dirty="0"/>
          </a:p>
          <a:p>
            <a:pPr marL="914400" lvl="2" indent="0">
              <a:buNone/>
            </a:pPr>
            <a:endParaRPr lang="en-US" u="sng" dirty="0"/>
          </a:p>
          <a:p>
            <a:pPr marL="914400" lvl="2" indent="0">
              <a:buNone/>
            </a:pPr>
            <a:endParaRPr lang="en-US" u="sng" dirty="0"/>
          </a:p>
          <a:p>
            <a:pPr marL="914400" lvl="2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 startAt="2"/>
            </a:pPr>
            <a:r>
              <a:rPr lang="en-US" sz="2400" dirty="0"/>
              <a:t>Learn Quantum Computing</a:t>
            </a:r>
          </a:p>
          <a:p>
            <a:pPr lvl="3"/>
            <a:r>
              <a:rPr lang="en-US" sz="2200" dirty="0"/>
              <a:t>Linear Algebra</a:t>
            </a:r>
          </a:p>
          <a:p>
            <a:pPr lvl="3"/>
            <a:r>
              <a:rPr lang="en-US" sz="2200" dirty="0"/>
              <a:t>Hilbert Spaces</a:t>
            </a:r>
          </a:p>
          <a:p>
            <a:pPr lvl="3"/>
            <a:r>
              <a:rPr lang="en-US" sz="2200" dirty="0"/>
              <a:t>Dirac Notation</a:t>
            </a:r>
          </a:p>
          <a:p>
            <a:pPr lvl="3"/>
            <a:r>
              <a:rPr lang="en-US" sz="2200" dirty="0"/>
              <a:t>Qubit</a:t>
            </a:r>
          </a:p>
          <a:p>
            <a:pPr lvl="3"/>
            <a:r>
              <a:rPr lang="en-US" sz="2200" dirty="0"/>
              <a:t>Quantum Gates/Circuits</a:t>
            </a:r>
          </a:p>
          <a:p>
            <a:pPr lvl="3"/>
            <a:r>
              <a:rPr lang="en-US" sz="2200" dirty="0"/>
              <a:t>Mixed States</a:t>
            </a:r>
          </a:p>
          <a:p>
            <a:pPr lvl="3"/>
            <a:r>
              <a:rPr lang="en-US" sz="2200" dirty="0"/>
              <a:t>Quantum Complexity Theory</a:t>
            </a:r>
          </a:p>
          <a:p>
            <a:pPr lvl="3"/>
            <a:r>
              <a:rPr lang="en-US" sz="2200" dirty="0"/>
              <a:t>Etc.</a:t>
            </a:r>
          </a:p>
          <a:p>
            <a:pPr marL="1371600" lvl="3" indent="0">
              <a:buNone/>
            </a:pPr>
            <a:endParaRPr lang="en-US" sz="2200" dirty="0"/>
          </a:p>
          <a:p>
            <a:pPr marL="1371600" lvl="3" indent="0">
              <a:buNone/>
            </a:pPr>
            <a:r>
              <a:rPr lang="en-US" sz="2200" dirty="0"/>
              <a:t>(Applying quantum weirdness to make it useful)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9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EBA6-BF80-5D26-00DC-427AD629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Draft Lecture 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FE4C-4A10-A010-9E5E-21F921CE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041"/>
            <a:ext cx="10515600" cy="4879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Why it is important</a:t>
            </a:r>
            <a:r>
              <a:rPr lang="en-US" dirty="0"/>
              <a:t>: allows me to modify and expand upon my initial ideas, organize the content in a meaningful way, make the content more concise,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Draft 1</a:t>
            </a:r>
            <a:r>
              <a:rPr lang="en-US" dirty="0"/>
              <a:t> (lecture_topics.txt): </a:t>
            </a:r>
          </a:p>
          <a:p>
            <a:pPr marL="0" indent="0">
              <a:buNone/>
            </a:pPr>
            <a:r>
              <a:rPr lang="en-US" dirty="0"/>
              <a:t>Lengthy; unnecessary topics; unorganized; too complex of a substitute for linear algebra</a:t>
            </a:r>
          </a:p>
          <a:p>
            <a:pPr marL="0" indent="0">
              <a:buNone/>
            </a:pPr>
            <a:r>
              <a:rPr lang="en-US" u="sng" dirty="0"/>
              <a:t>Draft 2</a:t>
            </a:r>
            <a:r>
              <a:rPr lang="en-US" dirty="0"/>
              <a:t> (lecture_outline_DRAFT.txt):</a:t>
            </a:r>
          </a:p>
          <a:p>
            <a:pPr marL="0" indent="0">
              <a:buNone/>
            </a:pPr>
            <a:r>
              <a:rPr lang="en-US" dirty="0"/>
              <a:t>Better structured, but can be improved; still has some unnecessary topics; lacking complexity theory relevance</a:t>
            </a:r>
          </a:p>
          <a:p>
            <a:pPr marL="0" indent="0">
              <a:buNone/>
            </a:pPr>
            <a:r>
              <a:rPr lang="en-US" u="sng" dirty="0"/>
              <a:t>Draft 3</a:t>
            </a:r>
            <a:r>
              <a:rPr lang="en-US" dirty="0"/>
              <a:t> (lecture_outline_DRAFT_2.txt):</a:t>
            </a:r>
          </a:p>
          <a:p>
            <a:pPr marL="0" indent="0">
              <a:buNone/>
            </a:pPr>
            <a:r>
              <a:rPr lang="en-US" dirty="0"/>
              <a:t>Only (for the most part) has essential topics; has complexity theory; organized well; sections are too big (not </a:t>
            </a:r>
            <a:r>
              <a:rPr lang="en-US" dirty="0" err="1"/>
              <a:t>digestable</a:t>
            </a:r>
            <a:r>
              <a:rPr lang="en-US" dirty="0"/>
              <a:t> sizes)</a:t>
            </a:r>
          </a:p>
        </p:txBody>
      </p:sp>
    </p:spTree>
    <p:extLst>
      <p:ext uri="{BB962C8B-B14F-4D97-AF65-F5344CB8AC3E}">
        <p14:creationId xmlns:p14="http://schemas.microsoft.com/office/powerpoint/2010/main" val="344416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4227-7CCC-6BA6-8193-771C1FC8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Encode Knowledge Into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3824-5BF9-9CEC-16DA-0C6C6BF0B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Why?</a:t>
            </a:r>
            <a:r>
              <a:rPr lang="en-US" dirty="0"/>
              <a:t> So that that others can use and build upon my current design. It also helps future learners of quantum computing by providing a roadmap of topics to learn in what order.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{insert picture of dependency tree graph here}</a:t>
            </a:r>
          </a:p>
          <a:p>
            <a:pPr marL="0" indent="0">
              <a:buNone/>
            </a:pPr>
            <a:r>
              <a:rPr lang="en-US" dirty="0"/>
              <a:t>{describe the graph}</a:t>
            </a:r>
          </a:p>
        </p:txBody>
      </p:sp>
    </p:spTree>
    <p:extLst>
      <p:ext uri="{BB962C8B-B14F-4D97-AF65-F5344CB8AC3E}">
        <p14:creationId xmlns:p14="http://schemas.microsoft.com/office/powerpoint/2010/main" val="378472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86EB-3BA0-1319-4B72-AB792470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Brainstorm Tools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E327-A7BD-162E-4DBC-C0DF185A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Qiskit</a:t>
            </a:r>
            <a:r>
              <a:rPr lang="en-US" dirty="0"/>
              <a:t> website for use of the </a:t>
            </a:r>
            <a:r>
              <a:rPr lang="en-US" dirty="0" err="1"/>
              <a:t>qiskit</a:t>
            </a:r>
            <a:r>
              <a:rPr lang="en-US" dirty="0"/>
              <a:t> library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IBM website for creating quantum circuits and simulating them on real quantum computers</a:t>
            </a:r>
          </a:p>
          <a:p>
            <a:r>
              <a:rPr lang="en-US" dirty="0"/>
              <a:t>Assignments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Some theory and some practice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(Pending)</a:t>
            </a:r>
          </a:p>
        </p:txBody>
      </p:sp>
    </p:spTree>
    <p:extLst>
      <p:ext uri="{BB962C8B-B14F-4D97-AF65-F5344CB8AC3E}">
        <p14:creationId xmlns:p14="http://schemas.microsoft.com/office/powerpoint/2010/main" val="357353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DE1B-EB60-5BB5-DA00-9288B735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8C2D-E4B1-FCF0-30FB-AC96684B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IBM Quantum Field Guide</a:t>
            </a:r>
            <a:r>
              <a:rPr lang="en-US" sz="2400" dirty="0"/>
              <a:t>: </a:t>
            </a:r>
            <a:r>
              <a:rPr lang="en-US" sz="1800" dirty="0"/>
              <a:t>https://quantum-computing.ibm.com/lab/docs/iqx/guide</a:t>
            </a:r>
          </a:p>
          <a:p>
            <a:r>
              <a:rPr lang="en-US" sz="2400" u="sng" dirty="0"/>
              <a:t>Online lecture series</a:t>
            </a:r>
            <a:r>
              <a:rPr lang="en-US" sz="2400" dirty="0"/>
              <a:t>: </a:t>
            </a:r>
            <a:r>
              <a:rPr lang="en-US" sz="1800" dirty="0"/>
              <a:t>https://youtube.com/playlist?list=PLkespgaZN4gmu0nWNmfMflVRqw0VPkCGH</a:t>
            </a:r>
          </a:p>
          <a:p>
            <a:r>
              <a:rPr lang="en-US" sz="2400" u="sng" dirty="0"/>
              <a:t>Books</a:t>
            </a:r>
            <a:r>
              <a:rPr lang="en-US" sz="2400" dirty="0"/>
              <a:t>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/>
              <a:t>“The Strange World of Quantum Mechanics” by Daniel F. </a:t>
            </a:r>
            <a:r>
              <a:rPr lang="en-US" sz="2000" dirty="0" err="1"/>
              <a:t>Styer</a:t>
            </a:r>
            <a:endParaRPr lang="en-US" sz="2000" dirty="0"/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/>
              <a:t>“An Introduction to Quantum Computing” by Phillip Kaye, Raymond Laflamme and Michele </a:t>
            </a:r>
            <a:r>
              <a:rPr lang="en-US" sz="2000" dirty="0" err="1"/>
              <a:t>Mosca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345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528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Introducing Quantum Computing to Computer Science Students</vt:lpstr>
      <vt:lpstr>Goal</vt:lpstr>
      <vt:lpstr>Quantum Computing</vt:lpstr>
      <vt:lpstr>Steps to achieve the goal</vt:lpstr>
      <vt:lpstr>Step 1: Learn Quantum Computing</vt:lpstr>
      <vt:lpstr>Step 2: Draft Lecture Outlines</vt:lpstr>
      <vt:lpstr>Step 3: Encode Knowledge Into Graph</vt:lpstr>
      <vt:lpstr>Step 6: Brainstorm Tools and Assignments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Nole Stites</dc:creator>
  <cp:lastModifiedBy>Nole Stites</cp:lastModifiedBy>
  <cp:revision>11</cp:revision>
  <dcterms:created xsi:type="dcterms:W3CDTF">2023-07-16T15:02:55Z</dcterms:created>
  <dcterms:modified xsi:type="dcterms:W3CDTF">2023-08-20T19:16:43Z</dcterms:modified>
</cp:coreProperties>
</file>