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7D30-235C-4A6D-04AA-D430810A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ADE74-06AA-EA01-0F33-B6218A24E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8C30-F942-CA10-E1E3-6173AE22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AFDD-C696-4B01-F095-3B9FAAAD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8B78-BB69-9206-2C4B-2E6572A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4C67-50C4-C857-EE95-F536758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8B4-7EE0-EFC6-47D2-C5F5D33D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AAAF-F09C-5E7A-36F9-0BB976F7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905C-CCBF-3AD0-21B5-079B73AC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05F-DB8D-6B6B-9EE4-30C127E1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8ED34-8353-EF62-BF77-7FE09199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596D-6BCB-E87B-912C-70BF40B4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97F7-CC11-705B-CE6B-E2EFAE6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F6D6-27E1-4E30-37ED-96154B7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523B-AA7A-C0A5-FF1C-2558B5E6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E68-94A3-43FD-C6B6-1AB973B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6A11-168B-6617-7A6E-FB1AD3A5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E6E3-2FAA-6731-44F0-63AC624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52B1-68CE-E6A7-195D-ECB7D095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50D4-31B5-6CB7-63C7-0F21973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D136-25F5-3B91-A43E-F582986A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083A-697B-9308-FC7D-5D32235B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4FF9-DA56-0382-BF42-868F1B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30D3-AE80-3B03-E3FA-9108304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A6E6-8A1A-34CD-27D6-CF02D71C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CE6-3364-EDC5-2043-87CF2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19B7-A63F-5D46-9C87-9E699890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0085-390D-C7E7-84BE-073E907F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3453-4504-CC97-DEC4-C0CC5CE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6D9-8B72-9521-D52D-088ABD5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DF5F-F7B6-4081-E3E3-C15B01B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672-3AF0-C25E-22C6-362FD7FF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6382-82F9-B8E7-3B98-2D9B5EC1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58401-000A-94BB-FE20-59779260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CFEA4-0555-E5B1-C8AB-A24185BF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8181F-EC16-3158-34E0-F715A0DF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249F-14C3-58D6-9B69-0C4211DD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D2B2-3929-E2B3-066C-CB16524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481FA-31FB-FEF2-641B-50EDB92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EF6-0A99-FDCA-1BF1-AD13CBA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AB847-A73E-F8A2-D51A-C440E5B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E936-0045-9BBE-FF90-8D579ED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63FE-72AF-61E3-F856-4221FFA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43AF-BFE5-ADF5-95DF-C7094438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80A24-9BE1-9C36-95F8-7F04A00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F7E0-FCEB-C49F-7EED-73D3CBA9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03F9-4D29-FDEE-8F32-38ED6614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CC02-54CF-9A17-4337-72D0B109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9B7E-22B0-5A2A-AA5F-1FCC69DC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49AA-C4D8-CA70-8F73-C9CE97A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1F45-FEF1-4597-A3F0-8FE9B3D2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F498-9AFD-E947-EDCF-C21B66F7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ACE-EBE2-FF33-03FA-796A810C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7A4E7-95BF-697A-2178-6D842915C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0BF7-92C8-E4F0-7DFB-DBBDAE03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8CDD-2076-1BF5-E9C5-A4495B85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22B-15BC-4DEB-2D91-2AFF1EF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7700-F083-E651-ACA7-1337CACA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11C1-43B8-46CA-3A83-94A72E91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DCBD-20C0-6BBE-D95D-FCA04A00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7566-B18B-D7D9-928B-8AEA2F7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8E0F-F992-422F-B1E4-A67EB2895762}" type="datetimeFigureOut">
              <a:rPr lang="en-US" smtClean="0"/>
              <a:t>8/20/2023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3BA-672B-A24D-7EC8-DEFA62D0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9B89-CBC4-CB0D-E740-6ED562686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01942-FDC2-F139-D8EA-3037620A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916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Introducing Quantum Computing to Computer Science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92E3-DA30-4DFF-732E-ECE8A00DF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3659" y="1739156"/>
            <a:ext cx="1604682" cy="450009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STEM </a:t>
            </a:r>
            <a:r>
              <a:rPr lang="en-US" sz="2800" dirty="0" err="1"/>
              <a:t>REx</a:t>
            </a:r>
            <a:endParaRPr lang="en-US" sz="2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979407-949D-004D-EBE3-C500DCDC7772}"/>
              </a:ext>
            </a:extLst>
          </p:cNvPr>
          <p:cNvSpPr txBox="1">
            <a:spLocks/>
          </p:cNvSpPr>
          <p:nvPr/>
        </p:nvSpPr>
        <p:spPr>
          <a:xfrm>
            <a:off x="1524000" y="4870269"/>
            <a:ext cx="9144000" cy="450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Nole Stites</a:t>
            </a:r>
          </a:p>
        </p:txBody>
      </p:sp>
    </p:spTree>
    <p:extLst>
      <p:ext uri="{BB962C8B-B14F-4D97-AF65-F5344CB8AC3E}">
        <p14:creationId xmlns:p14="http://schemas.microsoft.com/office/powerpoint/2010/main" val="22790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DE1B-EB60-5BB5-DA00-9288B73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8C2D-E4B1-FCF0-30FB-AC96684B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IBM Quantum Field Guide</a:t>
            </a:r>
            <a:r>
              <a:rPr lang="en-US" sz="2400" dirty="0"/>
              <a:t>: </a:t>
            </a:r>
            <a:r>
              <a:rPr lang="en-US" sz="1800" dirty="0"/>
              <a:t>https://quantum-computing.ibm.com/lab/docs/iqx/guide</a:t>
            </a:r>
          </a:p>
          <a:p>
            <a:r>
              <a:rPr lang="en-US" sz="2400" u="sng" dirty="0"/>
              <a:t>Online lecture series</a:t>
            </a:r>
            <a:r>
              <a:rPr lang="en-US" sz="2400" dirty="0"/>
              <a:t>: </a:t>
            </a:r>
            <a:r>
              <a:rPr lang="en-US" sz="1800" dirty="0"/>
              <a:t>https://youtube.com/playlist?list=PLkespgaZN4gmu0nWNmfMflVRqw0VPkCGH</a:t>
            </a:r>
          </a:p>
          <a:p>
            <a:r>
              <a:rPr lang="en-US" sz="2400" u="sng" dirty="0"/>
              <a:t>Books</a:t>
            </a:r>
            <a:r>
              <a:rPr lang="en-US" sz="2400" dirty="0"/>
              <a:t>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“The Strange World of Quantum Mechanics” by Daniel F. </a:t>
            </a:r>
            <a:r>
              <a:rPr lang="en-US" sz="2000" dirty="0" err="1"/>
              <a:t>Styer</a:t>
            </a:r>
            <a:endParaRPr lang="en-US" sz="2000" dirty="0"/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“An Introduction to Quantum Computing” by Phillip Kaye, Raymond Laflamme and Michele </a:t>
            </a:r>
            <a:r>
              <a:rPr lang="en-US" sz="2000" dirty="0" err="1"/>
              <a:t>Mosca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4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5714-F1E2-C7AE-7266-D93D41A1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an introductory lecture on quantum computing to be presented to CS 418 students.</a:t>
            </a:r>
          </a:p>
        </p:txBody>
      </p:sp>
    </p:spTree>
    <p:extLst>
      <p:ext uri="{BB962C8B-B14F-4D97-AF65-F5344CB8AC3E}">
        <p14:creationId xmlns:p14="http://schemas.microsoft.com/office/powerpoint/2010/main" val="61430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ACEC-07BD-1D08-C19D-F2DFD4BF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achieve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3094-7B2D-EF5D-C552-E2068123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quantum computing.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connections between the CS curriculum and quantum computing.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list of all of the topics I would like to cover in the lecture.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Draft a lecture that presents the information from Step 3 in an easy-to-understand manner.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Continue making more drafts until the lecture meets the time constraint and is organized properly.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Brainstorm useful tools and assignments.</a:t>
            </a:r>
          </a:p>
        </p:txBody>
      </p:sp>
    </p:spTree>
    <p:extLst>
      <p:ext uri="{BB962C8B-B14F-4D97-AF65-F5344CB8AC3E}">
        <p14:creationId xmlns:p14="http://schemas.microsoft.com/office/powerpoint/2010/main" val="76542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879-B2CC-95F5-0ACA-A5C3D50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Learn 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AD1B-68D6-BD46-62DC-44A454FF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19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Begin with IBM’s field guide on quantum computing and acquire even more questions than before:</a:t>
            </a:r>
          </a:p>
          <a:p>
            <a:pPr lvl="1"/>
            <a:r>
              <a:rPr lang="en-US" dirty="0"/>
              <a:t>Difference between classical and quantum computing?</a:t>
            </a:r>
          </a:p>
          <a:p>
            <a:pPr lvl="1"/>
            <a:r>
              <a:rPr lang="en-US" dirty="0"/>
              <a:t>Superposition? Entanglement?</a:t>
            </a:r>
          </a:p>
          <a:p>
            <a:pPr lvl="1"/>
            <a:r>
              <a:rPr lang="en-US" dirty="0"/>
              <a:t>What is this notation for a quantum bit? </a:t>
            </a:r>
          </a:p>
          <a:p>
            <a:pPr lvl="1"/>
            <a:r>
              <a:rPr lang="en-US" dirty="0"/>
              <a:t>Where is the linear algebra?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Get a more in-depth explanation through an online lecture.</a:t>
            </a:r>
          </a:p>
          <a:p>
            <a:pPr lvl="1"/>
            <a:r>
              <a:rPr lang="en-US" dirty="0"/>
              <a:t>Learned the role of probability in quantum computing</a:t>
            </a:r>
          </a:p>
          <a:p>
            <a:pPr lvl="1"/>
            <a:r>
              <a:rPr lang="en-US" dirty="0"/>
              <a:t>Learned about basic quantum gates such as Hadamard, X, Y, and Z</a:t>
            </a:r>
          </a:p>
          <a:p>
            <a:pPr lvl="1"/>
            <a:r>
              <a:rPr lang="en-US" dirty="0"/>
              <a:t>Learned about the role linear algebra plays</a:t>
            </a:r>
          </a:p>
          <a:p>
            <a:pPr marL="514350" indent="-514350">
              <a:buFont typeface="+mj-lt"/>
              <a:buAutoNum type="alphaLcParenR" startAt="3"/>
            </a:pPr>
            <a:r>
              <a:rPr lang="en-US" dirty="0"/>
              <a:t>Choose another source of learning: books. </a:t>
            </a:r>
          </a:p>
          <a:p>
            <a:pPr lvl="1"/>
            <a:r>
              <a:rPr lang="en-US" dirty="0"/>
              <a:t>A book on quantum mechanics (good for learning the theory behind quantum behavior)</a:t>
            </a:r>
          </a:p>
          <a:p>
            <a:pPr lvl="1"/>
            <a:r>
              <a:rPr lang="en-US" dirty="0"/>
              <a:t>A book on quantum computing (good for the learning quantum gates and circuits; deep math)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B2D95E-9F55-C0FC-FCDE-D74C3687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21" y="2819401"/>
            <a:ext cx="859044" cy="40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92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A879-B2CC-95F5-0ACA-A5C3D504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Making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2AD1B-68D6-BD46-62DC-44A454FF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successfully lecture on a given topic, one must bridge the gap between the material in the lecture and the knowledge a student will already have coming in to the lecture.</a:t>
            </a:r>
          </a:p>
          <a:p>
            <a:r>
              <a:rPr lang="en-US" dirty="0"/>
              <a:t>Deterministic computing vs. probabilistic computing to demonstrate the power of probability in computation</a:t>
            </a:r>
          </a:p>
          <a:p>
            <a:r>
              <a:rPr lang="en-US" dirty="0"/>
              <a:t>Classical bits and logic gates as a foothold to learning quantum bits and gates</a:t>
            </a:r>
          </a:p>
          <a:p>
            <a:r>
              <a:rPr lang="en-US" dirty="0"/>
              <a:t>Rules of classical probability to understand the similar, but different, rules of quantum probability </a:t>
            </a:r>
          </a:p>
        </p:txBody>
      </p:sp>
    </p:spTree>
    <p:extLst>
      <p:ext uri="{BB962C8B-B14F-4D97-AF65-F5344CB8AC3E}">
        <p14:creationId xmlns:p14="http://schemas.microsoft.com/office/powerpoint/2010/main" val="206096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9BE0-BF77-D494-0AF9-6931F39B3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Topics to Cover in the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32BB6-65D0-671A-DD0F-570E7ED6F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In no particular order:</a:t>
            </a:r>
          </a:p>
          <a:p>
            <a:r>
              <a:rPr lang="en-US" dirty="0"/>
              <a:t>Quantum bits (qubits)</a:t>
            </a:r>
          </a:p>
          <a:p>
            <a:r>
              <a:rPr lang="en-US" dirty="0"/>
              <a:t>Basic quantum gates (Hadamard, CNOT, X, Y, Z, etc.)</a:t>
            </a:r>
          </a:p>
          <a:p>
            <a:r>
              <a:rPr lang="en-US" dirty="0"/>
              <a:t>Quantum circuits</a:t>
            </a:r>
          </a:p>
          <a:p>
            <a:r>
              <a:rPr lang="en-US" dirty="0"/>
              <a:t>Superposition and entanglement</a:t>
            </a:r>
          </a:p>
          <a:p>
            <a:r>
              <a:rPr lang="en-US" dirty="0"/>
              <a:t>Bell states</a:t>
            </a:r>
          </a:p>
          <a:p>
            <a:r>
              <a:rPr lang="en-US" dirty="0"/>
              <a:t>Changing the probabilities of outcomes in a circuit</a:t>
            </a:r>
          </a:p>
          <a:p>
            <a:r>
              <a:rPr lang="en-US" dirty="0"/>
              <a:t>Why quantum computing is powerful for some things (but not everything)</a:t>
            </a:r>
          </a:p>
          <a:p>
            <a:r>
              <a:rPr lang="en-US" dirty="0"/>
              <a:t>Bloch sphere</a:t>
            </a:r>
          </a:p>
        </p:txBody>
      </p:sp>
    </p:spTree>
    <p:extLst>
      <p:ext uri="{BB962C8B-B14F-4D97-AF65-F5344CB8AC3E}">
        <p14:creationId xmlns:p14="http://schemas.microsoft.com/office/powerpoint/2010/main" val="1733186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EBA6-BF80-5D26-00DC-427AD629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Draft a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FE4C-4A10-A010-9E5E-21F921CEC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(Perhaps quickly go through lecture_outline_DRAFT_1 here)</a:t>
            </a:r>
          </a:p>
        </p:txBody>
      </p:sp>
    </p:spTree>
    <p:extLst>
      <p:ext uri="{BB962C8B-B14F-4D97-AF65-F5344CB8AC3E}">
        <p14:creationId xmlns:p14="http://schemas.microsoft.com/office/powerpoint/2010/main" val="344416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4227-7CCC-6BA6-8193-771C1FC8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Create More Drafts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824-5BF9-9CEC-16DA-0C6C6BF0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(go through DRAFT 2)</a:t>
            </a:r>
          </a:p>
          <a:p>
            <a:pPr marL="0" indent="0">
              <a:buNone/>
            </a:pPr>
            <a:r>
              <a:rPr lang="en-US" dirty="0"/>
              <a:t>(introduce the rehaul to the lecture outline through the graph system)</a:t>
            </a:r>
          </a:p>
          <a:p>
            <a:pPr marL="0" indent="0">
              <a:buNone/>
            </a:pPr>
            <a:r>
              <a:rPr lang="en-US" dirty="0"/>
              <a:t>(possible explanation of AI graph concept by Professor </a:t>
            </a:r>
            <a:r>
              <a:rPr lang="en-US" dirty="0" err="1"/>
              <a:t>DeFreez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472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86EB-3BA0-1319-4B72-AB79247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Brainstorm Tools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E327-A7BD-162E-4DBC-C0DF185A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Qiskit</a:t>
            </a:r>
            <a:r>
              <a:rPr lang="en-US" dirty="0"/>
              <a:t> website for use of the </a:t>
            </a:r>
            <a:r>
              <a:rPr lang="en-US" dirty="0" err="1"/>
              <a:t>qiskit</a:t>
            </a:r>
            <a:r>
              <a:rPr lang="en-US" dirty="0"/>
              <a:t>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IBM website for creating quantum circuits and simulating them on real quantum computers</a:t>
            </a:r>
          </a:p>
          <a:p>
            <a:r>
              <a:rPr lang="en-US" dirty="0"/>
              <a:t>Assignments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Some theory and some practice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(Pending)</a:t>
            </a:r>
          </a:p>
        </p:txBody>
      </p:sp>
    </p:spTree>
    <p:extLst>
      <p:ext uri="{BB962C8B-B14F-4D97-AF65-F5344CB8AC3E}">
        <p14:creationId xmlns:p14="http://schemas.microsoft.com/office/powerpoint/2010/main" val="357353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537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Introducing Quantum Computing to Computer Science Students</vt:lpstr>
      <vt:lpstr>Goal</vt:lpstr>
      <vt:lpstr>Steps to achieve the goal</vt:lpstr>
      <vt:lpstr>Step 1: Learn Quantum Computing</vt:lpstr>
      <vt:lpstr>Step 2: Making Connections</vt:lpstr>
      <vt:lpstr>Step 3: Topics to Cover in the Lecture</vt:lpstr>
      <vt:lpstr>Step 4: Draft a Lecture</vt:lpstr>
      <vt:lpstr>Step 5: Create More Drafts</vt:lpstr>
      <vt:lpstr>Step 6: Brainstorm Tools and Assignments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Nole Stites</dc:creator>
  <cp:lastModifiedBy>Nole Stites</cp:lastModifiedBy>
  <cp:revision>4</cp:revision>
  <dcterms:created xsi:type="dcterms:W3CDTF">2023-07-16T15:02:55Z</dcterms:created>
  <dcterms:modified xsi:type="dcterms:W3CDTF">2023-08-20T18:13:42Z</dcterms:modified>
</cp:coreProperties>
</file>