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269" r:id="rId4"/>
    <p:sldId id="266" r:id="rId5"/>
    <p:sldId id="270" r:id="rId6"/>
    <p:sldId id="258" r:id="rId7"/>
    <p:sldId id="259" r:id="rId8"/>
    <p:sldId id="268" r:id="rId9"/>
    <p:sldId id="265" r:id="rId10"/>
    <p:sldId id="273" r:id="rId11"/>
    <p:sldId id="271" r:id="rId12"/>
    <p:sldId id="27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le Stites" initials="NS" lastIdx="3" clrIdx="0">
    <p:extLst>
      <p:ext uri="{19B8F6BF-5375-455C-9EA6-DF929625EA0E}">
        <p15:presenceInfo xmlns:p15="http://schemas.microsoft.com/office/powerpoint/2012/main" userId="Nole Sti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  <a:srgbClr val="C00000"/>
    <a:srgbClr val="FFD966"/>
    <a:srgbClr val="00B050"/>
    <a:srgbClr val="000068"/>
    <a:srgbClr val="000054"/>
    <a:srgbClr val="00002E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82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CAA5-08F9-41EF-A81E-56BCCC6B5E07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2FD92-C9C7-4A2A-B65D-09034143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System One was finished in the summer of 2018 after precise testing.</a:t>
            </a:r>
          </a:p>
          <a:p>
            <a:r>
              <a:rPr lang="en-US" dirty="0"/>
              <a:t>- The computers are super cold: Absolute Zero = -460 Fahrenheit.</a:t>
            </a:r>
          </a:p>
          <a:p>
            <a:r>
              <a:rPr lang="en-US" dirty="0"/>
              <a:t>- System One’s exist in North America, Germany, and Japan, soon to be more.</a:t>
            </a:r>
          </a:p>
          <a:p>
            <a:r>
              <a:rPr lang="en-US" dirty="0"/>
              <a:t>- IBM had quantum computers on the cloud as early as 2016.</a:t>
            </a:r>
          </a:p>
          <a:p>
            <a:r>
              <a:rPr lang="en-US" dirty="0"/>
              <a:t>- IBM allows users to create quantum circuits and run them on their quantum 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FD92-C9C7-4A2A-B65D-090341433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[4] A computation that would take an estimated 10,000 years to do on the fastest supercomputer took 200 seconds on Google’s quantum machine.</a:t>
            </a:r>
          </a:p>
          <a:p>
            <a:r>
              <a:rPr lang="en-US" dirty="0"/>
              <a:t>[5] The need arose to design new cryptographic algorithms that could withstand attacks by quantum computers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FD92-C9C7-4A2A-B65D-0903414337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616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Each square node is a different course</a:t>
            </a:r>
          </a:p>
          <a:p>
            <a:r>
              <a:rPr lang="en-US" dirty="0"/>
              <a:t>- Each circle node is a sub-topic</a:t>
            </a:r>
          </a:p>
          <a:p>
            <a:r>
              <a:rPr lang="en-US" dirty="0"/>
              <a:t>- In reality, each topic is HUGE; mine is small to fit summer break.</a:t>
            </a:r>
          </a:p>
          <a:p>
            <a:r>
              <a:rPr lang="en-US" dirty="0"/>
              <a:t>- Dashed lines are dependencies between topics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FD92-C9C7-4A2A-B65D-0903414337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why drafting is important. Just look what would’ve happened if you stopped at Draft 1!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FD92-C9C7-4A2A-B65D-090341433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98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one of the nodes in your graph has a lecture slide associated with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FD92-C9C7-4A2A-B65D-0903414337D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6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7D30-235C-4A6D-04AA-D430810A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ADE74-06AA-EA01-0F33-B6218A24E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8C30-F942-CA10-E1E3-6173AE22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AFDD-C696-4B01-F095-3B9FAAAD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8B78-BB69-9206-2C4B-2E6572A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4C67-50C4-C857-EE95-F536758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8B4-7EE0-EFC6-47D2-C5F5D33D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AAAF-F09C-5E7A-36F9-0BB976F7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905C-CCBF-3AD0-21B5-079B73AC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05F-DB8D-6B6B-9EE4-30C127E1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8ED34-8353-EF62-BF77-7FE09199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596D-6BCB-E87B-912C-70BF40B4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97F7-CC11-705B-CE6B-E2EFAE6A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F6D6-27E1-4E30-37ED-96154B7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523B-AA7A-C0A5-FF1C-2558B5E6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E68-94A3-43FD-C6B6-1AB973BE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6A11-168B-6617-7A6E-FB1AD3A5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E6E3-2FAA-6731-44F0-63AC6249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52B1-68CE-E6A7-195D-ECB7D095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50D4-31B5-6CB7-63C7-0F21973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D136-25F5-3B91-A43E-F582986A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083A-697B-9308-FC7D-5D32235B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4FF9-DA56-0382-BF42-868F1B15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30D3-AE80-3B03-E3FA-91083046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A6E6-8A1A-34CD-27D6-CF02D71C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CE6-3364-EDC5-2043-87CF2EF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19B7-A63F-5D46-9C87-9E699890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90085-390D-C7E7-84BE-073E907F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3453-4504-CC97-DEC4-C0CC5CE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6D9-8B72-9521-D52D-088ABD5D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DF5F-F7B6-4081-E3E3-C15B01BC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5672-3AF0-C25E-22C6-362FD7FF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6382-82F9-B8E7-3B98-2D9B5EC1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58401-000A-94BB-FE20-59779260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CFEA4-0555-E5B1-C8AB-A24185BF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8181F-EC16-3158-34E0-F715A0DF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249F-14C3-58D6-9B69-0C4211DD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4D2B2-3929-E2B3-066C-CB165246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481FA-31FB-FEF2-641B-50EDB92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2EF6-0A99-FDCA-1BF1-AD13CBA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AB847-A73E-F8A2-D51A-C440E5BC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5E936-0045-9BBE-FF90-8D579ED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463FE-72AF-61E3-F856-4221FFA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543AF-BFE5-ADF5-95DF-C7094438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80A24-9BE1-9C36-95F8-7F04A00D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F7E0-FCEB-C49F-7EED-73D3CBA9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03F9-4D29-FDEE-8F32-38ED6614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CC02-54CF-9A17-4337-72D0B109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9B7E-22B0-5A2A-AA5F-1FCC69DC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49AA-C4D8-CA70-8F73-C9CE97A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1F45-FEF1-4597-A3F0-8FE9B3D2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F498-9AFD-E947-EDCF-C21B66F7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ACE-EBE2-FF33-03FA-796A810C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7A4E7-95BF-697A-2178-6D842915C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E0BF7-92C8-E4F0-7DFB-DBBDAE03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8CDD-2076-1BF5-E9C5-A4495B85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22B-15BC-4DEB-2D91-2AFF1EF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7700-F083-E651-ACA7-1337CACA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711C1-43B8-46CA-3A83-94A72E91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DCBD-20C0-6BBE-D95D-FCA04A00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7566-B18B-D7D9-928B-8AEA2F7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8E0F-F992-422F-B1E4-A67EB2895762}" type="datetimeFigureOut">
              <a:rPr lang="en-US" smtClean="0"/>
              <a:t>11/15/2023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63BA-672B-A24D-7EC8-DEFA62D0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9B89-CBC4-CB0D-E740-6ED562686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research.google/2019/10/quantum-supremacy-using-programmable.html" TargetMode="External"/><Relationship Id="rId2" Type="http://schemas.openxmlformats.org/officeDocument/2006/relationships/hyperlink" Target="https://arxiv.org/abs/2003.023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search.aimultiple.com/quantum-ai/" TargetMode="External"/><Relationship Id="rId4" Type="http://schemas.openxmlformats.org/officeDocument/2006/relationships/hyperlink" Target="https://www.nist.gov/news-events/news/2022/07/nist-announces-first-four-quantum-resistant-cryptographic-algorithm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6000" t="-24000" r="-2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F5105-6FB0-03BE-5786-ABA6558DB571}"/>
              </a:ext>
            </a:extLst>
          </p:cNvPr>
          <p:cNvSpPr/>
          <p:nvPr/>
        </p:nvSpPr>
        <p:spPr>
          <a:xfrm>
            <a:off x="0" y="0"/>
            <a:ext cx="3190875" cy="685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1942-FDC2-F139-D8EA-3037620A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750" y="1219625"/>
            <a:ext cx="7048500" cy="2387600"/>
          </a:xfrm>
          <a:solidFill>
            <a:srgbClr val="000000">
              <a:alpha val="47843"/>
            </a:srgb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Introducing Quantum Computing to Computer Science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92E3-DA30-4DFF-732E-ECE8A00DF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159" y="994620"/>
            <a:ext cx="1604682" cy="450009"/>
          </a:xfrm>
        </p:spPr>
        <p:txBody>
          <a:bodyPr>
            <a:normAutofit lnSpcReduction="10000"/>
          </a:bodyPr>
          <a:lstStyle/>
          <a:p>
            <a:r>
              <a:rPr lang="en-US" sz="2800" u="sng" dirty="0">
                <a:solidFill>
                  <a:schemeClr val="bg1">
                    <a:lumMod val="65000"/>
                  </a:schemeClr>
                </a:solidFill>
              </a:rPr>
              <a:t>STEM </a:t>
            </a:r>
            <a:r>
              <a:rPr lang="en-US" sz="2800" u="sng" dirty="0" err="1">
                <a:solidFill>
                  <a:schemeClr val="bg1">
                    <a:lumMod val="65000"/>
                  </a:schemeClr>
                </a:solidFill>
              </a:rPr>
              <a:t>REx</a:t>
            </a:r>
            <a:endParaRPr lang="en-US" sz="28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979407-949D-004D-EBE3-C500DCDC7772}"/>
              </a:ext>
            </a:extLst>
          </p:cNvPr>
          <p:cNvSpPr txBox="1">
            <a:spLocks/>
          </p:cNvSpPr>
          <p:nvPr/>
        </p:nvSpPr>
        <p:spPr>
          <a:xfrm>
            <a:off x="1047750" y="4710160"/>
            <a:ext cx="4381500" cy="450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Presented by </a:t>
            </a:r>
            <a:r>
              <a:rPr lang="en-US" sz="2800" b="1" dirty="0">
                <a:solidFill>
                  <a:schemeClr val="bg1"/>
                </a:solidFill>
              </a:rPr>
              <a:t>Nole Stites</a:t>
            </a:r>
          </a:p>
        </p:txBody>
      </p:sp>
    </p:spTree>
    <p:extLst>
      <p:ext uri="{BB962C8B-B14F-4D97-AF65-F5344CB8AC3E}">
        <p14:creationId xmlns:p14="http://schemas.microsoft.com/office/powerpoint/2010/main" val="22790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62049-02C8-DC9E-E47F-BE6C1371E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Example Lecture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C98DCD-A2C4-1705-820B-2D86AB986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2584"/>
            <a:ext cx="4261764" cy="418240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DEF946-A648-0047-3F9C-08EC91BC8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1475" y="2245308"/>
            <a:ext cx="6980525" cy="359695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1E2878C0-AA4E-D4FB-C495-5F72C82FC593}"/>
              </a:ext>
            </a:extLst>
          </p:cNvPr>
          <p:cNvSpPr/>
          <p:nvPr/>
        </p:nvSpPr>
        <p:spPr>
          <a:xfrm>
            <a:off x="1903229" y="4263655"/>
            <a:ext cx="2200938" cy="499731"/>
          </a:xfrm>
          <a:prstGeom prst="ellips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1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62049-02C8-DC9E-E47F-BE6C1371E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Conclusion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E57CF-3A89-CCF9-ABF1-5302E157D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236" y="1285875"/>
            <a:ext cx="2408764" cy="5572125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243CC2-6A70-F3EE-A6B8-43179EAC5F19}"/>
              </a:ext>
            </a:extLst>
          </p:cNvPr>
          <p:cNvSpPr txBox="1"/>
          <p:nvPr/>
        </p:nvSpPr>
        <p:spPr>
          <a:xfrm>
            <a:off x="0" y="1871335"/>
            <a:ext cx="968626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Researched an introductory learning path for quantum computing that does not involve linear algebra.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Populated the nodes on the learning path with my newfound knowledge of quantum computing to create a lecture introducing quantum computing to CS students.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 will be presenting this lecture to CS 418 students in Winter 2024 to test the effectiveness of my work and make modifications as needed.</a:t>
            </a:r>
          </a:p>
        </p:txBody>
      </p:sp>
    </p:spTree>
    <p:extLst>
      <p:ext uri="{BB962C8B-B14F-4D97-AF65-F5344CB8AC3E}">
        <p14:creationId xmlns:p14="http://schemas.microsoft.com/office/powerpoint/2010/main" val="102387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362049-02C8-DC9E-E47F-BE6C1371E2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47731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DE1B-EB60-5BB5-DA00-9288B7352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2700670" cy="2647506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8C2D-E4B1-FCF0-30FB-AC96684B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8" y="3051433"/>
            <a:ext cx="12043144" cy="3700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u="sng" dirty="0"/>
              <a:t>Additional References</a:t>
            </a:r>
            <a:r>
              <a:rPr lang="en-US" sz="2400" dirty="0"/>
              <a:t>:</a:t>
            </a:r>
          </a:p>
          <a:p>
            <a:pPr marL="0" indent="0">
              <a:buNone/>
            </a:pPr>
            <a:r>
              <a:rPr lang="en-US" sz="2000" dirty="0"/>
              <a:t>[1] Aidan Hogan, et al. 2020. Knowledge Graphs.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arXiv:2003.02320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dirty="0"/>
              <a:t>[cs.AI]</a:t>
            </a:r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en-US" sz="2000" dirty="0" err="1"/>
              <a:t>Flöther</a:t>
            </a:r>
            <a:r>
              <a:rPr lang="en-US" sz="2000" dirty="0"/>
              <a:t>, F., &amp; Griffin, P. (2023). How can quantum technologies be applied in healthcare, medicine and the life sciences? Research Directions: Quantum Technologies, 1, E7. doi:10.1017/qut.2023.1</a:t>
            </a:r>
          </a:p>
          <a:p>
            <a:pPr marL="0" indent="0">
              <a:buNone/>
            </a:pPr>
            <a:r>
              <a:rPr lang="en-US" sz="2000" dirty="0"/>
              <a:t>[3] Marcin </a:t>
            </a:r>
            <a:r>
              <a:rPr lang="en-US" sz="2000" dirty="0" err="1"/>
              <a:t>Frąckiewicz</a:t>
            </a:r>
            <a:r>
              <a:rPr lang="en-US" sz="2000" dirty="0"/>
              <a:t> (2023). The Role of Quantum Computing in Weather Forecasting and Climate Modeling. TS2 Space.</a:t>
            </a:r>
          </a:p>
          <a:p>
            <a:pPr marL="0" indent="0">
              <a:buNone/>
            </a:pPr>
            <a:r>
              <a:rPr lang="en-US" sz="2000" dirty="0"/>
              <a:t>[4] John Martinis, Sergio </a:t>
            </a:r>
            <a:r>
              <a:rPr lang="en-US" sz="2000" dirty="0" err="1"/>
              <a:t>Boixo</a:t>
            </a:r>
            <a:r>
              <a:rPr lang="en-US" sz="2000" dirty="0"/>
              <a:t> (2019).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Quantum Supremacy Using a Programmable Superconducting Processor</a:t>
            </a:r>
            <a:r>
              <a:rPr lang="en-US" sz="2000" dirty="0"/>
              <a:t>. Google Research.</a:t>
            </a:r>
          </a:p>
          <a:p>
            <a:pPr marL="0" indent="0">
              <a:buNone/>
            </a:pPr>
            <a:r>
              <a:rPr lang="en-US" sz="2000" dirty="0"/>
              <a:t>[5] NIST (2022).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NIST Announces First Four Quantum-Resistant Cryptographic Algorithms</a:t>
            </a:r>
            <a:r>
              <a:rPr lang="en-US" sz="2000" dirty="0"/>
              <a:t>. </a:t>
            </a:r>
          </a:p>
          <a:p>
            <a:pPr marL="0" indent="0">
              <a:buNone/>
            </a:pPr>
            <a:r>
              <a:rPr lang="en-US" sz="2000" dirty="0"/>
              <a:t>[6] </a:t>
            </a:r>
            <a:r>
              <a:rPr lang="en-US" sz="2000" dirty="0" err="1"/>
              <a:t>Cem</a:t>
            </a:r>
            <a:r>
              <a:rPr lang="en-US" sz="2000" dirty="0"/>
              <a:t> </a:t>
            </a:r>
            <a:r>
              <a:rPr lang="en-US" sz="2000" dirty="0" err="1"/>
              <a:t>Dilmegani</a:t>
            </a:r>
            <a:r>
              <a:rPr lang="en-US" sz="2000" dirty="0"/>
              <a:t> (2022). </a:t>
            </a:r>
            <a:r>
              <a:rPr lang="en-US" sz="2000" dirty="0">
                <a:solidFill>
                  <a:schemeClr val="accent5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In-Depth Guide to Quantum Artificial Intelligence in 2023</a:t>
            </a:r>
            <a:r>
              <a:rPr lang="en-US" sz="2000" dirty="0"/>
              <a:t>. </a:t>
            </a:r>
            <a:r>
              <a:rPr lang="en-US" sz="2000" dirty="0" err="1"/>
              <a:t>AIMultiple</a:t>
            </a:r>
            <a:r>
              <a:rPr lang="en-US" sz="20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71E9A-5A11-7467-9888-9638C08DE7A7}"/>
              </a:ext>
            </a:extLst>
          </p:cNvPr>
          <p:cNvSpPr txBox="1"/>
          <p:nvPr/>
        </p:nvSpPr>
        <p:spPr>
          <a:xfrm>
            <a:off x="3102935" y="106437"/>
            <a:ext cx="812150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u="sng" dirty="0"/>
              <a:t>IBM Quantum Field Guide</a:t>
            </a:r>
            <a:r>
              <a:rPr lang="en-US" sz="2400" dirty="0"/>
              <a:t>: </a:t>
            </a:r>
          </a:p>
          <a:p>
            <a:pPr marL="0" indent="0">
              <a:buNone/>
            </a:pPr>
            <a:r>
              <a:rPr lang="en-US" sz="1800" dirty="0"/>
              <a:t>https://quantum-computing.ibm.com/lab/docs/iqx/guide</a:t>
            </a:r>
          </a:p>
          <a:p>
            <a:pPr marL="0" indent="0">
              <a:buNone/>
            </a:pPr>
            <a:r>
              <a:rPr lang="en-US" sz="2400" u="sng" dirty="0"/>
              <a:t>Online lecture series</a:t>
            </a:r>
            <a:r>
              <a:rPr lang="en-US" sz="2400" dirty="0"/>
              <a:t>: </a:t>
            </a:r>
            <a:r>
              <a:rPr lang="en-US" sz="1800" dirty="0"/>
              <a:t>https://youtube.com/playlist?list=PLkespgaZN4gmu0nWNmfMflVRqw0VPkCGH</a:t>
            </a:r>
          </a:p>
          <a:p>
            <a:pPr marL="0" indent="0">
              <a:buNone/>
            </a:pPr>
            <a:r>
              <a:rPr lang="en-US" sz="2400" u="sng" dirty="0"/>
              <a:t>Books</a:t>
            </a:r>
            <a:r>
              <a:rPr lang="en-US" sz="2400" dirty="0"/>
              <a:t>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“The Strange World of Quantum Mechanics” by Daniel F. </a:t>
            </a:r>
            <a:r>
              <a:rPr lang="en-US" sz="2000" dirty="0" err="1"/>
              <a:t>Styer</a:t>
            </a:r>
            <a:endParaRPr lang="en-US" sz="2000" dirty="0"/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“An Introduction to Quantum Computing” by Phillip Kaye, Raymond Laflamme and Michele </a:t>
            </a:r>
            <a:r>
              <a:rPr lang="en-US" sz="2000" dirty="0" err="1"/>
              <a:t>Mosca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4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EAA2-2AA8-3D60-1F3F-F8F1FC5E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587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makes quantum computing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3049-8F07-4D3C-A19E-8470FFCB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497107"/>
            <a:ext cx="11519647" cy="505609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800" dirty="0"/>
              <a:t>Quantum computers have a massive increase in computational power compared to classical computers.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Can solve many complex problems in a reasonable amount of time, unlike classic computers. 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Example: Google’s quantum computing experiment [4]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800" dirty="0"/>
              <a:t>It has important applications in these (and many more) subject areas: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Medicine [2]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Climate Modeling [3]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Post-Quantum Cryptography [5]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Artificial Intelligence [6]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800" dirty="0"/>
              <a:t>It uses quantum physics, a strange yet fascinating new area of study for computer scientists.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IBM, Google, Microsoft, and many more are all working to advance quantum computing research.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The title slide image is IBM’s quantum computer called System One.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1472F-716F-69F5-602F-48342F9590A9}"/>
              </a:ext>
            </a:extLst>
          </p:cNvPr>
          <p:cNvSpPr txBox="1"/>
          <p:nvPr/>
        </p:nvSpPr>
        <p:spPr>
          <a:xfrm>
            <a:off x="134471" y="1497106"/>
            <a:ext cx="519953" cy="93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EAA2-2AA8-3D60-1F3F-F8F1FC5E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587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Traditional Learning Path for Quantum Computing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1472F-716F-69F5-602F-48342F9590A9}"/>
              </a:ext>
            </a:extLst>
          </p:cNvPr>
          <p:cNvSpPr txBox="1"/>
          <p:nvPr/>
        </p:nvSpPr>
        <p:spPr>
          <a:xfrm>
            <a:off x="134471" y="1497106"/>
            <a:ext cx="519953" cy="93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BAB94-2A5A-72FC-5861-4698D819A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212" y="1285875"/>
            <a:ext cx="10775576" cy="4096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CFD04-BC70-B31C-BF02-5A8C26C05EFE}"/>
              </a:ext>
            </a:extLst>
          </p:cNvPr>
          <p:cNvSpPr txBox="1"/>
          <p:nvPr/>
        </p:nvSpPr>
        <p:spPr>
          <a:xfrm>
            <a:off x="3639668" y="5191262"/>
            <a:ext cx="26356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Graph</a:t>
            </a:r>
            <a:r>
              <a:rPr lang="en-US" dirty="0"/>
              <a:t>: </a:t>
            </a:r>
          </a:p>
          <a:p>
            <a:r>
              <a:rPr lang="en-US" dirty="0"/>
              <a:t>a collection of vertices (nodes) and edges such that any edge in the graph will connect two nodes.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C22EA-7509-4730-2002-DE83647695AB}"/>
              </a:ext>
            </a:extLst>
          </p:cNvPr>
          <p:cNvSpPr txBox="1"/>
          <p:nvPr/>
        </p:nvSpPr>
        <p:spPr>
          <a:xfrm>
            <a:off x="6472514" y="5191262"/>
            <a:ext cx="35769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Dependencies in a graph</a:t>
            </a:r>
            <a:r>
              <a:rPr lang="en-US" dirty="0"/>
              <a:t>: </a:t>
            </a:r>
          </a:p>
          <a:p>
            <a:r>
              <a:rPr lang="en-US" dirty="0"/>
              <a:t>Directed edges in a graph are known as dependencies. The node that the edges points to depends upon the node at the origin of the edge.</a:t>
            </a:r>
          </a:p>
        </p:txBody>
      </p:sp>
    </p:spTree>
    <p:extLst>
      <p:ext uri="{BB962C8B-B14F-4D97-AF65-F5344CB8AC3E}">
        <p14:creationId xmlns:p14="http://schemas.microsoft.com/office/powerpoint/2010/main" val="19690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33F-5B2A-B092-048A-916335E6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couple of problems arise when trying to teach quantum computing: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nature of quantum physics is strange and hard to grasp.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 am giving an introductory lecture on quantum computing to a class that does not require linear algebra as a prerequisite.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ECE951-5563-8A72-A2DF-81E68F3BECD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 when teaching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33422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33F-5B2A-B092-048A-916335E6D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95636"/>
            <a:ext cx="3747246" cy="2701235"/>
          </a:xfrm>
        </p:spPr>
        <p:txBody>
          <a:bodyPr>
            <a:normAutofit/>
          </a:bodyPr>
          <a:lstStyle/>
          <a:p>
            <a:r>
              <a:rPr lang="en-US" sz="2600" dirty="0"/>
              <a:t>Researched a </a:t>
            </a:r>
            <a:r>
              <a:rPr lang="en-US" sz="2600" u="sng" dirty="0"/>
              <a:t>slice</a:t>
            </a:r>
            <a:r>
              <a:rPr lang="en-US" sz="2600" dirty="0"/>
              <a:t> through the traditional graph to serve as a quantum computing learning path for students that doesn’t involve linear algebra.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920511-62A5-B7C2-7FCE-2EEE2EB7242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Contributions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A82D43-0309-214C-7980-B0544EA96511}"/>
              </a:ext>
            </a:extLst>
          </p:cNvPr>
          <p:cNvSpPr txBox="1">
            <a:spLocks/>
          </p:cNvSpPr>
          <p:nvPr/>
        </p:nvSpPr>
        <p:spPr>
          <a:xfrm>
            <a:off x="3845861" y="1399471"/>
            <a:ext cx="4249268" cy="180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Prepared an introductory lecture on quantum computing to be presented to CS 418 students.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A352BA-842F-5A30-36EA-D789A5CB9E62}"/>
              </a:ext>
            </a:extLst>
          </p:cNvPr>
          <p:cNvSpPr txBox="1">
            <a:spLocks/>
          </p:cNvSpPr>
          <p:nvPr/>
        </p:nvSpPr>
        <p:spPr>
          <a:xfrm>
            <a:off x="8023413" y="1401743"/>
            <a:ext cx="4052045" cy="1807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Created a machine-readable knowledge graph to represent the quantum computing learning path.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4C525-99D2-7079-1886-9BD964222D6B}"/>
              </a:ext>
            </a:extLst>
          </p:cNvPr>
          <p:cNvSpPr txBox="1"/>
          <p:nvPr/>
        </p:nvSpPr>
        <p:spPr>
          <a:xfrm>
            <a:off x="251012" y="4589930"/>
            <a:ext cx="2994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Learning Path Slice</a:t>
            </a:r>
            <a:r>
              <a:rPr lang="en-US" sz="2000" dirty="0"/>
              <a:t>: </a:t>
            </a:r>
          </a:p>
          <a:p>
            <a:r>
              <a:rPr lang="en-US" sz="2000" dirty="0"/>
              <a:t>a smaller collection of vertices and edges from within a larger graph.</a:t>
            </a:r>
            <a:endParaRPr lang="en-US" sz="20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67CF95-6141-B84B-0BEC-86C1EB10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3559138"/>
            <a:ext cx="8686799" cy="33026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82E157-09A1-8742-FFBA-CA1F0A3998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199" y="3573791"/>
            <a:ext cx="8686801" cy="32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96542-7B9C-8881-19FE-62E6CEF3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2761158"/>
            <a:ext cx="10775576" cy="40968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3094-7B2D-EF5D-C552-E2068123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Learned quantum computing the traditional way through self-study.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Drafted a lecture outline, received feedback, and repeated until a satisfactory outline was created.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Encoded my knowledge of quantum computing into a graph that followed the structure of the lecture outline.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FB5ED4-2B7B-A695-E4AE-191EC6C13C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Steps to achieve the resulting contributions</a:t>
            </a:r>
          </a:p>
        </p:txBody>
      </p:sp>
    </p:spTree>
    <p:extLst>
      <p:ext uri="{BB962C8B-B14F-4D97-AF65-F5344CB8AC3E}">
        <p14:creationId xmlns:p14="http://schemas.microsoft.com/office/powerpoint/2010/main" val="7654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29F44E-A5CC-9D12-1A2B-13350DFDB78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Step 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Learn Quantum Computing</a:t>
            </a:r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AF03B-E620-2760-BDCB-9160D05B8E1C}"/>
              </a:ext>
            </a:extLst>
          </p:cNvPr>
          <p:cNvSpPr txBox="1"/>
          <p:nvPr/>
        </p:nvSpPr>
        <p:spPr>
          <a:xfrm>
            <a:off x="134474" y="2496110"/>
            <a:ext cx="4814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Learn Quantum Physics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/>
              <a:t>Superposition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/>
              <a:t>Entanglement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/>
              <a:t>Schrodinger’s Equation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/>
              <a:t>Particles vs. Waves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/>
              <a:t>Repeated Measurements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sz="2200" dirty="0"/>
              <a:t>Etc.</a:t>
            </a:r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(In other words, the strange quirks of the quantum world)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DB4F7-72AF-A57C-E61A-F0B8CB78A8AB}"/>
              </a:ext>
            </a:extLst>
          </p:cNvPr>
          <p:cNvSpPr txBox="1"/>
          <p:nvPr/>
        </p:nvSpPr>
        <p:spPr>
          <a:xfrm>
            <a:off x="5629836" y="2500032"/>
            <a:ext cx="59346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+mj-lt"/>
              <a:buAutoNum type="arabicPeriod" startAt="2"/>
            </a:pPr>
            <a:r>
              <a:rPr lang="en-US" sz="2400" dirty="0"/>
              <a:t>Learn Quantum Computing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200" dirty="0"/>
              <a:t>Linear Algebra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200" dirty="0"/>
              <a:t>Dirac Notation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200" dirty="0"/>
              <a:t>Qubits &amp; Mixed States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200" dirty="0"/>
              <a:t>Quantum Gates/Circuits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200" dirty="0"/>
              <a:t>Quantum Complexity Theory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n-US" sz="2200" dirty="0"/>
              <a:t>Etc.</a:t>
            </a:r>
          </a:p>
          <a:p>
            <a:pPr marL="1371600" lvl="3" indent="0">
              <a:buNone/>
            </a:pP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(Applying quantum weirdness to make it useful)</a:t>
            </a:r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9EDF5-1C49-283D-11BD-6E678F1A1FD9}"/>
              </a:ext>
            </a:extLst>
          </p:cNvPr>
          <p:cNvSpPr txBox="1"/>
          <p:nvPr/>
        </p:nvSpPr>
        <p:spPr>
          <a:xfrm>
            <a:off x="4083424" y="1627422"/>
            <a:ext cx="309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The Traditional Way</a:t>
            </a:r>
          </a:p>
        </p:txBody>
      </p:sp>
    </p:spTree>
    <p:extLst>
      <p:ext uri="{BB962C8B-B14F-4D97-AF65-F5344CB8AC3E}">
        <p14:creationId xmlns:p14="http://schemas.microsoft.com/office/powerpoint/2010/main" val="15308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FE4C-4A10-A010-9E5E-21F921CE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" y="1436571"/>
            <a:ext cx="5328043" cy="542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Necessary Topics</a:t>
            </a:r>
            <a:r>
              <a:rPr lang="en-US" dirty="0"/>
              <a:t>: Does the draft contain digestible and meaningful topics for an introductory lecture?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/>
              <a:t>Well Structured</a:t>
            </a:r>
            <a:r>
              <a:rPr lang="en-US" dirty="0"/>
              <a:t>: Is the content of the draft organized in a clear and understandable way?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/>
              <a:t>Substitutes for Linear Algebra</a:t>
            </a:r>
            <a:r>
              <a:rPr lang="en-US" dirty="0"/>
              <a:t>: Does the draft avoid the use of linear algebra by using another effective method?</a:t>
            </a:r>
            <a:endParaRPr lang="en-US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7ACE4D-19AC-B073-B597-8C6D514A553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Step 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Draft Lecture Outlines</a:t>
            </a:r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AF0696-7223-3945-7FF7-2520F20EECBF}"/>
              </a:ext>
            </a:extLst>
          </p:cNvPr>
          <p:cNvGrpSpPr/>
          <p:nvPr/>
        </p:nvGrpSpPr>
        <p:grpSpPr>
          <a:xfrm>
            <a:off x="5449065" y="1285875"/>
            <a:ext cx="6742935" cy="3333275"/>
            <a:chOff x="5449066" y="1280766"/>
            <a:chExt cx="6742935" cy="33332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E5A95C-F4CF-A9A7-B6C3-CB31170F1A32}"/>
                </a:ext>
              </a:extLst>
            </p:cNvPr>
            <p:cNvSpPr/>
            <p:nvPr/>
          </p:nvSpPr>
          <p:spPr>
            <a:xfrm>
              <a:off x="5449066" y="3963897"/>
              <a:ext cx="6742934" cy="650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040125-969D-B74C-0CDB-3FCB34FB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067" y="1280766"/>
              <a:ext cx="6742934" cy="269204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828314-8482-27A3-E905-73971FC8C21F}"/>
                </a:ext>
              </a:extLst>
            </p:cNvPr>
            <p:cNvGrpSpPr/>
            <p:nvPr/>
          </p:nvGrpSpPr>
          <p:grpSpPr>
            <a:xfrm>
              <a:off x="6138037" y="4067504"/>
              <a:ext cx="1507685" cy="457200"/>
              <a:chOff x="6285186" y="4845269"/>
              <a:chExt cx="1507685" cy="45720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30C3CA-FD39-DD96-92E5-C40B76A70FFF}"/>
                  </a:ext>
                </a:extLst>
              </p:cNvPr>
              <p:cNvSpPr txBox="1"/>
              <p:nvPr/>
            </p:nvSpPr>
            <p:spPr>
              <a:xfrm>
                <a:off x="6742936" y="4873814"/>
                <a:ext cx="10499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Poor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105993-1793-755E-0A7B-461F3169B1E7}"/>
                  </a:ext>
                </a:extLst>
              </p:cNvPr>
              <p:cNvSpPr/>
              <p:nvPr/>
            </p:nvSpPr>
            <p:spPr>
              <a:xfrm>
                <a:off x="6285186" y="4845269"/>
                <a:ext cx="457750" cy="4572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AC80D-E68C-32B5-C14C-EB3B30A0BBD3}"/>
                </a:ext>
              </a:extLst>
            </p:cNvPr>
            <p:cNvGrpSpPr/>
            <p:nvPr/>
          </p:nvGrpSpPr>
          <p:grpSpPr>
            <a:xfrm>
              <a:off x="8098768" y="4067504"/>
              <a:ext cx="1507685" cy="457200"/>
              <a:chOff x="6285186" y="4845269"/>
              <a:chExt cx="1507685" cy="4572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8C17B2-CB57-B86D-BB62-5C8652A42863}"/>
                  </a:ext>
                </a:extLst>
              </p:cNvPr>
              <p:cNvSpPr txBox="1"/>
              <p:nvPr/>
            </p:nvSpPr>
            <p:spPr>
              <a:xfrm>
                <a:off x="6742936" y="4873814"/>
                <a:ext cx="10499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Fair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BF39DE-7E61-DDAF-DD16-3F98DF7426A4}"/>
                  </a:ext>
                </a:extLst>
              </p:cNvPr>
              <p:cNvSpPr/>
              <p:nvPr/>
            </p:nvSpPr>
            <p:spPr>
              <a:xfrm>
                <a:off x="6285186" y="4845269"/>
                <a:ext cx="457750" cy="457200"/>
              </a:xfrm>
              <a:prstGeom prst="rect">
                <a:avLst/>
              </a:prstGeom>
              <a:solidFill>
                <a:srgbClr val="FFD9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C14A3-A30A-94EC-0536-261BB8C4DDDD}"/>
                </a:ext>
              </a:extLst>
            </p:cNvPr>
            <p:cNvGrpSpPr/>
            <p:nvPr/>
          </p:nvGrpSpPr>
          <p:grpSpPr>
            <a:xfrm>
              <a:off x="10059499" y="4067504"/>
              <a:ext cx="1712082" cy="457200"/>
              <a:chOff x="6285186" y="4845269"/>
              <a:chExt cx="1712082" cy="4572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9CEFEC-F740-64EB-C3A9-88B062B9CCEC}"/>
                  </a:ext>
                </a:extLst>
              </p:cNvPr>
              <p:cNvSpPr txBox="1"/>
              <p:nvPr/>
            </p:nvSpPr>
            <p:spPr>
              <a:xfrm>
                <a:off x="6742936" y="4873814"/>
                <a:ext cx="12543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Excellent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013876-8B68-743B-819E-29B59C76470E}"/>
                  </a:ext>
                </a:extLst>
              </p:cNvPr>
              <p:cNvSpPr/>
              <p:nvPr/>
            </p:nvSpPr>
            <p:spPr>
              <a:xfrm>
                <a:off x="6285186" y="4845269"/>
                <a:ext cx="457750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A7E2D38-B641-40BD-5DB9-65A5E7B50924}"/>
              </a:ext>
            </a:extLst>
          </p:cNvPr>
          <p:cNvSpPr txBox="1"/>
          <p:nvPr/>
        </p:nvSpPr>
        <p:spPr>
          <a:xfrm>
            <a:off x="6595786" y="4728824"/>
            <a:ext cx="4668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“Critiquing is much easier than conceiving”</a:t>
            </a:r>
          </a:p>
        </p:txBody>
      </p:sp>
    </p:spTree>
    <p:extLst>
      <p:ext uri="{BB962C8B-B14F-4D97-AF65-F5344CB8AC3E}">
        <p14:creationId xmlns:p14="http://schemas.microsoft.com/office/powerpoint/2010/main" val="618205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3824-5BF9-9CEC-16DA-0C6C6BF0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" y="1660634"/>
            <a:ext cx="6537775" cy="4992413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u="sng" dirty="0"/>
              <a:t>Why use a graph?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To allow for an easy way to reorganize the structure of the learning path by moving around the nodes.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2"/>
            </a:pPr>
            <a:r>
              <a:rPr lang="en-US" dirty="0"/>
              <a:t>To provide learners with a roadmap of topics to learn and in what order </a:t>
            </a:r>
            <a:r>
              <a:rPr lang="en-US" i="1" dirty="0"/>
              <a:t>(knowledge graphs have been shown to be useful for this)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To have a machine-readable format for a variety of uses.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362049-02C8-DC9E-E47F-BE6C1371E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Step 3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Encode Knowledge Into Graph</a:t>
            </a:r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13757-9D2A-A386-6C85-ACD93F29D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10" b="32810"/>
          <a:stretch/>
        </p:blipFill>
        <p:spPr>
          <a:xfrm>
            <a:off x="6695676" y="1285876"/>
            <a:ext cx="5496324" cy="55721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660AC-020C-0592-31BF-406032CB5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18" y="1285875"/>
            <a:ext cx="2408764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1062</Words>
  <Application>Microsoft Office PowerPoint</Application>
  <PresentationFormat>Widescreen</PresentationFormat>
  <Paragraphs>119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Introducing Quantum Computing to Computer Science Students</vt:lpstr>
      <vt:lpstr>What makes quantum computing interesting?</vt:lpstr>
      <vt:lpstr>Traditional Learning Path for Quantum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Nole Stites</dc:creator>
  <cp:lastModifiedBy>Nole Stites</cp:lastModifiedBy>
  <cp:revision>42</cp:revision>
  <dcterms:created xsi:type="dcterms:W3CDTF">2023-07-16T15:02:55Z</dcterms:created>
  <dcterms:modified xsi:type="dcterms:W3CDTF">2023-11-16T00:08:52Z</dcterms:modified>
</cp:coreProperties>
</file>