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6DFB88-8B54-4DE7-A767-972C9A4DADB6}">
  <a:tblStyle styleId="{8E6DFB88-8B54-4DE7-A767-972C9A4DAD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65" autoAdjust="0"/>
  </p:normalViewPr>
  <p:slideViewPr>
    <p:cSldViewPr snapToGrid="0">
      <p:cViewPr varScale="1">
        <p:scale>
          <a:sx n="94" d="100"/>
          <a:sy n="94" d="100"/>
        </p:scale>
        <p:origin x="581" y="77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b4296151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b4296151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out scratch paper and something to write with.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b4296151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b4296151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ed744b79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ed744b79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don't know the value of the output until we measure it, similar to flipping a coin.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ed744b79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ed744b79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ac542a5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ac542a5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the example on the board before showing the answer.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ac542a5e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ac542a5e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You need an entry for every binary combination of bits;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Explain the column vectors starting at 00 and going down to 11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ac542a5e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ac542a5e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operation is called tensor product, but won't be discussed.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essence, take every possible combination of the 2 qubits to form the new column vector.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notice how the answer correlates with 10 because the first qubit was 1 and the second was 0.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 too many zeros; the size of the column vector grows exponentially with the number of qubits.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ac542a5e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ac542a5e8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Dirac notation follows the rules of algebra for the most part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ac542a5e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ac542a5e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make the general form, we must combine the two qubits into one state with algebra. </a:t>
            </a:r>
            <a:r>
              <a:rPr lang="en" b="1"/>
              <a:t>FOIL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ket stays on the side it was multiplied into from.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Answer</a:t>
            </a:r>
            <a:r>
              <a:rPr lang="en"/>
              <a:t>: because we only include non-zero probability amplitudes.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b4296151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6b4296151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ac542a5e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ac542a5e8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b4296151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b4296151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ac542a5e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6ac542a5e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mappings are just you plugging in that for |0&gt; or |1&gt; rather than requiring only applying to a qubit in state 0 or 1.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6ac542a5e8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6ac542a5e8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that, in the background, the probability amplitudes are just swapping by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CNOT to ½*|10&gt; + 0*|11&gt; using X rule of swapping amplitudes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b4296151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6b42961514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6ac542a5e8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6ac542a5e8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 through the first circuit together using |psi</a:t>
            </a:r>
            <a:r>
              <a:rPr lang="en" baseline="-25000"/>
              <a:t>1</a:t>
            </a:r>
            <a:r>
              <a:rPr lang="en"/>
              <a:t>&gt;, |psi</a:t>
            </a:r>
            <a:r>
              <a:rPr lang="en" baseline="-25000"/>
              <a:t>2</a:t>
            </a:r>
            <a:r>
              <a:rPr lang="en"/>
              <a:t>&gt;, etc.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Python script to demonstrate running the circuits.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6ac542a5e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6ac542a5e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explanation: this is because Coin Flip = Hadamard gate.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6b4296151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6b4296151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bed744b79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bed744b791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bed744b791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bed744b791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 demonstration of quantum superposition and interference.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Next, we will see the math behind this strange result.</a:t>
            </a: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bed744b791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bed744b791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beam splitters are really just Hadamard gates applied one after the other.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(Draw this circuit on the board)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(Have them do exercise)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reasoning is this: once a qubit is in superposition, it is open to interference.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Notice how the |1&gt; terms cancelled out because they interfered with each other.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the exercise on the board after giving the students time.</a:t>
            </a: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bed744b791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bed744b791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none" dirty="0">
                <a:solidFill>
                  <a:srgbClr val="595959"/>
                </a:solidFill>
              </a:rPr>
              <a:t>It is important because it allows for interference to occur (discussed next)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200" u="none" dirty="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 dirty="0">
                <a:solidFill>
                  <a:srgbClr val="595959"/>
                </a:solidFill>
              </a:rPr>
              <a:t>Why qubits store exponentially more than classical bits</a:t>
            </a:r>
            <a:r>
              <a:rPr lang="en" sz="1200" dirty="0">
                <a:solidFill>
                  <a:srgbClr val="595959"/>
                </a:solidFill>
              </a:rPr>
              <a:t>:</a:t>
            </a:r>
            <a:endParaRPr sz="1200" dirty="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95959"/>
                </a:solidFill>
              </a:rPr>
              <a:t>This is because a classical bit only represents one binary number whereas a qubit can represent all binary numbers with a certain number of digits through superposition.</a:t>
            </a:r>
            <a:endParaRPr sz="1200" dirty="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95959"/>
                </a:solidFill>
              </a:rPr>
              <a:t>Known atoms: 10^82</a:t>
            </a:r>
            <a:endParaRPr sz="1200" dirty="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95959"/>
                </a:solidFill>
              </a:rPr>
              <a:t>Osprey states: 2^433 = 10^130</a:t>
            </a:r>
            <a:endParaRPr sz="1200" dirty="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 dirty="0">
                <a:solidFill>
                  <a:srgbClr val="595959"/>
                </a:solidFill>
              </a:rPr>
              <a:t>We have been using superposition the whole lecture</a:t>
            </a:r>
            <a:endParaRPr sz="1200" dirty="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95959"/>
                </a:solidFill>
              </a:rPr>
              <a:t>Draw on the board a 2-qubit state to show superposition.</a:t>
            </a:r>
            <a:endParaRPr sz="12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b4296151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b4296151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going to dabble a little in complexity theory during this lecture as well.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bed744b791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bed744b791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 all interference is bad!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Describe the pond-ripple analogy before providing the following examples for constructive and destructive.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Relate the example to the math from the double Hadamard.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Reference: https://www.google.com/url?q=https://www.techtarget.com/whatis/definition/quantum-interference&amp;sa=D&amp;source=editors&amp;ust=1710094220805027&amp;usg=AOvVaw2JTU5nkm6OOGS4PYGV3p58</a:t>
            </a: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ed744b791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bed744b791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Analogy</a:t>
            </a:r>
            <a:r>
              <a:rPr lang="en" dirty="0"/>
              <a:t>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Flip all of the coins; when they are in the air spinning, they are in superposition.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use magnets (or the qubits themselves) to interfere with the qubits before they land, influencing the result.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what quantum computational scientists do: they leverage quantum interference to skew the results towards what they want. </a:t>
            </a:r>
            <a:r>
              <a:rPr lang="en" b="1" dirty="0">
                <a:solidFill>
                  <a:srgbClr val="FF0000"/>
                </a:solidFill>
              </a:rPr>
              <a:t>It amplifies some results and suppresses others.</a:t>
            </a:r>
            <a:endParaRPr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6b4296151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6b4296151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Contrary to the experiment, the value of each entangled qubit is not determined when they are entangled, but when they are measured.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Bell states</a:t>
            </a:r>
            <a:r>
              <a:rPr lang="en-US" dirty="0"/>
              <a:t>: measuring one qubit immediately collapses the other. Cannot be factored into individual qubits.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 won’t be going into the use cases because, frankly, they are quite hard for me to understand.</a:t>
            </a: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6b4296151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6b4296151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6b4296151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6b4296151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ed744b79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ed744b79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relationship between P and NP is not strict. P could equal NP.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ed744b79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ed744b79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 accessing memory = 1 unit of time; can't access more than poly in poly-running time.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ed744b7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ed744b7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computing uses a probabilistic approach, not deterministic.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ed744b7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ed744b7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“chernoff.py” and provide a number of trials.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with a small amount, like 5, and run it many times to show how the results vary (making the answer uncertain).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run with larger amounts (1,000, 10,000, 100,000, etc.) and show how the results vary much less (~66%), meaning that you can be more certain of the results.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essence, you are unsure what the chances are of getting certain outcomes when you only run a few trials; you must run many.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chance of being wrong is incredibly small at this point.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ed744b79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ed744b79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ed744b79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ed744b79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⅔ is any constant greater than ½ 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⅓ is any constant less than ½ 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 both solve in P time and any problem in P can add randomness and not use it.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remaining problems in BPP are not known. Most have been derandomized into P.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s://www.ibm.com/quantum/qiskit" TargetMode="Externa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hyperlink" Target="https://learn.microsoft.com/en-us/azure/quantum/install-overview-qdk" TargetMode="External"/><Relationship Id="rId4" Type="http://schemas.openxmlformats.org/officeDocument/2006/relationships/hyperlink" Target="https://quantumai.google/cirq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l="6462" t="24584" r="30553" b="1242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125"/>
            <a:ext cx="4284300" cy="5143500"/>
          </a:xfrm>
          <a:prstGeom prst="rect">
            <a:avLst/>
          </a:prstGeom>
          <a:solidFill>
            <a:srgbClr val="000000">
              <a:alpha val="6855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636900" y="2871725"/>
            <a:ext cx="301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FEFEF"/>
                </a:solidFill>
              </a:rPr>
              <a:t>By Nole Stites</a:t>
            </a:r>
            <a:endParaRPr sz="2500">
              <a:solidFill>
                <a:srgbClr val="EFEFEF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71100" y="1034950"/>
            <a:ext cx="4142100" cy="14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Intro to Quantum Computing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BA6D"/>
                </a:solidFill>
              </a:rPr>
              <a:t>Introduction to the Quantum Bit</a:t>
            </a:r>
            <a:endParaRPr>
              <a:solidFill>
                <a:srgbClr val="F7BA6D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F7BA6D"/>
                </a:solidFill>
              </a:rPr>
              <a:t>Classical Bit vs. Quantum Bit</a:t>
            </a:r>
            <a:endParaRPr>
              <a:solidFill>
                <a:srgbClr val="F7BA6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>
              <a:solidFill>
                <a:srgbClr val="F7BA6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7BA6D"/>
              </a:solidFill>
            </a:endParaRPr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classical bit is deterministic.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>
                <a:solidFill>
                  <a:schemeClr val="dk1"/>
                </a:solidFill>
              </a:rPr>
              <a:t>Example 1</a:t>
            </a:r>
            <a:r>
              <a:rPr lang="en" dirty="0">
                <a:solidFill>
                  <a:schemeClr val="dk1"/>
                </a:solidFill>
              </a:rPr>
              <a:t>:</a:t>
            </a:r>
            <a:r>
              <a:rPr lang="en" dirty="0"/>
              <a:t> fill out the NOT gate truth table below.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457200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 quantum bit (qubit) is probabilistic.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>
                <a:solidFill>
                  <a:schemeClr val="dk1"/>
                </a:solidFill>
              </a:rPr>
              <a:t>Example 2</a:t>
            </a:r>
            <a:r>
              <a:rPr lang="en" dirty="0">
                <a:solidFill>
                  <a:schemeClr val="dk1"/>
                </a:solidFill>
              </a:rPr>
              <a:t>:</a:t>
            </a:r>
            <a:r>
              <a:rPr lang="en" dirty="0"/>
              <a:t> fill out the Coin-Flip gate truth table below.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27" name="Google Shape;127;p23"/>
          <p:cNvGraphicFramePr/>
          <p:nvPr/>
        </p:nvGraphicFramePr>
        <p:xfrm>
          <a:off x="960350" y="2289175"/>
          <a:ext cx="1886700" cy="1188630"/>
        </p:xfrm>
        <a:graphic>
          <a:graphicData uri="http://schemas.openxmlformats.org/drawingml/2006/table">
            <a:tbl>
              <a:tblPr>
                <a:noFill/>
                <a:tableStyleId>{8E6DFB88-8B54-4DE7-A767-972C9A4DADB6}</a:tableStyleId>
              </a:tblPr>
              <a:tblGrid>
                <a:gridCol w="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Input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Output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8" name="Google Shape;128;p23"/>
          <p:cNvGraphicFramePr/>
          <p:nvPr/>
        </p:nvGraphicFramePr>
        <p:xfrm>
          <a:off x="5347525" y="2289175"/>
          <a:ext cx="1886700" cy="1188630"/>
        </p:xfrm>
        <a:graphic>
          <a:graphicData uri="http://schemas.openxmlformats.org/drawingml/2006/table">
            <a:tbl>
              <a:tblPr>
                <a:noFill/>
                <a:tableStyleId>{8E6DFB88-8B54-4DE7-A767-972C9A4DADB6}</a:tableStyleId>
              </a:tblPr>
              <a:tblGrid>
                <a:gridCol w="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Input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Output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50%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BA6D"/>
                </a:solidFill>
              </a:rPr>
              <a:t>Born’s Rule</a:t>
            </a:r>
            <a:endParaRPr>
              <a:solidFill>
                <a:srgbClr val="F7BA6D"/>
              </a:solidFill>
            </a:endParaRPr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i="1" dirty="0">
                <a:solidFill>
                  <a:schemeClr val="dk1"/>
                </a:solidFill>
              </a:rPr>
              <a:t>Probability Amplitude</a:t>
            </a:r>
            <a:endParaRPr b="1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: A complex number in quantum mechanics used to describe the likelihood of an event occuring (different that a standard percentage)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i="1" dirty="0">
                <a:solidFill>
                  <a:schemeClr val="dk1"/>
                </a:solidFill>
              </a:rPr>
              <a:t>Born's Rule</a:t>
            </a:r>
            <a:endParaRPr b="1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: The probability of any given event occurring = |probability amplitude of event|</a:t>
            </a:r>
            <a:r>
              <a:rPr lang="en" baseline="30000" dirty="0"/>
              <a:t>2</a:t>
            </a:r>
            <a:endParaRPr dirty="0"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457200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>
                <a:solidFill>
                  <a:schemeClr val="dk1"/>
                </a:solidFill>
              </a:rPr>
              <a:t>Example</a:t>
            </a:r>
            <a:r>
              <a:rPr lang="en" dirty="0">
                <a:solidFill>
                  <a:schemeClr val="dk1"/>
                </a:solidFill>
              </a:rPr>
              <a:t>:</a:t>
            </a:r>
            <a:r>
              <a:rPr lang="en" dirty="0"/>
              <a:t> Given an event has a probability amplitude of ½, what is the probability of the event occurring?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>
                <a:solidFill>
                  <a:schemeClr val="dk1"/>
                </a:solidFill>
              </a:rPr>
              <a:t>Exercise</a:t>
            </a:r>
            <a:r>
              <a:rPr lang="en" dirty="0">
                <a:solidFill>
                  <a:schemeClr val="dk1"/>
                </a:solidFill>
              </a:rPr>
              <a:t>:</a:t>
            </a:r>
            <a:r>
              <a:rPr lang="en" dirty="0"/>
              <a:t> What is the probability amplitude associated with 75%?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F7BA6D"/>
                </a:solidFill>
              </a:rPr>
              <a:t>Column Vector for a Single Qubit</a:t>
            </a:r>
            <a:endParaRPr>
              <a:solidFill>
                <a:srgbClr val="F7BA6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>
              <a:solidFill>
                <a:srgbClr val="F7BA6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7BA6D"/>
              </a:solidFill>
            </a:endParaRPr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Classical bits store one value: 0 or 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Quantum bits need to store two values: probability amplitudes of being 0 and 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 general form of a single qubit is      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𝛼</a:t>
            </a:r>
            <a:r>
              <a:rPr lang="en" sz="1700" baseline="-25000" dirty="0"/>
              <a:t>0</a:t>
            </a:r>
            <a:r>
              <a:rPr lang="en" dirty="0"/>
              <a:t> is the probability amplitude associated with state 0 and 𝛼</a:t>
            </a:r>
            <a:r>
              <a:rPr lang="en" baseline="-25000" dirty="0"/>
              <a:t>1</a:t>
            </a:r>
            <a:r>
              <a:rPr lang="en" dirty="0"/>
              <a:t> is is the probability amplitude associated with state 1</a:t>
            </a:r>
            <a:endParaRPr dirty="0"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457200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 basis states 0 and 1 in column vector form: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>
                <a:solidFill>
                  <a:schemeClr val="dk1"/>
                </a:solidFill>
              </a:rPr>
              <a:t>Example</a:t>
            </a:r>
            <a:r>
              <a:rPr lang="en" dirty="0">
                <a:solidFill>
                  <a:schemeClr val="dk1"/>
                </a:solidFill>
              </a:rPr>
              <a:t>:</a:t>
            </a:r>
            <a:r>
              <a:rPr lang="en" dirty="0"/>
              <a:t> the result of performing a coin flip can be represented by the following qubit in column vector form: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dk1"/>
                </a:solidFill>
              </a:rPr>
              <a:t>Exercise</a:t>
            </a:r>
            <a:r>
              <a:rPr lang="en" dirty="0">
                <a:solidFill>
                  <a:schemeClr val="dk1"/>
                </a:solidFill>
              </a:rPr>
              <a:t>:</a:t>
            </a:r>
            <a:r>
              <a:rPr lang="en" dirty="0"/>
              <a:t> draw the state of a qubit with a 25% chance of being measured as a 0 and a 75% chance of being measured as a 1.</a:t>
            </a:r>
            <a:endParaRPr dirty="0"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960" y="2571750"/>
            <a:ext cx="1042078" cy="85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0523" y="1138502"/>
            <a:ext cx="2374937" cy="85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8950" y="2956583"/>
            <a:ext cx="1978075" cy="8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F7BA6D"/>
                </a:solidFill>
              </a:rPr>
              <a:t>Column Vector for Multiple Qubits</a:t>
            </a:r>
            <a:endParaRPr>
              <a:solidFill>
                <a:srgbClr val="F7BA6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>
              <a:solidFill>
                <a:srgbClr val="F7BA6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7BA6D"/>
              </a:solidFill>
            </a:endParaRPr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1"/>
          </p:nvPr>
        </p:nvSpPr>
        <p:spPr>
          <a:xfrm>
            <a:off x="0" y="572700"/>
            <a:ext cx="38811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computation to be useful, we must use multiple bits rather than one.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size and contents of a qubit's (or group of qubits') column vector corresponds with binary: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2</a:t>
            </a:r>
            <a:r>
              <a:rPr lang="en" baseline="30000" dirty="0"/>
              <a:t>(number of qubits)</a:t>
            </a:r>
            <a:endParaRPr baseline="30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457200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1 Qubit : column vector size = 2</a:t>
            </a:r>
            <a:r>
              <a:rPr lang="en" baseline="30000" dirty="0"/>
              <a:t>1</a:t>
            </a:r>
            <a:endParaRPr baseline="30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2 Qubits : column vector size = 2</a:t>
            </a:r>
            <a:r>
              <a:rPr lang="en" baseline="30000" dirty="0"/>
              <a:t>2</a:t>
            </a:r>
            <a:endParaRPr baseline="30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6050" y="1031775"/>
            <a:ext cx="1954975" cy="70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2404" y="2620775"/>
            <a:ext cx="4842274" cy="12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F7BA6D"/>
                </a:solidFill>
              </a:rPr>
              <a:t>Column Vector for Multiple Qubits</a:t>
            </a:r>
            <a:endParaRPr>
              <a:solidFill>
                <a:srgbClr val="F7BA6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>
              <a:solidFill>
                <a:srgbClr val="F7BA6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7BA6D"/>
              </a:solidFill>
            </a:endParaRPr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1"/>
          </p:nvPr>
        </p:nvSpPr>
        <p:spPr>
          <a:xfrm>
            <a:off x="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Given two qubits 𝛼 and 𝛽, the general form of the combined state of both qubits can be represented like so: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27"/>
          <p:cNvSpPr txBox="1">
            <a:spLocks noGrp="1"/>
          </p:cNvSpPr>
          <p:nvPr>
            <p:ph type="body" idx="1"/>
          </p:nvPr>
        </p:nvSpPr>
        <p:spPr>
          <a:xfrm>
            <a:off x="457200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dk1"/>
                </a:solidFill>
              </a:rPr>
              <a:t>Example</a:t>
            </a:r>
            <a:r>
              <a:rPr lang="en" dirty="0">
                <a:solidFill>
                  <a:schemeClr val="dk1"/>
                </a:solidFill>
              </a:rPr>
              <a:t>:</a:t>
            </a:r>
            <a:r>
              <a:rPr lang="en" dirty="0"/>
              <a:t> given a qubit in state 1 and another qubit in state 0, what is their combined state?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dk1"/>
                </a:solidFill>
              </a:rPr>
              <a:t>Exercise</a:t>
            </a:r>
            <a:r>
              <a:rPr lang="en" dirty="0">
                <a:solidFill>
                  <a:schemeClr val="dk1"/>
                </a:solidFill>
              </a:rPr>
              <a:t>:</a:t>
            </a:r>
            <a:r>
              <a:rPr lang="en" dirty="0"/>
              <a:t> if a single qubit can be used to represent a coin flip, then find the combined state that represents the result of flipping two coins.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>
                <a:solidFill>
                  <a:schemeClr val="dk1"/>
                </a:solidFill>
              </a:rPr>
              <a:t>Question</a:t>
            </a:r>
            <a:r>
              <a:rPr lang="en" dirty="0">
                <a:solidFill>
                  <a:schemeClr val="dk1"/>
                </a:solidFill>
              </a:rPr>
              <a:t>:</a:t>
            </a:r>
            <a:r>
              <a:rPr lang="en" dirty="0"/>
              <a:t> why do you think that column vector form isn't used in practice?</a:t>
            </a:r>
            <a:endParaRPr dirty="0"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063" y="1706325"/>
            <a:ext cx="2801875" cy="145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5850" y="1591575"/>
            <a:ext cx="3404310" cy="14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F7BA6D"/>
                </a:solidFill>
              </a:rPr>
              <a:t>Dirac Notation for One Qubit</a:t>
            </a:r>
            <a:endParaRPr>
              <a:solidFill>
                <a:srgbClr val="F7BA6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>
              <a:solidFill>
                <a:srgbClr val="F7BA6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7BA6D"/>
              </a:solidFill>
            </a:endParaRPr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1"/>
          </p:nvPr>
        </p:nvSpPr>
        <p:spPr>
          <a:xfrm>
            <a:off x="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Dirac Notation is also known as “bra-ket” notation: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form: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where 𝛼0 and 𝛼1 are the probability amplitudes associated with states 0 and 1 respectively.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457200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State 0: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State 1: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>
                <a:solidFill>
                  <a:schemeClr val="dk1"/>
                </a:solidFill>
              </a:rPr>
              <a:t>Exercise</a:t>
            </a:r>
            <a:r>
              <a:rPr lang="en" dirty="0">
                <a:solidFill>
                  <a:schemeClr val="dk1"/>
                </a:solidFill>
              </a:rPr>
              <a:t>:</a:t>
            </a:r>
            <a:r>
              <a:rPr lang="en" dirty="0"/>
              <a:t> write the coin flip state in Dirac notation.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374" y="3095725"/>
            <a:ext cx="2453925" cy="4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175" y="1385075"/>
            <a:ext cx="1906076" cy="10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6150" y="997023"/>
            <a:ext cx="2516375" cy="8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6150" y="2571750"/>
            <a:ext cx="2516375" cy="807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F7BA6D"/>
                </a:solidFill>
              </a:rPr>
              <a:t>Dirac Notation for Multiple Qubits</a:t>
            </a:r>
            <a:endParaRPr>
              <a:solidFill>
                <a:srgbClr val="F7BA6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>
              <a:solidFill>
                <a:srgbClr val="F7BA6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7BA6D"/>
              </a:solidFill>
            </a:endParaRPr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1"/>
          </p:nvPr>
        </p:nvSpPr>
        <p:spPr>
          <a:xfrm>
            <a:off x="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Making the general form: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General form: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>
                <a:solidFill>
                  <a:schemeClr val="dk1"/>
                </a:solidFill>
              </a:rPr>
              <a:t>Exercise</a:t>
            </a:r>
            <a:r>
              <a:rPr lang="en" dirty="0">
                <a:solidFill>
                  <a:schemeClr val="dk1"/>
                </a:solidFill>
              </a:rPr>
              <a:t>:</a:t>
            </a:r>
            <a:r>
              <a:rPr lang="en" dirty="0"/>
              <a:t> Find the combined state in Dirac notation of two qubits, both of which are in the coin-flip state.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dk1"/>
                </a:solidFill>
              </a:rPr>
              <a:t>Question</a:t>
            </a:r>
            <a:r>
              <a:rPr lang="en" dirty="0">
                <a:solidFill>
                  <a:schemeClr val="dk1"/>
                </a:solidFill>
              </a:rPr>
              <a:t>:</a:t>
            </a:r>
            <a:r>
              <a:rPr lang="en" dirty="0"/>
              <a:t> Why do you think that this notation is prefered over column vectors?</a:t>
            </a:r>
            <a:endParaRPr dirty="0"/>
          </a:p>
        </p:txBody>
      </p:sp>
      <p:sp>
        <p:nvSpPr>
          <p:cNvPr id="181" name="Google Shape;181;p29"/>
          <p:cNvSpPr txBox="1">
            <a:spLocks noGrp="1"/>
          </p:cNvSpPr>
          <p:nvPr>
            <p:ph type="body" idx="1"/>
          </p:nvPr>
        </p:nvSpPr>
        <p:spPr>
          <a:xfrm>
            <a:off x="457200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>
                <a:solidFill>
                  <a:schemeClr val="dk1"/>
                </a:solidFill>
              </a:rPr>
              <a:t>Example 1</a:t>
            </a:r>
            <a:r>
              <a:rPr lang="en" dirty="0">
                <a:solidFill>
                  <a:schemeClr val="dk1"/>
                </a:solidFill>
              </a:rPr>
              <a:t>:</a:t>
            </a:r>
            <a:r>
              <a:rPr lang="en" dirty="0"/>
              <a:t> Find the combined state in Dirac notation of two qubits: the first is in state 0 and the second is in state 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>
                <a:solidFill>
                  <a:schemeClr val="dk1"/>
                </a:solidFill>
              </a:rPr>
              <a:t>Example 2</a:t>
            </a:r>
            <a:r>
              <a:rPr lang="en" dirty="0">
                <a:solidFill>
                  <a:schemeClr val="dk1"/>
                </a:solidFill>
              </a:rPr>
              <a:t>:</a:t>
            </a:r>
            <a:r>
              <a:rPr lang="en" dirty="0"/>
              <a:t> Find the combined state in Dirac notation of two qubits: the first is in state 1 and the second is in the coin-flip state.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20" y="986245"/>
            <a:ext cx="3523905" cy="4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56800"/>
            <a:ext cx="4572000" cy="40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7763" y="1608642"/>
            <a:ext cx="2520475" cy="9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6925" y="4098050"/>
            <a:ext cx="4362151" cy="10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BA6D"/>
                </a:solidFill>
              </a:rPr>
              <a:t>Quantum Gates</a:t>
            </a:r>
            <a:endParaRPr>
              <a:solidFill>
                <a:srgbClr val="F7BA6D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F7BA6D"/>
                </a:solidFill>
              </a:rPr>
              <a:t>X Gate</a:t>
            </a:r>
            <a:endParaRPr>
              <a:solidFill>
                <a:srgbClr val="F7BA6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>
              <a:solidFill>
                <a:srgbClr val="F7BA6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7BA6D"/>
              </a:solidFill>
            </a:endParaRPr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1"/>
          </p:nvPr>
        </p:nvSpPr>
        <p:spPr>
          <a:xfrm>
            <a:off x="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 quantum equivalent of the classical NOT gate (a 1-qubit gate)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/>
              <a:t>Classical Bits</a:t>
            </a:r>
            <a:endParaRPr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/>
              <a:t>Qubits</a:t>
            </a:r>
            <a:endParaRPr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X gate swaps the probability amplitudes associated with state 0 and 1 for a single qubit</a:t>
            </a:r>
            <a:endParaRPr dirty="0"/>
          </a:p>
        </p:txBody>
      </p:sp>
      <p:sp>
        <p:nvSpPr>
          <p:cNvPr id="197" name="Google Shape;197;p31"/>
          <p:cNvSpPr txBox="1">
            <a:spLocks noGrp="1"/>
          </p:cNvSpPr>
          <p:nvPr>
            <p:ph type="body" idx="1"/>
          </p:nvPr>
        </p:nvSpPr>
        <p:spPr>
          <a:xfrm>
            <a:off x="457200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>
                <a:solidFill>
                  <a:schemeClr val="dk1"/>
                </a:solidFill>
              </a:rPr>
              <a:t>Exercise</a:t>
            </a:r>
            <a:r>
              <a:rPr lang="en" dirty="0">
                <a:solidFill>
                  <a:schemeClr val="dk1"/>
                </a:solidFill>
              </a:rPr>
              <a:t>: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arenBoth"/>
            </a:pPr>
            <a:r>
              <a:rPr lang="en" dirty="0"/>
              <a:t>What is the result of applying the X gate to the following: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arenBoth"/>
            </a:pPr>
            <a:r>
              <a:rPr lang="en" dirty="0"/>
              <a:t>What is the probability, when measuring the resulting qubit, of getting state 0? State 1?</a:t>
            </a:r>
            <a:endParaRPr dirty="0"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838" y="1999050"/>
            <a:ext cx="273031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682" y="2924148"/>
            <a:ext cx="408864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4761" y="1587371"/>
            <a:ext cx="202647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03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BA6D"/>
                </a:solidFill>
              </a:rPr>
              <a:t>Lecture Content</a:t>
            </a:r>
            <a:endParaRPr>
              <a:solidFill>
                <a:srgbClr val="F7BA6D"/>
              </a:solidFill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1873200" y="1103700"/>
            <a:ext cx="5397600" cy="4039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dirty="0"/>
              <a:t>Complexity and Probability Review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dirty="0"/>
              <a:t>Introduction to the Quantum Bit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dirty="0"/>
              <a:t>Quantum Gates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dirty="0"/>
              <a:t>Quantum Circuits and Complexity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dirty="0"/>
              <a:t>Quantum Mechanics</a:t>
            </a:r>
            <a:endParaRPr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F7BA6D"/>
                </a:solidFill>
              </a:rPr>
              <a:t>Hadamard Gate</a:t>
            </a:r>
            <a:endParaRPr>
              <a:solidFill>
                <a:srgbClr val="F7BA6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>
              <a:solidFill>
                <a:srgbClr val="F7BA6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7BA6D"/>
              </a:solidFill>
            </a:endParaRPr>
          </a:p>
        </p:txBody>
      </p:sp>
      <p:sp>
        <p:nvSpPr>
          <p:cNvPr id="206" name="Google Shape;206;p32"/>
          <p:cNvSpPr txBox="1">
            <a:spLocks noGrp="1"/>
          </p:cNvSpPr>
          <p:nvPr>
            <p:ph type="body" idx="1"/>
          </p:nvPr>
        </p:nvSpPr>
        <p:spPr>
          <a:xfrm>
            <a:off x="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Almost equivalent to the "coin flip" gate shown earlier (a 1-qubit gate)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 Hadamard gate mappings: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32"/>
          <p:cNvSpPr txBox="1">
            <a:spLocks noGrp="1"/>
          </p:cNvSpPr>
          <p:nvPr>
            <p:ph type="body" idx="1"/>
          </p:nvPr>
        </p:nvSpPr>
        <p:spPr>
          <a:xfrm>
            <a:off x="457200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dk1"/>
                </a:solidFill>
              </a:rPr>
              <a:t>Exercise</a:t>
            </a:r>
            <a:r>
              <a:rPr lang="en" dirty="0">
                <a:solidFill>
                  <a:schemeClr val="dk1"/>
                </a:solidFill>
              </a:rPr>
              <a:t>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Apply the Hadamard gate to the first qubit in the following two-qubit state: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208" name="Google Shape;208;p32"/>
          <p:cNvPicPr preferRelativeResize="0"/>
          <p:nvPr/>
        </p:nvPicPr>
        <p:blipFill rotWithShape="1">
          <a:blip r:embed="rId3">
            <a:alphaModFix/>
          </a:blip>
          <a:srcRect r="51167"/>
          <a:stretch/>
        </p:blipFill>
        <p:spPr>
          <a:xfrm>
            <a:off x="542500" y="2217000"/>
            <a:ext cx="2232675" cy="72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 rotWithShape="1">
          <a:blip r:embed="rId3">
            <a:alphaModFix/>
          </a:blip>
          <a:srcRect l="51169" r="-4"/>
          <a:stretch/>
        </p:blipFill>
        <p:spPr>
          <a:xfrm>
            <a:off x="542500" y="3010375"/>
            <a:ext cx="2232675" cy="72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2"/>
          <p:cNvSpPr txBox="1"/>
          <p:nvPr/>
        </p:nvSpPr>
        <p:spPr>
          <a:xfrm>
            <a:off x="6284250" y="1713100"/>
            <a:ext cx="1147500" cy="44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|𝜓〉 = |10〉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F7BA6D"/>
                </a:solidFill>
              </a:rPr>
              <a:t>CNOT Gate</a:t>
            </a:r>
            <a:endParaRPr>
              <a:solidFill>
                <a:srgbClr val="F7BA6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>
              <a:solidFill>
                <a:srgbClr val="F7BA6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7BA6D"/>
              </a:solidFill>
            </a:endParaRPr>
          </a:p>
        </p:txBody>
      </p:sp>
      <p:sp>
        <p:nvSpPr>
          <p:cNvPr id="216" name="Google Shape;216;p33"/>
          <p:cNvSpPr txBox="1">
            <a:spLocks noGrp="1"/>
          </p:cNvSpPr>
          <p:nvPr>
            <p:ph type="body" idx="1"/>
          </p:nvPr>
        </p:nvSpPr>
        <p:spPr>
          <a:xfrm>
            <a:off x="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Like the X gate, only now the first qubit controls whether the second gets reversed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(a 2-qubit gate)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 CNOT gate mappings: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the first bit (control bit) is 1, then apply the X gate to the second bit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probability amplitudes remain unaffected</a:t>
            </a:r>
            <a:endParaRPr dirty="0"/>
          </a:p>
        </p:txBody>
      </p:sp>
      <p:sp>
        <p:nvSpPr>
          <p:cNvPr id="217" name="Google Shape;217;p33"/>
          <p:cNvSpPr txBox="1">
            <a:spLocks noGrp="1"/>
          </p:cNvSpPr>
          <p:nvPr>
            <p:ph type="body" idx="1"/>
          </p:nvPr>
        </p:nvSpPr>
        <p:spPr>
          <a:xfrm>
            <a:off x="457200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>
                <a:solidFill>
                  <a:schemeClr val="dk1"/>
                </a:solidFill>
              </a:rPr>
              <a:t>Example</a:t>
            </a:r>
            <a:r>
              <a:rPr lang="en" dirty="0">
                <a:solidFill>
                  <a:schemeClr val="dk1"/>
                </a:solidFill>
              </a:rPr>
              <a:t>:</a:t>
            </a:r>
            <a:r>
              <a:rPr lang="en" dirty="0"/>
              <a:t> Apply the CNOT gate to the qubits in the following state: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>
                <a:solidFill>
                  <a:schemeClr val="dk1"/>
                </a:solidFill>
              </a:rPr>
              <a:t>Exercise</a:t>
            </a:r>
            <a:r>
              <a:rPr lang="en" dirty="0">
                <a:solidFill>
                  <a:schemeClr val="dk1"/>
                </a:solidFill>
              </a:rPr>
              <a:t>:</a:t>
            </a:r>
            <a:r>
              <a:rPr lang="en" dirty="0"/>
              <a:t> Apply the CNOT gate to two qubits, one of which was in state 0 and is in the coin flip state and the other is in state 0.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18" name="Google Shape;218;p33"/>
          <p:cNvPicPr preferRelativeResize="0"/>
          <p:nvPr/>
        </p:nvPicPr>
        <p:blipFill rotWithShape="1">
          <a:blip r:embed="rId3">
            <a:alphaModFix/>
          </a:blip>
          <a:srcRect r="51990"/>
          <a:stretch/>
        </p:blipFill>
        <p:spPr>
          <a:xfrm>
            <a:off x="186125" y="2115400"/>
            <a:ext cx="3651599" cy="6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 rotWithShape="1">
          <a:blip r:embed="rId3">
            <a:alphaModFix/>
          </a:blip>
          <a:srcRect l="51987"/>
          <a:stretch/>
        </p:blipFill>
        <p:spPr>
          <a:xfrm>
            <a:off x="186125" y="2601525"/>
            <a:ext cx="3651599" cy="6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3"/>
          <p:cNvPicPr preferRelativeResize="0"/>
          <p:nvPr/>
        </p:nvPicPr>
        <p:blipFill rotWithShape="1">
          <a:blip r:embed="rId4">
            <a:alphaModFix/>
          </a:blip>
          <a:srcRect t="5571"/>
          <a:stretch/>
        </p:blipFill>
        <p:spPr>
          <a:xfrm>
            <a:off x="7519052" y="900475"/>
            <a:ext cx="1624950" cy="457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4150" y="1435776"/>
            <a:ext cx="4572001" cy="67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BA6D"/>
                </a:solidFill>
              </a:rPr>
              <a:t>Quantum Circuits and Complexity</a:t>
            </a:r>
            <a:endParaRPr>
              <a:solidFill>
                <a:srgbClr val="F7BA6D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F7BA6D"/>
                </a:solidFill>
              </a:rPr>
              <a:t>Properties of Circuits</a:t>
            </a:r>
            <a:endParaRPr>
              <a:solidFill>
                <a:srgbClr val="F7BA6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>
              <a:solidFill>
                <a:srgbClr val="F7BA6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7BA6D"/>
              </a:solidFill>
            </a:endParaRPr>
          </a:p>
        </p:txBody>
      </p:sp>
      <p:sp>
        <p:nvSpPr>
          <p:cNvPr id="232" name="Google Shape;232;p35"/>
          <p:cNvSpPr txBox="1">
            <a:spLocks noGrp="1"/>
          </p:cNvSpPr>
          <p:nvPr>
            <p:ph type="body" idx="1"/>
          </p:nvPr>
        </p:nvSpPr>
        <p:spPr>
          <a:xfrm>
            <a:off x="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b="1" i="1" dirty="0">
                <a:solidFill>
                  <a:schemeClr val="dk1"/>
                </a:solidFill>
              </a:rPr>
              <a:t>Depth</a:t>
            </a:r>
            <a:endParaRPr b="1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: imagining each gate as taking up one time slice, but gates that could be executed together taking up a single time slice, the depth is the number of time slices in the circuit.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b="1" i="1" dirty="0">
                <a:solidFill>
                  <a:schemeClr val="dk1"/>
                </a:solidFill>
              </a:rPr>
              <a:t>Space</a:t>
            </a:r>
            <a:endParaRPr b="1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: the total number of qubits (or wires) in the circuit.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b="1" i="1" dirty="0">
                <a:solidFill>
                  <a:schemeClr val="dk1"/>
                </a:solidFill>
              </a:rPr>
              <a:t>Total Gates</a:t>
            </a:r>
            <a:endParaRPr b="1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: the total number of gates used in the circuit.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 dirty="0">
                <a:solidFill>
                  <a:schemeClr val="dk1"/>
                </a:solidFill>
              </a:rPr>
              <a:t>Exercise</a:t>
            </a:r>
            <a:r>
              <a:rPr lang="en" dirty="0">
                <a:solidFill>
                  <a:schemeClr val="dk1"/>
                </a:solidFill>
              </a:rPr>
              <a:t>:</a:t>
            </a:r>
            <a:r>
              <a:rPr lang="en" dirty="0"/>
              <a:t> for each of the following circuits...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" dirty="0"/>
              <a:t>Find the state of the computer at the end of the circuit.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" dirty="0"/>
              <a:t>Find the depth, space, and total gates.</a:t>
            </a:r>
            <a:endParaRPr dirty="0"/>
          </a:p>
        </p:txBody>
      </p:sp>
      <p:sp>
        <p:nvSpPr>
          <p:cNvPr id="233" name="Google Shape;233;p35"/>
          <p:cNvSpPr txBox="1">
            <a:spLocks noGrp="1"/>
          </p:cNvSpPr>
          <p:nvPr>
            <p:ph type="body" idx="1"/>
          </p:nvPr>
        </p:nvSpPr>
        <p:spPr>
          <a:xfrm>
            <a:off x="457200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025" y="671625"/>
            <a:ext cx="28098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0375" y="2258288"/>
            <a:ext cx="329565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9300" y="3921175"/>
            <a:ext cx="278130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F7BA6D"/>
                </a:solidFill>
              </a:rPr>
              <a:t>Class BQP</a:t>
            </a:r>
            <a:endParaRPr>
              <a:solidFill>
                <a:srgbClr val="F7BA6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>
              <a:solidFill>
                <a:srgbClr val="F7BA6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7BA6D"/>
              </a:solidFill>
            </a:endParaRPr>
          </a:p>
        </p:txBody>
      </p:sp>
      <p:sp>
        <p:nvSpPr>
          <p:cNvPr id="242" name="Google Shape;242;p36"/>
          <p:cNvSpPr txBox="1">
            <a:spLocks noGrp="1"/>
          </p:cNvSpPr>
          <p:nvPr>
            <p:ph type="body" idx="1"/>
          </p:nvPr>
        </p:nvSpPr>
        <p:spPr>
          <a:xfrm>
            <a:off x="0" y="572700"/>
            <a:ext cx="43461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i="1" dirty="0">
                <a:solidFill>
                  <a:schemeClr val="dk1"/>
                </a:solidFill>
              </a:rPr>
              <a:t>BQP (Bounded-Error Quantum Polynomial-Time)</a:t>
            </a:r>
            <a:endParaRPr b="1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: the class of decision problems for which there exists a polynomial-time quantum algorithm that accepts with probability greater than ⅔ if yes, or less than ⅓ if no.</a:t>
            </a:r>
            <a:endParaRPr dirty="0"/>
          </a:p>
        </p:txBody>
      </p:sp>
      <p:pic>
        <p:nvPicPr>
          <p:cNvPr id="243" name="Google Shape;2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2509325"/>
            <a:ext cx="3202800" cy="263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4" name="Google Shape;244;p36"/>
          <p:cNvSpPr txBox="1">
            <a:spLocks noGrp="1"/>
          </p:cNvSpPr>
          <p:nvPr>
            <p:ph type="body" idx="1"/>
          </p:nvPr>
        </p:nvSpPr>
        <p:spPr>
          <a:xfrm>
            <a:off x="4346150" y="572700"/>
            <a:ext cx="47979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BPP ⊆ BQP. Why?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b="1" dirty="0"/>
              <a:t>A</a:t>
            </a:r>
            <a:r>
              <a:rPr lang="en" dirty="0"/>
              <a:t>: Anything that can be done on a classical probabilistic computer can be done on a quantum computer.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A problem in BQP but not in BPP: integer factorization.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 dirty="0"/>
              <a:t>Problem statement</a:t>
            </a:r>
            <a:r>
              <a:rPr lang="en" dirty="0"/>
              <a:t>: find an integer's prime factors.</a:t>
            </a:r>
            <a:endParaRPr dirty="0"/>
          </a:p>
          <a:p>
            <a:pPr marL="914400" lvl="1" indent="-3289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8" dirty="0"/>
              <a:t>Randomized time complexity: </a:t>
            </a:r>
            <a:endParaRPr sz="1708" dirty="0"/>
          </a:p>
          <a:p>
            <a:pPr marL="914400" lvl="1" indent="-3289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8" dirty="0"/>
              <a:t>Can be solved in quantum polynomial time.</a:t>
            </a:r>
            <a:endParaRPr sz="1708"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 dirty="0"/>
              <a:t>Importance</a:t>
            </a:r>
            <a:r>
              <a:rPr lang="en" dirty="0"/>
              <a:t>: multiplying two prime numbers is a key part of RSA encryption, so being able to factor a number into two primes is the first step to decrypt a message.</a:t>
            </a:r>
            <a:endParaRPr dirty="0"/>
          </a:p>
        </p:txBody>
      </p:sp>
      <p:pic>
        <p:nvPicPr>
          <p:cNvPr id="245" name="Google Shape;24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4875" y="2976575"/>
            <a:ext cx="1059000" cy="3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BA6D"/>
                </a:solidFill>
              </a:rPr>
              <a:t>Quantum Mechanics</a:t>
            </a:r>
            <a:endParaRPr>
              <a:solidFill>
                <a:srgbClr val="F7BA6D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/>
        </p:nvSpPr>
        <p:spPr>
          <a:xfrm>
            <a:off x="7677450" y="2370450"/>
            <a:ext cx="7074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990000"/>
                </a:solidFill>
              </a:rPr>
              <a:t>50%</a:t>
            </a:r>
            <a:endParaRPr sz="1800" b="1" dirty="0">
              <a:solidFill>
                <a:srgbClr val="990000"/>
              </a:solidFill>
            </a:endParaRPr>
          </a:p>
        </p:txBody>
      </p:sp>
      <p:sp>
        <p:nvSpPr>
          <p:cNvPr id="3" name="Google Shape;273;p38">
            <a:extLst>
              <a:ext uri="{FF2B5EF4-FFF2-40B4-BE49-F238E27FC236}">
                <a16:creationId xmlns:a16="http://schemas.microsoft.com/office/drawing/2014/main" id="{CF36117B-BE5A-2FAD-E561-F054244D4535}"/>
              </a:ext>
            </a:extLst>
          </p:cNvPr>
          <p:cNvSpPr txBox="1"/>
          <p:nvPr/>
        </p:nvSpPr>
        <p:spPr>
          <a:xfrm>
            <a:off x="7672050" y="2365259"/>
            <a:ext cx="7074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990000"/>
                </a:solidFill>
              </a:rPr>
              <a:t>__%</a:t>
            </a:r>
            <a:endParaRPr sz="1800" b="1" dirty="0">
              <a:solidFill>
                <a:srgbClr val="990000"/>
              </a:solidFill>
            </a:endParaRPr>
          </a:p>
        </p:txBody>
      </p:sp>
      <p:sp>
        <p:nvSpPr>
          <p:cNvPr id="273" name="Google Shape;273;p38"/>
          <p:cNvSpPr txBox="1"/>
          <p:nvPr/>
        </p:nvSpPr>
        <p:spPr>
          <a:xfrm>
            <a:off x="6002000" y="1063375"/>
            <a:ext cx="7074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990000"/>
                </a:solidFill>
              </a:rPr>
              <a:t>50%</a:t>
            </a:r>
            <a:endParaRPr sz="1800" b="1" dirty="0">
              <a:solidFill>
                <a:srgbClr val="990000"/>
              </a:solidFill>
            </a:endParaRPr>
          </a:p>
        </p:txBody>
      </p:sp>
      <p:sp>
        <p:nvSpPr>
          <p:cNvPr id="2" name="Google Shape;273;p38">
            <a:extLst>
              <a:ext uri="{FF2B5EF4-FFF2-40B4-BE49-F238E27FC236}">
                <a16:creationId xmlns:a16="http://schemas.microsoft.com/office/drawing/2014/main" id="{37928FB0-00F5-F205-FC96-8153E047DD9E}"/>
              </a:ext>
            </a:extLst>
          </p:cNvPr>
          <p:cNvSpPr txBox="1"/>
          <p:nvPr/>
        </p:nvSpPr>
        <p:spPr>
          <a:xfrm>
            <a:off x="6002000" y="1063375"/>
            <a:ext cx="7074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990000"/>
                </a:solidFill>
              </a:rPr>
              <a:t>__%</a:t>
            </a:r>
            <a:endParaRPr sz="1800" b="1" dirty="0">
              <a:solidFill>
                <a:srgbClr val="990000"/>
              </a:solidFill>
            </a:endParaRPr>
          </a:p>
        </p:txBody>
      </p:sp>
      <p:sp>
        <p:nvSpPr>
          <p:cNvPr id="255" name="Google Shape;255;p38"/>
          <p:cNvSpPr/>
          <p:nvPr/>
        </p:nvSpPr>
        <p:spPr>
          <a:xfrm>
            <a:off x="0" y="572700"/>
            <a:ext cx="2382000" cy="4570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BA6D"/>
                </a:solidFill>
              </a:rPr>
              <a:t>Mach-Zehnder Interferometer Experiment (Part 1)</a:t>
            </a:r>
            <a:endParaRPr>
              <a:solidFill>
                <a:srgbClr val="F7BA6D"/>
              </a:solidFill>
            </a:endParaRPr>
          </a:p>
        </p:txBody>
      </p:sp>
      <p:sp>
        <p:nvSpPr>
          <p:cNvPr id="257" name="Google Shape;257;p38"/>
          <p:cNvSpPr/>
          <p:nvPr/>
        </p:nvSpPr>
        <p:spPr>
          <a:xfrm rot="2700000">
            <a:off x="5601989" y="2182048"/>
            <a:ext cx="117521" cy="88289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" name="Google Shape;258;p38"/>
          <p:cNvGrpSpPr/>
          <p:nvPr/>
        </p:nvGrpSpPr>
        <p:grpSpPr>
          <a:xfrm>
            <a:off x="3436200" y="2370450"/>
            <a:ext cx="823800" cy="506100"/>
            <a:chOff x="529650" y="2933100"/>
            <a:chExt cx="823800" cy="506100"/>
          </a:xfrm>
        </p:grpSpPr>
        <p:sp>
          <p:nvSpPr>
            <p:cNvPr id="259" name="Google Shape;259;p38"/>
            <p:cNvSpPr/>
            <p:nvPr/>
          </p:nvSpPr>
          <p:spPr>
            <a:xfrm>
              <a:off x="529650" y="2933100"/>
              <a:ext cx="529800" cy="506100"/>
            </a:xfrm>
            <a:prstGeom prst="rect">
              <a:avLst/>
            </a:prstGeom>
            <a:solidFill>
              <a:srgbClr val="F7BA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8"/>
            <p:cNvSpPr/>
            <p:nvPr/>
          </p:nvSpPr>
          <p:spPr>
            <a:xfrm rot="-5400000">
              <a:off x="962100" y="3039150"/>
              <a:ext cx="488700" cy="294000"/>
            </a:xfrm>
            <a:prstGeom prst="trapezoid">
              <a:avLst>
                <a:gd name="adj" fmla="val 25000"/>
              </a:avLst>
            </a:prstGeom>
            <a:solidFill>
              <a:srgbClr val="F7BA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38"/>
          <p:cNvGrpSpPr/>
          <p:nvPr/>
        </p:nvGrpSpPr>
        <p:grpSpPr>
          <a:xfrm>
            <a:off x="5407700" y="1051525"/>
            <a:ext cx="506100" cy="529800"/>
            <a:chOff x="3807500" y="746725"/>
            <a:chExt cx="506100" cy="529800"/>
          </a:xfrm>
        </p:grpSpPr>
        <p:sp>
          <p:nvSpPr>
            <p:cNvPr id="262" name="Google Shape;262;p38"/>
            <p:cNvSpPr/>
            <p:nvPr/>
          </p:nvSpPr>
          <p:spPr>
            <a:xfrm rot="-5400000">
              <a:off x="3795650" y="758575"/>
              <a:ext cx="529800" cy="506100"/>
            </a:xfrm>
            <a:prstGeom prst="flowChartDelay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8"/>
            <p:cNvSpPr txBox="1"/>
            <p:nvPr/>
          </p:nvSpPr>
          <p:spPr>
            <a:xfrm>
              <a:off x="3895700" y="827725"/>
              <a:ext cx="3297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</a:rPr>
                <a:t>A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264" name="Google Shape;264;p38"/>
          <p:cNvGrpSpPr/>
          <p:nvPr/>
        </p:nvGrpSpPr>
        <p:grpSpPr>
          <a:xfrm>
            <a:off x="7061500" y="2370450"/>
            <a:ext cx="529800" cy="506100"/>
            <a:chOff x="5461300" y="2065650"/>
            <a:chExt cx="529800" cy="506100"/>
          </a:xfrm>
        </p:grpSpPr>
        <p:sp>
          <p:nvSpPr>
            <p:cNvPr id="265" name="Google Shape;265;p38"/>
            <p:cNvSpPr/>
            <p:nvPr/>
          </p:nvSpPr>
          <p:spPr>
            <a:xfrm>
              <a:off x="5461300" y="2065650"/>
              <a:ext cx="529800" cy="506100"/>
            </a:xfrm>
            <a:prstGeom prst="flowChartDelay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8"/>
            <p:cNvSpPr txBox="1"/>
            <p:nvPr/>
          </p:nvSpPr>
          <p:spPr>
            <a:xfrm>
              <a:off x="5561350" y="2134800"/>
              <a:ext cx="3297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</a:rPr>
                <a:t>B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267" name="Google Shape;267;p38"/>
          <p:cNvCxnSpPr>
            <a:stCxn id="260" idx="2"/>
            <a:endCxn id="257" idx="1"/>
          </p:cNvCxnSpPr>
          <p:nvPr/>
        </p:nvCxnSpPr>
        <p:spPr>
          <a:xfrm rot="10800000" flipH="1">
            <a:off x="4260000" y="2581800"/>
            <a:ext cx="1359300" cy="41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38"/>
          <p:cNvCxnSpPr>
            <a:stCxn id="263" idx="2"/>
            <a:endCxn id="257" idx="1"/>
          </p:cNvCxnSpPr>
          <p:nvPr/>
        </p:nvCxnSpPr>
        <p:spPr>
          <a:xfrm flipH="1">
            <a:off x="5619050" y="1500325"/>
            <a:ext cx="41700" cy="1081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38"/>
          <p:cNvCxnSpPr>
            <a:stCxn id="257" idx="3"/>
            <a:endCxn id="266" idx="1"/>
          </p:cNvCxnSpPr>
          <p:nvPr/>
        </p:nvCxnSpPr>
        <p:spPr>
          <a:xfrm rot="10800000" flipH="1">
            <a:off x="5702299" y="2623645"/>
            <a:ext cx="1459200" cy="4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0" name="Google Shape;270;p38"/>
          <p:cNvSpPr txBox="1"/>
          <p:nvPr/>
        </p:nvSpPr>
        <p:spPr>
          <a:xfrm>
            <a:off x="5245575" y="1828513"/>
            <a:ext cx="270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1" name="Google Shape;271;p38"/>
          <p:cNvSpPr txBox="1"/>
          <p:nvPr/>
        </p:nvSpPr>
        <p:spPr>
          <a:xfrm>
            <a:off x="6172200" y="2721738"/>
            <a:ext cx="270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2" name="Google Shape;272;p38"/>
          <p:cNvSpPr txBox="1"/>
          <p:nvPr/>
        </p:nvSpPr>
        <p:spPr>
          <a:xfrm>
            <a:off x="2600500" y="3962400"/>
            <a:ext cx="6420600" cy="10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dk1"/>
                </a:solidFill>
              </a:rPr>
              <a:t>Exercise</a:t>
            </a:r>
            <a:r>
              <a:rPr lang="en" sz="1800" dirty="0">
                <a:solidFill>
                  <a:schemeClr val="dk1"/>
                </a:solidFill>
              </a:rPr>
              <a:t>:</a:t>
            </a:r>
            <a:r>
              <a:rPr lang="en" sz="1800" dirty="0">
                <a:solidFill>
                  <a:schemeClr val="dk2"/>
                </a:solidFill>
              </a:rPr>
              <a:t> what is the probability of a photon getting detected by Detector A? Detector B?</a:t>
            </a:r>
            <a:endParaRPr sz="1800" dirty="0">
              <a:solidFill>
                <a:schemeClr val="dk2"/>
              </a:solidFill>
            </a:endParaRPr>
          </a:p>
        </p:txBody>
      </p:sp>
      <p:grpSp>
        <p:nvGrpSpPr>
          <p:cNvPr id="275" name="Google Shape;275;p38"/>
          <p:cNvGrpSpPr/>
          <p:nvPr/>
        </p:nvGrpSpPr>
        <p:grpSpPr>
          <a:xfrm>
            <a:off x="99382" y="1298779"/>
            <a:ext cx="2312818" cy="329775"/>
            <a:chOff x="99382" y="689179"/>
            <a:chExt cx="2312818" cy="329775"/>
          </a:xfrm>
        </p:grpSpPr>
        <p:grpSp>
          <p:nvGrpSpPr>
            <p:cNvPr id="276" name="Google Shape;276;p38"/>
            <p:cNvGrpSpPr/>
            <p:nvPr/>
          </p:nvGrpSpPr>
          <p:grpSpPr>
            <a:xfrm>
              <a:off x="99382" y="689179"/>
              <a:ext cx="594372" cy="329775"/>
              <a:chOff x="529650" y="2933100"/>
              <a:chExt cx="823800" cy="506100"/>
            </a:xfrm>
          </p:grpSpPr>
          <p:sp>
            <p:nvSpPr>
              <p:cNvPr id="277" name="Google Shape;277;p38"/>
              <p:cNvSpPr/>
              <p:nvPr/>
            </p:nvSpPr>
            <p:spPr>
              <a:xfrm>
                <a:off x="529650" y="2933100"/>
                <a:ext cx="529800" cy="506100"/>
              </a:xfrm>
              <a:prstGeom prst="rect">
                <a:avLst/>
              </a:prstGeom>
              <a:solidFill>
                <a:srgbClr val="F7B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8"/>
              <p:cNvSpPr/>
              <p:nvPr/>
            </p:nvSpPr>
            <p:spPr>
              <a:xfrm rot="-5400000">
                <a:off x="962100" y="3039150"/>
                <a:ext cx="488700" cy="294000"/>
              </a:xfrm>
              <a:prstGeom prst="trapezoid">
                <a:avLst>
                  <a:gd name="adj" fmla="val 25000"/>
                </a:avLst>
              </a:prstGeom>
              <a:solidFill>
                <a:srgbClr val="F7B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9" name="Google Shape;279;p38"/>
            <p:cNvSpPr txBox="1"/>
            <p:nvPr/>
          </p:nvSpPr>
          <p:spPr>
            <a:xfrm>
              <a:off x="841700" y="718900"/>
              <a:ext cx="1570500" cy="27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</a:rPr>
                <a:t>Photon Source</a:t>
              </a:r>
              <a:endParaRPr sz="1600">
                <a:solidFill>
                  <a:schemeClr val="dk2"/>
                </a:solidFill>
              </a:endParaRPr>
            </a:p>
          </p:txBody>
        </p:sp>
      </p:grpSp>
      <p:grpSp>
        <p:nvGrpSpPr>
          <p:cNvPr id="280" name="Google Shape;280;p38"/>
          <p:cNvGrpSpPr/>
          <p:nvPr/>
        </p:nvGrpSpPr>
        <p:grpSpPr>
          <a:xfrm>
            <a:off x="124158" y="1805125"/>
            <a:ext cx="2288042" cy="544800"/>
            <a:chOff x="124158" y="1195525"/>
            <a:chExt cx="2288042" cy="544800"/>
          </a:xfrm>
        </p:grpSpPr>
        <p:sp>
          <p:nvSpPr>
            <p:cNvPr id="281" name="Google Shape;281;p38"/>
            <p:cNvSpPr/>
            <p:nvPr/>
          </p:nvSpPr>
          <p:spPr>
            <a:xfrm rot="2700000">
              <a:off x="335888" y="1143363"/>
              <a:ext cx="121340" cy="64912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8"/>
            <p:cNvSpPr txBox="1"/>
            <p:nvPr/>
          </p:nvSpPr>
          <p:spPr>
            <a:xfrm>
              <a:off x="841700" y="1332775"/>
              <a:ext cx="1570500" cy="27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</a:rPr>
                <a:t>Beam Splitter</a:t>
              </a:r>
              <a:endParaRPr sz="1600">
                <a:solidFill>
                  <a:schemeClr val="dk2"/>
                </a:solidFill>
              </a:endParaRPr>
            </a:p>
          </p:txBody>
        </p:sp>
      </p:grpSp>
      <p:grpSp>
        <p:nvGrpSpPr>
          <p:cNvPr id="283" name="Google Shape;283;p38"/>
          <p:cNvGrpSpPr/>
          <p:nvPr/>
        </p:nvGrpSpPr>
        <p:grpSpPr>
          <a:xfrm>
            <a:off x="143500" y="2526500"/>
            <a:ext cx="2268700" cy="506118"/>
            <a:chOff x="143500" y="1916900"/>
            <a:chExt cx="2268700" cy="506118"/>
          </a:xfrm>
        </p:grpSpPr>
        <p:sp>
          <p:nvSpPr>
            <p:cNvPr id="284" name="Google Shape;284;p38"/>
            <p:cNvSpPr/>
            <p:nvPr/>
          </p:nvSpPr>
          <p:spPr>
            <a:xfrm rot="-5400000">
              <a:off x="143491" y="1916909"/>
              <a:ext cx="506118" cy="506100"/>
            </a:xfrm>
            <a:prstGeom prst="flowChartDelay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8"/>
            <p:cNvSpPr txBox="1"/>
            <p:nvPr/>
          </p:nvSpPr>
          <p:spPr>
            <a:xfrm>
              <a:off x="841700" y="2034900"/>
              <a:ext cx="1570500" cy="27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</a:rPr>
                <a:t>Detector</a:t>
              </a:r>
              <a:endParaRPr sz="1600">
                <a:solidFill>
                  <a:schemeClr val="dk2"/>
                </a:solidFill>
              </a:endParaRPr>
            </a:p>
          </p:txBody>
        </p:sp>
      </p:grpSp>
      <p:sp>
        <p:nvSpPr>
          <p:cNvPr id="286" name="Google Shape;286;p38"/>
          <p:cNvSpPr txBox="1"/>
          <p:nvPr/>
        </p:nvSpPr>
        <p:spPr>
          <a:xfrm>
            <a:off x="0" y="572700"/>
            <a:ext cx="2382000" cy="4059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Legend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/>
      <p:bldP spid="3" grpId="0"/>
      <p:bldP spid="3" grpId="1"/>
      <p:bldP spid="273" grpId="0"/>
      <p:bldP spid="2" grpId="0"/>
      <p:bldP spid="2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/>
          <p:nvPr/>
        </p:nvSpPr>
        <p:spPr>
          <a:xfrm>
            <a:off x="0" y="572700"/>
            <a:ext cx="2382000" cy="4570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BA6D"/>
                </a:solidFill>
              </a:rPr>
              <a:t>Mach-Zehnder Interferometer Experiment (Part 2)</a:t>
            </a:r>
            <a:endParaRPr>
              <a:solidFill>
                <a:srgbClr val="F7BA6D"/>
              </a:solidFill>
            </a:endParaRPr>
          </a:p>
        </p:txBody>
      </p:sp>
      <p:sp>
        <p:nvSpPr>
          <p:cNvPr id="293" name="Google Shape;293;p39"/>
          <p:cNvSpPr txBox="1"/>
          <p:nvPr/>
        </p:nvSpPr>
        <p:spPr>
          <a:xfrm>
            <a:off x="2600500" y="3962400"/>
            <a:ext cx="6420600" cy="10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dk1"/>
                </a:solidFill>
              </a:rPr>
              <a:t>Exercise</a:t>
            </a:r>
            <a:r>
              <a:rPr lang="en" sz="1800" dirty="0">
                <a:solidFill>
                  <a:schemeClr val="dk1"/>
                </a:solidFill>
              </a:rPr>
              <a:t>:</a:t>
            </a:r>
            <a:r>
              <a:rPr lang="en" sz="1800" dirty="0">
                <a:solidFill>
                  <a:schemeClr val="dk2"/>
                </a:solidFill>
              </a:rPr>
              <a:t> what is the probability of a photon getting detected by Detector A? Detector B?</a:t>
            </a:r>
            <a:endParaRPr sz="1800" dirty="0">
              <a:solidFill>
                <a:schemeClr val="dk2"/>
              </a:solidFill>
            </a:endParaRPr>
          </a:p>
        </p:txBody>
      </p:sp>
      <p:grpSp>
        <p:nvGrpSpPr>
          <p:cNvPr id="294" name="Google Shape;294;p39"/>
          <p:cNvGrpSpPr/>
          <p:nvPr/>
        </p:nvGrpSpPr>
        <p:grpSpPr>
          <a:xfrm>
            <a:off x="99382" y="1298779"/>
            <a:ext cx="2312818" cy="329775"/>
            <a:chOff x="99382" y="689179"/>
            <a:chExt cx="2312818" cy="329775"/>
          </a:xfrm>
        </p:grpSpPr>
        <p:grpSp>
          <p:nvGrpSpPr>
            <p:cNvPr id="295" name="Google Shape;295;p39"/>
            <p:cNvGrpSpPr/>
            <p:nvPr/>
          </p:nvGrpSpPr>
          <p:grpSpPr>
            <a:xfrm>
              <a:off x="99382" y="689179"/>
              <a:ext cx="594372" cy="329775"/>
              <a:chOff x="529650" y="2933100"/>
              <a:chExt cx="823800" cy="506100"/>
            </a:xfrm>
          </p:grpSpPr>
          <p:sp>
            <p:nvSpPr>
              <p:cNvPr id="296" name="Google Shape;296;p39"/>
              <p:cNvSpPr/>
              <p:nvPr/>
            </p:nvSpPr>
            <p:spPr>
              <a:xfrm>
                <a:off x="529650" y="2933100"/>
                <a:ext cx="529800" cy="506100"/>
              </a:xfrm>
              <a:prstGeom prst="rect">
                <a:avLst/>
              </a:prstGeom>
              <a:solidFill>
                <a:srgbClr val="F7B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9"/>
              <p:cNvSpPr/>
              <p:nvPr/>
            </p:nvSpPr>
            <p:spPr>
              <a:xfrm rot="-5400000">
                <a:off x="962100" y="3039150"/>
                <a:ext cx="488700" cy="294000"/>
              </a:xfrm>
              <a:prstGeom prst="trapezoid">
                <a:avLst>
                  <a:gd name="adj" fmla="val 25000"/>
                </a:avLst>
              </a:prstGeom>
              <a:solidFill>
                <a:srgbClr val="F7B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8" name="Google Shape;298;p39"/>
            <p:cNvSpPr txBox="1"/>
            <p:nvPr/>
          </p:nvSpPr>
          <p:spPr>
            <a:xfrm>
              <a:off x="841700" y="718900"/>
              <a:ext cx="1570500" cy="27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</a:rPr>
                <a:t>Photon Source</a:t>
              </a:r>
              <a:endParaRPr sz="1600">
                <a:solidFill>
                  <a:schemeClr val="dk2"/>
                </a:solidFill>
              </a:endParaRPr>
            </a:p>
          </p:txBody>
        </p:sp>
      </p:grpSp>
      <p:grpSp>
        <p:nvGrpSpPr>
          <p:cNvPr id="299" name="Google Shape;299;p39"/>
          <p:cNvGrpSpPr/>
          <p:nvPr/>
        </p:nvGrpSpPr>
        <p:grpSpPr>
          <a:xfrm>
            <a:off x="124158" y="1805125"/>
            <a:ext cx="2288042" cy="544800"/>
            <a:chOff x="124158" y="1195525"/>
            <a:chExt cx="2288042" cy="544800"/>
          </a:xfrm>
        </p:grpSpPr>
        <p:sp>
          <p:nvSpPr>
            <p:cNvPr id="300" name="Google Shape;300;p39"/>
            <p:cNvSpPr/>
            <p:nvPr/>
          </p:nvSpPr>
          <p:spPr>
            <a:xfrm rot="2700000">
              <a:off x="335888" y="1143363"/>
              <a:ext cx="121340" cy="64912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9"/>
            <p:cNvSpPr txBox="1"/>
            <p:nvPr/>
          </p:nvSpPr>
          <p:spPr>
            <a:xfrm>
              <a:off x="841700" y="1332775"/>
              <a:ext cx="1570500" cy="27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</a:rPr>
                <a:t>Beam Splitter</a:t>
              </a:r>
              <a:endParaRPr sz="1600">
                <a:solidFill>
                  <a:schemeClr val="dk2"/>
                </a:solidFill>
              </a:endParaRPr>
            </a:p>
          </p:txBody>
        </p:sp>
      </p:grpSp>
      <p:grpSp>
        <p:nvGrpSpPr>
          <p:cNvPr id="302" name="Google Shape;302;p39"/>
          <p:cNvGrpSpPr/>
          <p:nvPr/>
        </p:nvGrpSpPr>
        <p:grpSpPr>
          <a:xfrm>
            <a:off x="121438" y="3247868"/>
            <a:ext cx="2268700" cy="506100"/>
            <a:chOff x="143500" y="1916918"/>
            <a:chExt cx="2268700" cy="506100"/>
          </a:xfrm>
        </p:grpSpPr>
        <p:sp>
          <p:nvSpPr>
            <p:cNvPr id="303" name="Google Shape;303;p39"/>
            <p:cNvSpPr/>
            <p:nvPr/>
          </p:nvSpPr>
          <p:spPr>
            <a:xfrm rot="-5400000">
              <a:off x="143500" y="1916918"/>
              <a:ext cx="506100" cy="506100"/>
            </a:xfrm>
            <a:prstGeom prst="flowChartDelay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9"/>
            <p:cNvSpPr txBox="1"/>
            <p:nvPr/>
          </p:nvSpPr>
          <p:spPr>
            <a:xfrm>
              <a:off x="841700" y="2034900"/>
              <a:ext cx="1570500" cy="27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</a:rPr>
                <a:t>Detector</a:t>
              </a:r>
              <a:endParaRPr sz="1600">
                <a:solidFill>
                  <a:schemeClr val="dk2"/>
                </a:solidFill>
              </a:endParaRPr>
            </a:p>
          </p:txBody>
        </p:sp>
      </p:grpSp>
      <p:sp>
        <p:nvSpPr>
          <p:cNvPr id="305" name="Google Shape;305;p39"/>
          <p:cNvSpPr txBox="1"/>
          <p:nvPr/>
        </p:nvSpPr>
        <p:spPr>
          <a:xfrm>
            <a:off x="0" y="572700"/>
            <a:ext cx="2382000" cy="4059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Legend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306" name="Google Shape;306;p39"/>
          <p:cNvGrpSpPr/>
          <p:nvPr/>
        </p:nvGrpSpPr>
        <p:grpSpPr>
          <a:xfrm>
            <a:off x="101108" y="2526500"/>
            <a:ext cx="2288042" cy="544800"/>
            <a:chOff x="124158" y="1195525"/>
            <a:chExt cx="2288042" cy="544800"/>
          </a:xfrm>
        </p:grpSpPr>
        <p:sp>
          <p:nvSpPr>
            <p:cNvPr id="307" name="Google Shape;307;p39"/>
            <p:cNvSpPr/>
            <p:nvPr/>
          </p:nvSpPr>
          <p:spPr>
            <a:xfrm rot="2700000">
              <a:off x="335888" y="1143363"/>
              <a:ext cx="121340" cy="649124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 txBox="1"/>
            <p:nvPr/>
          </p:nvSpPr>
          <p:spPr>
            <a:xfrm>
              <a:off x="841700" y="1332775"/>
              <a:ext cx="1570500" cy="27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</a:rPr>
                <a:t>Mirror</a:t>
              </a:r>
              <a:endParaRPr sz="1600">
                <a:solidFill>
                  <a:schemeClr val="dk2"/>
                </a:solidFill>
              </a:endParaRPr>
            </a:p>
          </p:txBody>
        </p:sp>
      </p:grpSp>
      <p:sp>
        <p:nvSpPr>
          <p:cNvPr id="309" name="Google Shape;309;p39"/>
          <p:cNvSpPr/>
          <p:nvPr/>
        </p:nvSpPr>
        <p:spPr>
          <a:xfrm rot="2700000">
            <a:off x="6287789" y="1801048"/>
            <a:ext cx="117521" cy="88289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0" name="Google Shape;310;p39"/>
          <p:cNvGrpSpPr/>
          <p:nvPr/>
        </p:nvGrpSpPr>
        <p:grpSpPr>
          <a:xfrm>
            <a:off x="2665725" y="3212425"/>
            <a:ext cx="823800" cy="506100"/>
            <a:chOff x="529650" y="2933100"/>
            <a:chExt cx="823800" cy="506100"/>
          </a:xfrm>
        </p:grpSpPr>
        <p:sp>
          <p:nvSpPr>
            <p:cNvPr id="311" name="Google Shape;311;p39"/>
            <p:cNvSpPr/>
            <p:nvPr/>
          </p:nvSpPr>
          <p:spPr>
            <a:xfrm>
              <a:off x="529650" y="2933100"/>
              <a:ext cx="529800" cy="506100"/>
            </a:xfrm>
            <a:prstGeom prst="rect">
              <a:avLst/>
            </a:prstGeom>
            <a:solidFill>
              <a:srgbClr val="F7BA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9"/>
            <p:cNvSpPr/>
            <p:nvPr/>
          </p:nvSpPr>
          <p:spPr>
            <a:xfrm rot="-5400000">
              <a:off x="962100" y="3039150"/>
              <a:ext cx="488700" cy="294000"/>
            </a:xfrm>
            <a:prstGeom prst="trapezoid">
              <a:avLst>
                <a:gd name="adj" fmla="val 25000"/>
              </a:avLst>
            </a:prstGeom>
            <a:solidFill>
              <a:srgbClr val="F7BA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39"/>
          <p:cNvGrpSpPr/>
          <p:nvPr/>
        </p:nvGrpSpPr>
        <p:grpSpPr>
          <a:xfrm>
            <a:off x="6093500" y="670525"/>
            <a:ext cx="506100" cy="529800"/>
            <a:chOff x="3807500" y="746725"/>
            <a:chExt cx="506100" cy="529800"/>
          </a:xfrm>
        </p:grpSpPr>
        <p:sp>
          <p:nvSpPr>
            <p:cNvPr id="314" name="Google Shape;314;p39"/>
            <p:cNvSpPr/>
            <p:nvPr/>
          </p:nvSpPr>
          <p:spPr>
            <a:xfrm rot="-5400000">
              <a:off x="3795650" y="758575"/>
              <a:ext cx="529800" cy="506100"/>
            </a:xfrm>
            <a:prstGeom prst="flowChartDelay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9"/>
            <p:cNvSpPr txBox="1"/>
            <p:nvPr/>
          </p:nvSpPr>
          <p:spPr>
            <a:xfrm>
              <a:off x="3895700" y="827725"/>
              <a:ext cx="3297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</a:rPr>
                <a:t>A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6" name="Google Shape;316;p39"/>
          <p:cNvGrpSpPr/>
          <p:nvPr/>
        </p:nvGrpSpPr>
        <p:grpSpPr>
          <a:xfrm>
            <a:off x="7747300" y="1989450"/>
            <a:ext cx="529800" cy="506100"/>
            <a:chOff x="5461300" y="2065650"/>
            <a:chExt cx="529800" cy="506100"/>
          </a:xfrm>
        </p:grpSpPr>
        <p:sp>
          <p:nvSpPr>
            <p:cNvPr id="317" name="Google Shape;317;p39"/>
            <p:cNvSpPr/>
            <p:nvPr/>
          </p:nvSpPr>
          <p:spPr>
            <a:xfrm>
              <a:off x="5461300" y="2065650"/>
              <a:ext cx="529800" cy="506100"/>
            </a:xfrm>
            <a:prstGeom prst="flowChartDelay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9"/>
            <p:cNvSpPr txBox="1"/>
            <p:nvPr/>
          </p:nvSpPr>
          <p:spPr>
            <a:xfrm>
              <a:off x="5561350" y="2134800"/>
              <a:ext cx="3297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</a:rPr>
                <a:t>B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19" name="Google Shape;319;p39"/>
          <p:cNvCxnSpPr>
            <a:stCxn id="315" idx="2"/>
            <a:endCxn id="309" idx="1"/>
          </p:cNvCxnSpPr>
          <p:nvPr/>
        </p:nvCxnSpPr>
        <p:spPr>
          <a:xfrm flipH="1">
            <a:off x="6304850" y="1119325"/>
            <a:ext cx="41700" cy="1081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9"/>
          <p:cNvCxnSpPr>
            <a:stCxn id="309" idx="3"/>
            <a:endCxn id="318" idx="1"/>
          </p:cNvCxnSpPr>
          <p:nvPr/>
        </p:nvCxnSpPr>
        <p:spPr>
          <a:xfrm rot="10800000" flipH="1">
            <a:off x="6388099" y="2242645"/>
            <a:ext cx="1459200" cy="4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1" name="Google Shape;321;p39"/>
          <p:cNvSpPr txBox="1"/>
          <p:nvPr/>
        </p:nvSpPr>
        <p:spPr>
          <a:xfrm>
            <a:off x="5535400" y="1812588"/>
            <a:ext cx="270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22" name="Google Shape;322;p39"/>
          <p:cNvSpPr txBox="1"/>
          <p:nvPr/>
        </p:nvSpPr>
        <p:spPr>
          <a:xfrm>
            <a:off x="6388100" y="2495538"/>
            <a:ext cx="270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23" name="Google Shape;323;p39"/>
          <p:cNvSpPr txBox="1"/>
          <p:nvPr/>
        </p:nvSpPr>
        <p:spPr>
          <a:xfrm>
            <a:off x="6687800" y="682375"/>
            <a:ext cx="7074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990000"/>
                </a:solidFill>
              </a:rPr>
              <a:t>0%</a:t>
            </a:r>
            <a:endParaRPr sz="1800" b="1" dirty="0">
              <a:solidFill>
                <a:srgbClr val="990000"/>
              </a:solidFill>
            </a:endParaRPr>
          </a:p>
        </p:txBody>
      </p:sp>
      <p:sp>
        <p:nvSpPr>
          <p:cNvPr id="324" name="Google Shape;324;p39"/>
          <p:cNvSpPr txBox="1"/>
          <p:nvPr/>
        </p:nvSpPr>
        <p:spPr>
          <a:xfrm>
            <a:off x="8363250" y="1989450"/>
            <a:ext cx="9054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990000"/>
                </a:solidFill>
              </a:rPr>
              <a:t>100%</a:t>
            </a:r>
            <a:endParaRPr sz="1800" b="1">
              <a:solidFill>
                <a:srgbClr val="990000"/>
              </a:solidFill>
            </a:endParaRPr>
          </a:p>
        </p:txBody>
      </p:sp>
      <p:sp>
        <p:nvSpPr>
          <p:cNvPr id="325" name="Google Shape;325;p39"/>
          <p:cNvSpPr/>
          <p:nvPr/>
        </p:nvSpPr>
        <p:spPr>
          <a:xfrm rot="2700000">
            <a:off x="4852689" y="3024023"/>
            <a:ext cx="117521" cy="88289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9"/>
          <p:cNvSpPr/>
          <p:nvPr/>
        </p:nvSpPr>
        <p:spPr>
          <a:xfrm rot="2700000">
            <a:off x="4852689" y="1801048"/>
            <a:ext cx="117521" cy="882894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9"/>
          <p:cNvSpPr/>
          <p:nvPr/>
        </p:nvSpPr>
        <p:spPr>
          <a:xfrm rot="2700000">
            <a:off x="6266939" y="3024023"/>
            <a:ext cx="117521" cy="882894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8" name="Google Shape;328;p39"/>
          <p:cNvCxnSpPr>
            <a:stCxn id="325" idx="3"/>
            <a:endCxn id="327" idx="1"/>
          </p:cNvCxnSpPr>
          <p:nvPr/>
        </p:nvCxnSpPr>
        <p:spPr>
          <a:xfrm rot="10800000" flipH="1">
            <a:off x="4952999" y="3423920"/>
            <a:ext cx="1331100" cy="8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29" name="Google Shape;329;p39"/>
          <p:cNvCxnSpPr>
            <a:stCxn id="309" idx="3"/>
            <a:endCxn id="327" idx="1"/>
          </p:cNvCxnSpPr>
          <p:nvPr/>
        </p:nvCxnSpPr>
        <p:spPr>
          <a:xfrm flipH="1">
            <a:off x="6284299" y="2284045"/>
            <a:ext cx="103800" cy="114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30" name="Google Shape;330;p39"/>
          <p:cNvCxnSpPr>
            <a:stCxn id="325" idx="1"/>
            <a:endCxn id="326" idx="3"/>
          </p:cNvCxnSpPr>
          <p:nvPr/>
        </p:nvCxnSpPr>
        <p:spPr>
          <a:xfrm rot="10800000" flipH="1">
            <a:off x="4869899" y="2283920"/>
            <a:ext cx="83100" cy="114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31" name="Google Shape;331;p39"/>
          <p:cNvCxnSpPr>
            <a:stCxn id="309" idx="1"/>
            <a:endCxn id="326" idx="3"/>
          </p:cNvCxnSpPr>
          <p:nvPr/>
        </p:nvCxnSpPr>
        <p:spPr>
          <a:xfrm flipH="1">
            <a:off x="4952899" y="2200945"/>
            <a:ext cx="1352100" cy="8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32" name="Google Shape;332;p39"/>
          <p:cNvCxnSpPr>
            <a:stCxn id="325" idx="1"/>
            <a:endCxn id="312" idx="2"/>
          </p:cNvCxnSpPr>
          <p:nvPr/>
        </p:nvCxnSpPr>
        <p:spPr>
          <a:xfrm flipH="1">
            <a:off x="3489599" y="3423920"/>
            <a:ext cx="1380300" cy="41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33" name="Google Shape;333;p39"/>
          <p:cNvSpPr txBox="1"/>
          <p:nvPr/>
        </p:nvSpPr>
        <p:spPr>
          <a:xfrm>
            <a:off x="4523400" y="2677188"/>
            <a:ext cx="270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4" name="Google Shape;334;p39"/>
          <p:cNvSpPr txBox="1"/>
          <p:nvPr/>
        </p:nvSpPr>
        <p:spPr>
          <a:xfrm>
            <a:off x="5407225" y="3389263"/>
            <a:ext cx="270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" name="Google Shape;323;p39">
            <a:extLst>
              <a:ext uri="{FF2B5EF4-FFF2-40B4-BE49-F238E27FC236}">
                <a16:creationId xmlns:a16="http://schemas.microsoft.com/office/drawing/2014/main" id="{A8567ED0-9CBC-95D6-F262-679A25953808}"/>
              </a:ext>
            </a:extLst>
          </p:cNvPr>
          <p:cNvSpPr txBox="1"/>
          <p:nvPr/>
        </p:nvSpPr>
        <p:spPr>
          <a:xfrm>
            <a:off x="6679400" y="682375"/>
            <a:ext cx="7074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990000"/>
                </a:solidFill>
              </a:rPr>
              <a:t>__%</a:t>
            </a:r>
            <a:endParaRPr sz="1800" b="1" dirty="0">
              <a:solidFill>
                <a:srgbClr val="990000"/>
              </a:solidFill>
            </a:endParaRPr>
          </a:p>
        </p:txBody>
      </p:sp>
      <p:sp>
        <p:nvSpPr>
          <p:cNvPr id="4" name="Google Shape;323;p39">
            <a:extLst>
              <a:ext uri="{FF2B5EF4-FFF2-40B4-BE49-F238E27FC236}">
                <a16:creationId xmlns:a16="http://schemas.microsoft.com/office/drawing/2014/main" id="{1F93F9C6-7DBA-7875-4AA6-69F1E8A006CA}"/>
              </a:ext>
            </a:extLst>
          </p:cNvPr>
          <p:cNvSpPr txBox="1"/>
          <p:nvPr/>
        </p:nvSpPr>
        <p:spPr>
          <a:xfrm>
            <a:off x="8394220" y="1989450"/>
            <a:ext cx="7074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990000"/>
                </a:solidFill>
              </a:rPr>
              <a:t>__%</a:t>
            </a:r>
            <a:endParaRPr sz="1800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/>
      <p:bldP spid="324" grpId="0"/>
      <p:bldP spid="2" grpId="0"/>
      <p:bldP spid="2" grpId="1"/>
      <p:bldP spid="4" grpId="0"/>
      <p:bldP spid="4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BA6D"/>
                </a:solidFill>
              </a:rPr>
              <a:t>Mach-Zehnder Interferometer Experiment (Part 3)</a:t>
            </a:r>
            <a:endParaRPr>
              <a:solidFill>
                <a:srgbClr val="F7BA6D"/>
              </a:solidFill>
            </a:endParaRPr>
          </a:p>
        </p:txBody>
      </p:sp>
      <p:sp>
        <p:nvSpPr>
          <p:cNvPr id="340" name="Google Shape;340;p40"/>
          <p:cNvSpPr txBox="1"/>
          <p:nvPr/>
        </p:nvSpPr>
        <p:spPr>
          <a:xfrm>
            <a:off x="1361700" y="3962400"/>
            <a:ext cx="6420600" cy="10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dk1"/>
                </a:solidFill>
              </a:rPr>
              <a:t>Exercise</a:t>
            </a:r>
            <a:r>
              <a:rPr lang="en" sz="1800" dirty="0">
                <a:solidFill>
                  <a:schemeClr val="dk1"/>
                </a:solidFill>
              </a:rPr>
              <a:t>:</a:t>
            </a:r>
            <a:r>
              <a:rPr lang="en" sz="1800" dirty="0">
                <a:solidFill>
                  <a:schemeClr val="dk2"/>
                </a:solidFill>
              </a:rPr>
              <a:t> apply the Hadamard gate twice to a qubit in state 0 and compare the results with that of the Mach-Zehnder Interferometer experiment.</a:t>
            </a:r>
            <a:endParaRPr sz="1800" dirty="0">
              <a:solidFill>
                <a:schemeClr val="dk2"/>
              </a:solidFill>
            </a:endParaRPr>
          </a:p>
        </p:txBody>
      </p:sp>
      <p:grpSp>
        <p:nvGrpSpPr>
          <p:cNvPr id="341" name="Google Shape;341;p40"/>
          <p:cNvGrpSpPr/>
          <p:nvPr/>
        </p:nvGrpSpPr>
        <p:grpSpPr>
          <a:xfrm>
            <a:off x="1446525" y="3212425"/>
            <a:ext cx="823800" cy="506100"/>
            <a:chOff x="529650" y="2933100"/>
            <a:chExt cx="823800" cy="506100"/>
          </a:xfrm>
        </p:grpSpPr>
        <p:sp>
          <p:nvSpPr>
            <p:cNvPr id="342" name="Google Shape;342;p40"/>
            <p:cNvSpPr/>
            <p:nvPr/>
          </p:nvSpPr>
          <p:spPr>
            <a:xfrm>
              <a:off x="529650" y="2933100"/>
              <a:ext cx="529800" cy="506100"/>
            </a:xfrm>
            <a:prstGeom prst="rect">
              <a:avLst/>
            </a:prstGeom>
            <a:solidFill>
              <a:srgbClr val="F7BA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0"/>
            <p:cNvSpPr/>
            <p:nvPr/>
          </p:nvSpPr>
          <p:spPr>
            <a:xfrm rot="-5400000">
              <a:off x="962100" y="3039150"/>
              <a:ext cx="488700" cy="294000"/>
            </a:xfrm>
            <a:prstGeom prst="trapezoid">
              <a:avLst>
                <a:gd name="adj" fmla="val 25000"/>
              </a:avLst>
            </a:prstGeom>
            <a:solidFill>
              <a:srgbClr val="F7BA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40"/>
          <p:cNvGrpSpPr/>
          <p:nvPr/>
        </p:nvGrpSpPr>
        <p:grpSpPr>
          <a:xfrm>
            <a:off x="4874300" y="670525"/>
            <a:ext cx="506100" cy="529800"/>
            <a:chOff x="3807500" y="746725"/>
            <a:chExt cx="506100" cy="529800"/>
          </a:xfrm>
        </p:grpSpPr>
        <p:sp>
          <p:nvSpPr>
            <p:cNvPr id="345" name="Google Shape;345;p40"/>
            <p:cNvSpPr/>
            <p:nvPr/>
          </p:nvSpPr>
          <p:spPr>
            <a:xfrm rot="-5400000">
              <a:off x="3795650" y="758575"/>
              <a:ext cx="529800" cy="506100"/>
            </a:xfrm>
            <a:prstGeom prst="flowChartDelay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0"/>
            <p:cNvSpPr txBox="1"/>
            <p:nvPr/>
          </p:nvSpPr>
          <p:spPr>
            <a:xfrm>
              <a:off x="3895700" y="827725"/>
              <a:ext cx="3297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</a:rPr>
                <a:t>A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47" name="Google Shape;347;p40"/>
          <p:cNvGrpSpPr/>
          <p:nvPr/>
        </p:nvGrpSpPr>
        <p:grpSpPr>
          <a:xfrm>
            <a:off x="6528100" y="1989450"/>
            <a:ext cx="529800" cy="506100"/>
            <a:chOff x="5461300" y="2065650"/>
            <a:chExt cx="529800" cy="506100"/>
          </a:xfrm>
        </p:grpSpPr>
        <p:sp>
          <p:nvSpPr>
            <p:cNvPr id="348" name="Google Shape;348;p40"/>
            <p:cNvSpPr/>
            <p:nvPr/>
          </p:nvSpPr>
          <p:spPr>
            <a:xfrm>
              <a:off x="5461300" y="2065650"/>
              <a:ext cx="529800" cy="506100"/>
            </a:xfrm>
            <a:prstGeom prst="flowChartDelay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0"/>
            <p:cNvSpPr txBox="1"/>
            <p:nvPr/>
          </p:nvSpPr>
          <p:spPr>
            <a:xfrm>
              <a:off x="5561350" y="2134800"/>
              <a:ext cx="3297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</a:rPr>
                <a:t>B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50" name="Google Shape;350;p40"/>
          <p:cNvCxnSpPr>
            <a:stCxn id="346" idx="2"/>
            <a:endCxn id="351" idx="1"/>
          </p:cNvCxnSpPr>
          <p:nvPr/>
        </p:nvCxnSpPr>
        <p:spPr>
          <a:xfrm flipH="1">
            <a:off x="5068550" y="1119325"/>
            <a:ext cx="58800" cy="112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52" name="Google Shape;352;p40"/>
          <p:cNvCxnSpPr>
            <a:stCxn id="351" idx="3"/>
            <a:endCxn id="349" idx="1"/>
          </p:cNvCxnSpPr>
          <p:nvPr/>
        </p:nvCxnSpPr>
        <p:spPr>
          <a:xfrm rot="10800000" flipH="1">
            <a:off x="5186050" y="2242500"/>
            <a:ext cx="1442100" cy="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53" name="Google Shape;353;p40"/>
          <p:cNvSpPr txBox="1"/>
          <p:nvPr/>
        </p:nvSpPr>
        <p:spPr>
          <a:xfrm>
            <a:off x="4316200" y="1812588"/>
            <a:ext cx="270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54" name="Google Shape;354;p40"/>
          <p:cNvSpPr txBox="1"/>
          <p:nvPr/>
        </p:nvSpPr>
        <p:spPr>
          <a:xfrm>
            <a:off x="5168900" y="2495538"/>
            <a:ext cx="270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55" name="Google Shape;355;p40"/>
          <p:cNvSpPr txBox="1"/>
          <p:nvPr/>
        </p:nvSpPr>
        <p:spPr>
          <a:xfrm>
            <a:off x="5468600" y="682375"/>
            <a:ext cx="7074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990000"/>
                </a:solidFill>
              </a:rPr>
              <a:t>0%</a:t>
            </a:r>
            <a:endParaRPr sz="1800" b="1">
              <a:solidFill>
                <a:srgbClr val="990000"/>
              </a:solidFill>
            </a:endParaRPr>
          </a:p>
        </p:txBody>
      </p:sp>
      <p:sp>
        <p:nvSpPr>
          <p:cNvPr id="356" name="Google Shape;356;p40"/>
          <p:cNvSpPr txBox="1"/>
          <p:nvPr/>
        </p:nvSpPr>
        <p:spPr>
          <a:xfrm>
            <a:off x="7144050" y="1989450"/>
            <a:ext cx="9054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990000"/>
                </a:solidFill>
              </a:rPr>
              <a:t>100%</a:t>
            </a:r>
            <a:endParaRPr sz="1800" b="1">
              <a:solidFill>
                <a:srgbClr val="990000"/>
              </a:solidFill>
            </a:endParaRPr>
          </a:p>
        </p:txBody>
      </p:sp>
      <p:sp>
        <p:nvSpPr>
          <p:cNvPr id="357" name="Google Shape;357;p40"/>
          <p:cNvSpPr/>
          <p:nvPr/>
        </p:nvSpPr>
        <p:spPr>
          <a:xfrm rot="2700000">
            <a:off x="3633489" y="1801048"/>
            <a:ext cx="117521" cy="882894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0"/>
          <p:cNvSpPr/>
          <p:nvPr/>
        </p:nvSpPr>
        <p:spPr>
          <a:xfrm rot="2700000">
            <a:off x="5047739" y="3024023"/>
            <a:ext cx="117521" cy="882894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9" name="Google Shape;359;p40"/>
          <p:cNvCxnSpPr>
            <a:stCxn id="360" idx="3"/>
            <a:endCxn id="358" idx="1"/>
          </p:cNvCxnSpPr>
          <p:nvPr/>
        </p:nvCxnSpPr>
        <p:spPr>
          <a:xfrm rot="10800000" flipH="1">
            <a:off x="3750949" y="3423920"/>
            <a:ext cx="1314000" cy="41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40"/>
          <p:cNvCxnSpPr>
            <a:stCxn id="351" idx="3"/>
            <a:endCxn id="358" idx="1"/>
          </p:cNvCxnSpPr>
          <p:nvPr/>
        </p:nvCxnSpPr>
        <p:spPr>
          <a:xfrm flipH="1">
            <a:off x="5064949" y="2244920"/>
            <a:ext cx="120900" cy="117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0"/>
          <p:cNvCxnSpPr>
            <a:stCxn id="360" idx="1"/>
            <a:endCxn id="357" idx="3"/>
          </p:cNvCxnSpPr>
          <p:nvPr/>
        </p:nvCxnSpPr>
        <p:spPr>
          <a:xfrm rot="10800000" flipH="1">
            <a:off x="3633599" y="2284045"/>
            <a:ext cx="100200" cy="118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0"/>
          <p:cNvCxnSpPr>
            <a:stCxn id="351" idx="1"/>
            <a:endCxn id="357" idx="3"/>
          </p:cNvCxnSpPr>
          <p:nvPr/>
        </p:nvCxnSpPr>
        <p:spPr>
          <a:xfrm flipH="1">
            <a:off x="3733799" y="2239945"/>
            <a:ext cx="1335000" cy="44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40"/>
          <p:cNvCxnSpPr>
            <a:stCxn id="360" idx="1"/>
            <a:endCxn id="343" idx="2"/>
          </p:cNvCxnSpPr>
          <p:nvPr/>
        </p:nvCxnSpPr>
        <p:spPr>
          <a:xfrm rot="10800000">
            <a:off x="2270325" y="3465475"/>
            <a:ext cx="136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5" name="Google Shape;365;p40"/>
          <p:cNvSpPr txBox="1"/>
          <p:nvPr/>
        </p:nvSpPr>
        <p:spPr>
          <a:xfrm>
            <a:off x="3304200" y="2677188"/>
            <a:ext cx="270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6" name="Google Shape;366;p40"/>
          <p:cNvSpPr txBox="1"/>
          <p:nvPr/>
        </p:nvSpPr>
        <p:spPr>
          <a:xfrm>
            <a:off x="4188025" y="3389263"/>
            <a:ext cx="270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7" name="Google Shape;367;p40"/>
          <p:cNvSpPr/>
          <p:nvPr/>
        </p:nvSpPr>
        <p:spPr>
          <a:xfrm>
            <a:off x="3425700" y="3200875"/>
            <a:ext cx="471300" cy="458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</a:t>
            </a:r>
            <a:endParaRPr b="1"/>
          </a:p>
        </p:txBody>
      </p:sp>
      <p:sp>
        <p:nvSpPr>
          <p:cNvPr id="368" name="Google Shape;368;p40"/>
          <p:cNvSpPr/>
          <p:nvPr/>
        </p:nvSpPr>
        <p:spPr>
          <a:xfrm>
            <a:off x="4895250" y="2038200"/>
            <a:ext cx="471300" cy="458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BA6D"/>
                </a:solidFill>
              </a:rPr>
              <a:t>Quantum Superposition</a:t>
            </a:r>
            <a:endParaRPr>
              <a:solidFill>
                <a:srgbClr val="F7BA6D"/>
              </a:solidFill>
            </a:endParaRPr>
          </a:p>
        </p:txBody>
      </p:sp>
      <p:sp>
        <p:nvSpPr>
          <p:cNvPr id="374" name="Google Shape;374;p41"/>
          <p:cNvSpPr txBox="1">
            <a:spLocks noGrp="1"/>
          </p:cNvSpPr>
          <p:nvPr>
            <p:ph type="body" idx="1"/>
          </p:nvPr>
        </p:nvSpPr>
        <p:spPr>
          <a:xfrm>
            <a:off x="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i="1" dirty="0">
                <a:solidFill>
                  <a:schemeClr val="dk1"/>
                </a:solidFill>
              </a:rPr>
              <a:t>Superposition</a:t>
            </a:r>
            <a:endParaRPr b="1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: when a quantum object is in multiple states simultaneously, it is said to be in a superposition of all of the states.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quantum computing, superposition is one of the most important tools in a computation.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Superposition is simulated using the Hadamard gate.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r>
              <a:rPr lang="en-US" dirty="0"/>
              <a:t>Qubits store exponentially more information that a classical bit.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5" name="Google Shape;375;p41"/>
          <p:cNvSpPr txBox="1">
            <a:spLocks noGrp="1"/>
          </p:cNvSpPr>
          <p:nvPr>
            <p:ph type="body" idx="1"/>
          </p:nvPr>
        </p:nvSpPr>
        <p:spPr>
          <a:xfrm>
            <a:off x="457200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reference, the number of classical bits required to represent a state on the 433 qubit IBM Osprey processor would exceed the number of atoms in the known universe.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BA6D"/>
                </a:solidFill>
              </a:rPr>
              <a:t>Complexity and Probability Review</a:t>
            </a:r>
            <a:endParaRPr>
              <a:solidFill>
                <a:srgbClr val="F7BA6D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BA6D"/>
                </a:solidFill>
              </a:rPr>
              <a:t>Quantum Interference</a:t>
            </a:r>
            <a:endParaRPr>
              <a:solidFill>
                <a:srgbClr val="F7BA6D"/>
              </a:solidFill>
            </a:endParaRPr>
          </a:p>
        </p:txBody>
      </p:sp>
      <p:sp>
        <p:nvSpPr>
          <p:cNvPr id="381" name="Google Shape;381;p42"/>
          <p:cNvSpPr txBox="1">
            <a:spLocks noGrp="1"/>
          </p:cNvSpPr>
          <p:nvPr>
            <p:ph type="body" idx="1"/>
          </p:nvPr>
        </p:nvSpPr>
        <p:spPr>
          <a:xfrm>
            <a:off x="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chemeClr val="dk1"/>
                </a:solidFill>
              </a:rPr>
              <a:t>Quantum Interference</a:t>
            </a:r>
            <a:endParaRPr b="1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: the act of subatomic particles interacting with and influencing themselves or other particles while in superposition.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dk1"/>
                </a:solidFill>
              </a:rPr>
              <a:t>Types of Interference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chemeClr val="dk1"/>
                </a:solidFill>
              </a:rPr>
              <a:t>Constructive Interference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: when two particle waves interact with and reinforce each other.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i="1" dirty="0">
                <a:solidFill>
                  <a:schemeClr val="dk1"/>
                </a:solidFill>
              </a:rPr>
              <a:t>Destructive Interference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: when two particle waves cancel each other out.</a:t>
            </a:r>
            <a:endParaRPr dirty="0"/>
          </a:p>
        </p:txBody>
      </p:sp>
      <p:sp>
        <p:nvSpPr>
          <p:cNvPr id="382" name="Google Shape;382;p42"/>
          <p:cNvSpPr txBox="1">
            <a:spLocks noGrp="1"/>
          </p:cNvSpPr>
          <p:nvPr>
            <p:ph type="body" idx="1"/>
          </p:nvPr>
        </p:nvSpPr>
        <p:spPr>
          <a:xfrm>
            <a:off x="457200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000000"/>
                </a:solidFill>
              </a:rPr>
              <a:t>Example</a:t>
            </a:r>
            <a:r>
              <a:rPr lang="en" dirty="0">
                <a:solidFill>
                  <a:srgbClr val="000000"/>
                </a:solidFill>
              </a:rPr>
              <a:t>:</a:t>
            </a:r>
            <a:r>
              <a:rPr lang="en" dirty="0"/>
              <a:t> ripples in a pond from two stones.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½ |0〉 + ½ |0〉 = |0〉      (constructive)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½ |1〉 - ½ |1〉 = 0*|1〉    (destructive)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BA6D"/>
                </a:solidFill>
              </a:rPr>
              <a:t>Utilizing Quantum Interference</a:t>
            </a:r>
            <a:endParaRPr>
              <a:solidFill>
                <a:srgbClr val="F7BA6D"/>
              </a:solidFill>
            </a:endParaRPr>
          </a:p>
        </p:txBody>
      </p:sp>
      <p:sp>
        <p:nvSpPr>
          <p:cNvPr id="388" name="Google Shape;388;p43"/>
          <p:cNvSpPr txBox="1">
            <a:spLocks noGrp="1"/>
          </p:cNvSpPr>
          <p:nvPr>
            <p:ph type="body" idx="1"/>
          </p:nvPr>
        </p:nvSpPr>
        <p:spPr>
          <a:xfrm>
            <a:off x="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While quantum computing is probabilistic, the existence of interference allows for a more precise and predictable computation.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Quantum computing scientists who design quantum algorithms use interference to influence the outcome of the algorithm.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>
                <a:solidFill>
                  <a:schemeClr val="dk1"/>
                </a:solidFill>
              </a:rPr>
              <a:t>Analogy</a:t>
            </a:r>
            <a:r>
              <a:rPr lang="en" dirty="0"/>
              <a:t>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 line of coins representing the state of a computer.</a:t>
            </a:r>
            <a:endParaRPr dirty="0"/>
          </a:p>
        </p:txBody>
      </p:sp>
      <p:sp>
        <p:nvSpPr>
          <p:cNvPr id="389" name="Google Shape;389;p43"/>
          <p:cNvSpPr txBox="1">
            <a:spLocks noGrp="1"/>
          </p:cNvSpPr>
          <p:nvPr>
            <p:ph type="body" idx="1"/>
          </p:nvPr>
        </p:nvSpPr>
        <p:spPr>
          <a:xfrm>
            <a:off x="457200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BA6D"/>
                </a:solidFill>
              </a:rPr>
              <a:t>Quantum Entanglement</a:t>
            </a:r>
            <a:endParaRPr>
              <a:solidFill>
                <a:srgbClr val="F7BA6D"/>
              </a:solidFill>
            </a:endParaRPr>
          </a:p>
        </p:txBody>
      </p:sp>
      <p:sp>
        <p:nvSpPr>
          <p:cNvPr id="395" name="Google Shape;395;p44"/>
          <p:cNvSpPr txBox="1">
            <a:spLocks noGrp="1"/>
          </p:cNvSpPr>
          <p:nvPr>
            <p:ph type="body" idx="1"/>
          </p:nvPr>
        </p:nvSpPr>
        <p:spPr>
          <a:xfrm>
            <a:off x="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chemeClr val="dk1"/>
                </a:solidFill>
              </a:rPr>
              <a:t>Entanglement</a:t>
            </a:r>
            <a:endParaRPr b="1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: a phenomenon where two or more particles are linked together in a way that their quantum states cannot be described independently.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dk1"/>
                </a:solidFill>
              </a:rPr>
              <a:t>Example</a:t>
            </a:r>
            <a:r>
              <a:rPr lang="en" dirty="0">
                <a:solidFill>
                  <a:schemeClr val="dk1"/>
                </a:solidFill>
              </a:rPr>
              <a:t>:</a:t>
            </a:r>
            <a:r>
              <a:rPr lang="en" dirty="0"/>
              <a:t> the wishbone experiment.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6" name="Google Shape;396;p44"/>
          <p:cNvSpPr txBox="1">
            <a:spLocks noGrp="1"/>
          </p:cNvSpPr>
          <p:nvPr>
            <p:ph type="body" idx="1"/>
          </p:nvPr>
        </p:nvSpPr>
        <p:spPr>
          <a:xfrm>
            <a:off x="457200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cases: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Quantum teleportation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Quantum cryptography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Superdense coding</a:t>
            </a:r>
            <a:endParaRPr dirty="0"/>
          </a:p>
        </p:txBody>
      </p:sp>
      <p:pic>
        <p:nvPicPr>
          <p:cNvPr id="397" name="Google Shape;39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301102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8B9FD7-2E68-C497-5334-0D53AE225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253" y="726622"/>
            <a:ext cx="2179394" cy="2571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BA6D"/>
                </a:solidFill>
              </a:rPr>
              <a:t>Classical Computers vs. Quantum Computers</a:t>
            </a:r>
            <a:endParaRPr>
              <a:solidFill>
                <a:srgbClr val="F7BA6D"/>
              </a:solidFill>
            </a:endParaRPr>
          </a:p>
        </p:txBody>
      </p:sp>
      <p:sp>
        <p:nvSpPr>
          <p:cNvPr id="403" name="Google Shape;403;p45"/>
          <p:cNvSpPr txBox="1">
            <a:spLocks noGrp="1"/>
          </p:cNvSpPr>
          <p:nvPr>
            <p:ph type="body" idx="1"/>
          </p:nvPr>
        </p:nvSpPr>
        <p:spPr>
          <a:xfrm>
            <a:off x="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Classical Computers</a:t>
            </a:r>
            <a:endParaRPr u="sng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Classical processors use classical bits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Uses a fan to stay cool and avoid overheating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state of the computer can be found by looking at the bits at any point during the computation</a:t>
            </a:r>
            <a:endParaRPr dirty="0"/>
          </a:p>
        </p:txBody>
      </p:sp>
      <p:sp>
        <p:nvSpPr>
          <p:cNvPr id="404" name="Google Shape;404;p45"/>
          <p:cNvSpPr txBox="1">
            <a:spLocks noGrp="1"/>
          </p:cNvSpPr>
          <p:nvPr>
            <p:ph type="body" idx="1"/>
          </p:nvPr>
        </p:nvSpPr>
        <p:spPr>
          <a:xfrm>
            <a:off x="457200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Quantum Computers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Quantum processors use qubits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Must stay at absolute zero 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(−459.67 °F / colder than space)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state of the computer must be found by measuring the qubits at the </a:t>
            </a:r>
            <a:r>
              <a:rPr lang="en" i="1" dirty="0"/>
              <a:t>end</a:t>
            </a:r>
            <a:r>
              <a:rPr lang="en" dirty="0"/>
              <a:t> of the computation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BA6D"/>
                </a:solidFill>
              </a:rPr>
              <a:t>Resources</a:t>
            </a:r>
            <a:endParaRPr>
              <a:solidFill>
                <a:srgbClr val="F7BA6D"/>
              </a:solidFill>
            </a:endParaRPr>
          </a:p>
        </p:txBody>
      </p:sp>
      <p:sp>
        <p:nvSpPr>
          <p:cNvPr id="410" name="Google Shape;410;p46"/>
          <p:cNvSpPr txBox="1">
            <a:spLocks noGrp="1"/>
          </p:cNvSpPr>
          <p:nvPr>
            <p:ph type="body" idx="1"/>
          </p:nvPr>
        </p:nvSpPr>
        <p:spPr>
          <a:xfrm>
            <a:off x="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Python Quantum Computing Libraries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IBM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3"/>
              </a:rPr>
              <a:t>Qiskit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Google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4"/>
              </a:rPr>
              <a:t>Cirq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Microsoft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5"/>
              </a:rPr>
              <a:t>Azure QDK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Books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“An Introduction to Quantum Computing"</a:t>
            </a:r>
            <a:r>
              <a:rPr lang="en"/>
              <a:t> by Phillip Kaye, Raymond Laflamme and Michele Mosca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"The Strange World of Quantum Mechanics"</a:t>
            </a:r>
            <a:r>
              <a:rPr lang="en"/>
              <a:t> by Daniel F. Styer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"Quantum Computing Since Democritus"</a:t>
            </a:r>
            <a:r>
              <a:rPr lang="en"/>
              <a:t> by Scott Aaronson</a:t>
            </a:r>
            <a:endParaRPr/>
          </a:p>
        </p:txBody>
      </p:sp>
      <p:sp>
        <p:nvSpPr>
          <p:cNvPr id="411" name="Google Shape;411;p46"/>
          <p:cNvSpPr txBox="1">
            <a:spLocks noGrp="1"/>
          </p:cNvSpPr>
          <p:nvPr>
            <p:ph type="body" idx="1"/>
          </p:nvPr>
        </p:nvSpPr>
        <p:spPr>
          <a:xfrm>
            <a:off x="457200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2" name="Google Shape;412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0550" y="1132788"/>
            <a:ext cx="157162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51207" y="1742400"/>
            <a:ext cx="1638943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09175" y="2349613"/>
            <a:ext cx="1571625" cy="2357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7BA6D"/>
                </a:solidFill>
              </a:rPr>
              <a:t>Class P and NP</a:t>
            </a:r>
            <a:endParaRPr b="1">
              <a:solidFill>
                <a:srgbClr val="F7BA6D"/>
              </a:solidFill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i="1" dirty="0">
                <a:solidFill>
                  <a:schemeClr val="dk1"/>
                </a:solidFill>
              </a:rPr>
              <a:t>P (Polynomial)</a:t>
            </a:r>
            <a:endParaRPr b="1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: the class of problems solvable by a Turing machine in polynomial time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>
                <a:solidFill>
                  <a:schemeClr val="dk1"/>
                </a:solidFill>
              </a:rPr>
              <a:t>ex</a:t>
            </a:r>
            <a:r>
              <a:rPr lang="en" dirty="0">
                <a:solidFill>
                  <a:schemeClr val="dk1"/>
                </a:solidFill>
              </a:rPr>
              <a:t>:</a:t>
            </a:r>
            <a:r>
              <a:rPr lang="en" dirty="0"/>
              <a:t> Searching for an item in a linked list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i="1" dirty="0">
                <a:solidFill>
                  <a:schemeClr val="dk1"/>
                </a:solidFill>
              </a:rPr>
              <a:t>NP (Non-Deterministic Polynomial)</a:t>
            </a:r>
            <a:endParaRPr b="1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: the class of decision problems for which, if the answer is yes, then there is a polynomial-size proof of the fact that you can check in polynomial time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dk1"/>
                </a:solidFill>
              </a:rPr>
              <a:t>ex</a:t>
            </a:r>
            <a:r>
              <a:rPr lang="en" dirty="0">
                <a:solidFill>
                  <a:schemeClr val="dk1"/>
                </a:solidFill>
              </a:rPr>
              <a:t>:</a:t>
            </a:r>
            <a:r>
              <a:rPr lang="en" dirty="0"/>
              <a:t> Given an assignment of variables for a SAT problem, you can easily verify the solution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457200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500" y="1202188"/>
            <a:ext cx="2793000" cy="3311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BA6D"/>
                </a:solidFill>
              </a:rPr>
              <a:t>Class PSPACE</a:t>
            </a:r>
            <a:endParaRPr>
              <a:solidFill>
                <a:srgbClr val="F7BA6D"/>
              </a:solidFill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 complexity of an algorithm is commonly based on the input size and is most often defined by its efficiency, but not always.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i="1" dirty="0">
                <a:solidFill>
                  <a:schemeClr val="dk1"/>
                </a:solidFill>
              </a:rPr>
              <a:t>PSPACE (Polynomial-Space)</a:t>
            </a:r>
            <a:endParaRPr b="1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: the class of problems solvable in polynomial space, but unlimited time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dk1"/>
                </a:solidFill>
              </a:rPr>
              <a:t>Question</a:t>
            </a:r>
            <a:r>
              <a:rPr lang="en" dirty="0">
                <a:solidFill>
                  <a:schemeClr val="dk1"/>
                </a:solidFill>
              </a:rPr>
              <a:t>:</a:t>
            </a:r>
            <a:r>
              <a:rPr lang="en" dirty="0"/>
              <a:t> Why does PSPACE encapsulate everything?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457200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725" y="1190625"/>
            <a:ext cx="4074600" cy="3335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F7BA6D"/>
                </a:solidFill>
              </a:rPr>
              <a:t>Probabilistic Computing vs. Deterministic Computing</a:t>
            </a:r>
            <a:endParaRPr>
              <a:solidFill>
                <a:srgbClr val="F7BA6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>
              <a:solidFill>
                <a:srgbClr val="F7BA6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7BA6D"/>
              </a:solidFill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/>
              <a:t>Deterministic Classical Computing</a:t>
            </a:r>
            <a:endParaRPr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i="1" dirty="0">
                <a:solidFill>
                  <a:schemeClr val="dk1"/>
                </a:solidFill>
              </a:rPr>
              <a:t>Deterministic</a:t>
            </a:r>
            <a:endParaRPr b="1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: given an input to a function/program/algorithm, you can be certain of the output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i="1" dirty="0">
                <a:solidFill>
                  <a:schemeClr val="dk1"/>
                </a:solidFill>
              </a:rPr>
              <a:t>Classical</a:t>
            </a:r>
            <a:endParaRPr b="1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: refers to an object being governed by Newtonian physics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457200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/>
              <a:t>Probabilistic Classical Computing</a:t>
            </a:r>
            <a:endParaRPr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Similar to deterministic algorithms, only now we have access to a source of perfect randomness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Think of a Turing machine with a built-in coin flipper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F7BA6D"/>
                </a:solidFill>
              </a:rPr>
              <a:t>Probabilistic Computing vs. Deterministic Computing</a:t>
            </a:r>
            <a:endParaRPr>
              <a:solidFill>
                <a:srgbClr val="F7BA6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>
              <a:solidFill>
                <a:srgbClr val="F7BA6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7BA6D"/>
              </a:solidFill>
            </a:endParaRPr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 dirty="0">
                <a:solidFill>
                  <a:schemeClr val="dk1"/>
                </a:solidFill>
              </a:rPr>
              <a:t>Questions</a:t>
            </a:r>
            <a:r>
              <a:rPr lang="en" dirty="0">
                <a:solidFill>
                  <a:schemeClr val="dk1"/>
                </a:solidFill>
              </a:rPr>
              <a:t>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would anyone use a program that has a chance to be wrong? Why does probabilistic computing work?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 dirty="0">
                <a:solidFill>
                  <a:schemeClr val="dk1"/>
                </a:solidFill>
              </a:rPr>
              <a:t>Example</a:t>
            </a:r>
            <a:r>
              <a:rPr lang="en" dirty="0">
                <a:solidFill>
                  <a:schemeClr val="dk1"/>
                </a:solidFill>
              </a:rPr>
              <a:t>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Imagine you have a probabilistic algorithm that, when run, has a ⅓ chance to provide the wrong solution. Running it once will only make you right ⅔ of the time. What could you do to better your odds of getting the correct result?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 dirty="0">
                <a:solidFill>
                  <a:schemeClr val="dk1"/>
                </a:solidFill>
              </a:rPr>
              <a:t>Answer</a:t>
            </a:r>
            <a:r>
              <a:rPr lang="en" dirty="0">
                <a:solidFill>
                  <a:schemeClr val="dk1"/>
                </a:solidFill>
              </a:rPr>
              <a:t>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Run the algorithm a few hundred times and take the majority answer!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457200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i="1" dirty="0">
                <a:solidFill>
                  <a:srgbClr val="000000"/>
                </a:solidFill>
              </a:rPr>
              <a:t>Chernoff Bound </a:t>
            </a:r>
            <a:endParaRPr b="1" i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: you will be wrong with a probability that decreases exponentially with the number of trials run.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>
                <a:solidFill>
                  <a:srgbClr val="980000"/>
                </a:solidFill>
              </a:rPr>
              <a:t>Demonstration via Python script</a:t>
            </a:r>
            <a:endParaRPr u="sng" dirty="0"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F7BA6D"/>
                </a:solidFill>
              </a:rPr>
              <a:t>Normalization Constraint</a:t>
            </a:r>
            <a:endParaRPr>
              <a:solidFill>
                <a:srgbClr val="F7BA6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>
              <a:solidFill>
                <a:srgbClr val="F7BA6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7BA6D"/>
              </a:solidFill>
            </a:endParaRPr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i="1" dirty="0">
                <a:solidFill>
                  <a:schemeClr val="dk1"/>
                </a:solidFill>
              </a:rPr>
              <a:t>Normalization Constraint </a:t>
            </a:r>
            <a:endParaRPr b="1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: Given any number of events, the total of adding all event probabilities together should equal 100%. In other words, for x total events, </a:t>
            </a:r>
            <a:endParaRPr dirty="0"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457200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dk1"/>
                </a:solidFill>
              </a:rPr>
              <a:t>Example</a:t>
            </a:r>
            <a:r>
              <a:rPr lang="en" dirty="0">
                <a:solidFill>
                  <a:schemeClr val="dk1"/>
                </a:solidFill>
              </a:rPr>
              <a:t>:</a:t>
            </a:r>
            <a:r>
              <a:rPr lang="en" dirty="0"/>
              <a:t> There is a red, green, and blue ball in a hat and you must blindly take one out. The probability of getting the red ball would be ⅓, as would your chances of getting the green and blue balls. Overall, the probability of grabbing any ball is ⅓ + ⅓ + ⅓ = 1. </a:t>
            </a:r>
            <a:endParaRPr dirty="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0" y="2369125"/>
            <a:ext cx="4392001" cy="4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BA6D"/>
                </a:solidFill>
              </a:rPr>
              <a:t>Class BPP</a:t>
            </a:r>
            <a:endParaRPr>
              <a:solidFill>
                <a:srgbClr val="F7BA6D"/>
              </a:solidFill>
            </a:endParaRPr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i="1" dirty="0">
                <a:solidFill>
                  <a:schemeClr val="dk1"/>
                </a:solidFill>
              </a:rPr>
              <a:t>BPP (Bounded-Error Probabilistic Polynomial-Time)</a:t>
            </a:r>
            <a:endParaRPr b="1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: the class of decision problems for which there exists a polynomial-time randomized algorithm that accepts with probability greater than ⅔ if yes, or less than ⅓ if no.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>
                <a:solidFill>
                  <a:schemeClr val="dk1"/>
                </a:solidFill>
              </a:rPr>
              <a:t>Question</a:t>
            </a:r>
            <a:r>
              <a:rPr lang="en" dirty="0">
                <a:solidFill>
                  <a:schemeClr val="dk1"/>
                </a:solidFill>
              </a:rPr>
              <a:t>:</a:t>
            </a:r>
            <a:r>
              <a:rPr lang="en" dirty="0"/>
              <a:t> Why are all problems in P also in BPP?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 Sipser-Lautemann theorem states that if P=NP, then P=BPP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4572000" y="572700"/>
            <a:ext cx="4572000" cy="4570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000" y="1231088"/>
            <a:ext cx="3930000" cy="3254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2986</Words>
  <Application>Microsoft Office PowerPoint</Application>
  <PresentationFormat>On-screen Show (16:9)</PresentationFormat>
  <Paragraphs>440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Arial</vt:lpstr>
      <vt:lpstr>Simple Light</vt:lpstr>
      <vt:lpstr>Intro to Quantum Computing</vt:lpstr>
      <vt:lpstr>Lecture Content</vt:lpstr>
      <vt:lpstr>Complexity and Probability Review</vt:lpstr>
      <vt:lpstr>Class P and NP</vt:lpstr>
      <vt:lpstr>Class PSPACE</vt:lpstr>
      <vt:lpstr>Probabilistic Computing vs. Deterministic Computing  </vt:lpstr>
      <vt:lpstr>Probabilistic Computing vs. Deterministic Computing  </vt:lpstr>
      <vt:lpstr>Normalization Constraint  </vt:lpstr>
      <vt:lpstr>Class BPP</vt:lpstr>
      <vt:lpstr>Introduction to the Quantum Bit</vt:lpstr>
      <vt:lpstr>Classical Bit vs. Quantum Bit  </vt:lpstr>
      <vt:lpstr>Born’s Rule</vt:lpstr>
      <vt:lpstr>Column Vector for a Single Qubit  </vt:lpstr>
      <vt:lpstr>Column Vector for Multiple Qubits  </vt:lpstr>
      <vt:lpstr>Column Vector for Multiple Qubits  </vt:lpstr>
      <vt:lpstr>Dirac Notation for One Qubit  </vt:lpstr>
      <vt:lpstr>Dirac Notation for Multiple Qubits  </vt:lpstr>
      <vt:lpstr>Quantum Gates</vt:lpstr>
      <vt:lpstr>X Gate  </vt:lpstr>
      <vt:lpstr>Hadamard Gate  </vt:lpstr>
      <vt:lpstr>CNOT Gate  </vt:lpstr>
      <vt:lpstr>Quantum Circuits and Complexity</vt:lpstr>
      <vt:lpstr>Properties of Circuits  </vt:lpstr>
      <vt:lpstr>Class BQP  </vt:lpstr>
      <vt:lpstr>Quantum Mechanics</vt:lpstr>
      <vt:lpstr>Mach-Zehnder Interferometer Experiment (Part 1)</vt:lpstr>
      <vt:lpstr>Mach-Zehnder Interferometer Experiment (Part 2)</vt:lpstr>
      <vt:lpstr>Mach-Zehnder Interferometer Experiment (Part 3)</vt:lpstr>
      <vt:lpstr>Quantum Superposition</vt:lpstr>
      <vt:lpstr>Quantum Interference</vt:lpstr>
      <vt:lpstr>Utilizing Quantum Interference</vt:lpstr>
      <vt:lpstr>Quantum Entanglement</vt:lpstr>
      <vt:lpstr>Classical Computers vs. Quantum Computers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Quantum Computing</dc:title>
  <cp:lastModifiedBy>Nole Stites</cp:lastModifiedBy>
  <cp:revision>1</cp:revision>
  <dcterms:modified xsi:type="dcterms:W3CDTF">2024-03-11T00:36:53Z</dcterms:modified>
</cp:coreProperties>
</file>