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743" r:id="rId2"/>
  </p:sldMasterIdLst>
  <p:notesMasterIdLst>
    <p:notesMasterId r:id="rId4"/>
  </p:notesMasterIdLst>
  <p:handoutMasterIdLst>
    <p:handoutMasterId r:id="rId5"/>
  </p:handoutMasterIdLst>
  <p:sldIdLst>
    <p:sldId id="28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065127"/>
    <a:srgbClr val="096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52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 of</a:t>
            </a:r>
            <a:r>
              <a:rPr lang="en-US" baseline="0"/>
              <a:t> Varying Walk Lengths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Sheet1!$D$1:$D$5</c:f>
              <c:numCache>
                <c:formatCode>General</c:formatCode>
                <c:ptCount val="5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  <c:pt idx="3">
                  <c:v>1000</c:v>
                </c:pt>
                <c:pt idx="4">
                  <c:v>1500</c:v>
                </c:pt>
              </c:numCache>
            </c:numRef>
          </c:xVal>
          <c:yVal>
            <c:numRef>
              <c:f>Sheet1!$E$1:$E$5</c:f>
              <c:numCache>
                <c:formatCode>General</c:formatCode>
                <c:ptCount val="5"/>
                <c:pt idx="0">
                  <c:v>78.621641999999994</c:v>
                </c:pt>
                <c:pt idx="1">
                  <c:v>146.15540899999999</c:v>
                </c:pt>
                <c:pt idx="2">
                  <c:v>242.42891900000001</c:v>
                </c:pt>
                <c:pt idx="3">
                  <c:v>331.03176999999999</c:v>
                </c:pt>
                <c:pt idx="4">
                  <c:v>457.09910500000001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1A-4A48-A2EC-59D934913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736384"/>
        <c:axId val="475727856"/>
      </c:scatterChart>
      <c:valAx>
        <c:axId val="47573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Walk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27856"/>
        <c:crosses val="autoZero"/>
        <c:crossBetween val="midCat"/>
      </c:valAx>
      <c:valAx>
        <c:axId val="47572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36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 o</a:t>
            </a:r>
            <a:r>
              <a:rPr lang="en-US" baseline="0"/>
              <a:t>f Varying # of Threads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Sheet1!$G$1:$G$4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Sheet1!$H$1:$H$4</c:f>
              <c:numCache>
                <c:formatCode>General</c:formatCode>
                <c:ptCount val="4"/>
                <c:pt idx="0">
                  <c:v>77.841241999999994</c:v>
                </c:pt>
                <c:pt idx="1">
                  <c:v>69.257495000000006</c:v>
                </c:pt>
                <c:pt idx="2">
                  <c:v>33.560769999999998</c:v>
                </c:pt>
                <c:pt idx="3">
                  <c:v>11.938078000000001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80-4CE2-8FAE-AEB9D59A3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012536"/>
        <c:axId val="477013848"/>
      </c:scatterChart>
      <c:valAx>
        <c:axId val="477012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13848"/>
        <c:crosses val="autoZero"/>
        <c:crossBetween val="midCat"/>
      </c:valAx>
      <c:valAx>
        <c:axId val="47701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12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0E85E9-7EB2-4947-A210-E16A905AC6C7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87C2CA-0380-4AB2-A250-6F11AA664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734D8F-AF40-4F80-ACE8-9036ECB6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5425"/>
            <a:ext cx="2057400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5425"/>
            <a:ext cx="6019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C44C2-D40F-4905-B814-1040AA9B4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BB3C-B5F1-4DF7-8E9A-8A75FE39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024B4-2041-4C04-9B51-95501608A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E512D-45CC-43BE-A0B1-86164C94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382000" y="6351588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AE7E2-3F30-4491-90E7-B6AA7D81C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450" y="6356350"/>
            <a:ext cx="5334000" cy="365125"/>
          </a:xfr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2C41F-61EE-4DB3-97B1-D0D8E4333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25425"/>
            <a:ext cx="6400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348413"/>
            <a:ext cx="72009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000000"/>
                </a:solidFill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pic>
        <p:nvPicPr>
          <p:cNvPr id="1029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320675"/>
            <a:ext cx="23082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31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190500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E33B3F8-45D9-4E70-9896-B6241E3B8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ransition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25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4763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0663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4763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106636"/>
                </a:solidFill>
                <a:latin typeface="Calibri" pitchFamily="-106" charset="0"/>
                <a:cs typeface="Arial" charset="0"/>
              </a:defRPr>
            </a:lvl1pPr>
          </a:lstStyle>
          <a:p>
            <a:pPr>
              <a:defRPr/>
            </a:pPr>
            <a:fld id="{F823931A-19C8-47AC-B418-2FCD0CC3C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4" name="Picture 9" descr="horizontal-logo-green-text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3" r:id="rId2"/>
    <p:sldLayoutId id="2147483984" r:id="rId3"/>
    <p:sldLayoutId id="2147483985" r:id="rId4"/>
    <p:sldLayoutId id="2147483998" r:id="rId5"/>
    <p:sldLayoutId id="21474839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181600" y="9906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14400" y="4551363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81600" y="3876675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572000" y="919163"/>
            <a:ext cx="0" cy="531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3222625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Problem and challenges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189538" y="3222625"/>
            <a:ext cx="310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Main Outcomes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181600" y="849313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Proposed Approach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864475" y="6437313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100" b="1" dirty="0">
                <a:solidFill>
                  <a:srgbClr val="000000"/>
                </a:solidFill>
                <a:latin typeface="Arial" charset="0"/>
                <a:cs typeface="Arial" charset="0"/>
              </a:rPr>
              <a:t>Date Prepared</a:t>
            </a:r>
            <a:endParaRPr lang="en-US" altLang="en-US" sz="11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43434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List the Project’s main outcomes</a:t>
            </a:r>
          </a:p>
          <a:p>
            <a:pPr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The main outcomes of the project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Implement a shared memory version of the PageRank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Getting accurate results with a parallelized PageRank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Getting speed up compared to serial version of the PageRank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Maintaining efficiency in parallel.</a:t>
            </a: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444500" y="3516313"/>
            <a:ext cx="393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PROBLEM STATEMENT: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The goal of this project was to create a parallelized version of the PageRank algorithm. The algorithm should take in a graph and return the 5 nodes with the most importance in the graph.</a:t>
            </a:r>
            <a:endParaRPr lang="en-US" altLang="en-US" sz="1200" u="sng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SIGNIFICANCE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 I am looking for speed up of the algorithm compared to a serial implementation while maintaining the accuracy of the results.</a:t>
            </a: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CHALLENGES:</a:t>
            </a: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 The main challenges in parallelization of the PageRank algorithm are desynchronization, data corruption, and reducing communication overhead.</a:t>
            </a:r>
            <a:endParaRPr lang="en-US" alt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4724400" y="10795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In this project, I explored both distributed memory systems and shared memory systems. I considered the pros and cons of using </a:t>
            </a:r>
            <a:r>
              <a:rPr lang="en-US" alt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openMP</a:t>
            </a: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 or MPI to  parallelize this code. In the end I implemented a shared memory system because the drawbacks were less than using a distributed memory system.</a:t>
            </a:r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609600" y="31877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22"/>
          <p:cNvSpPr txBox="1">
            <a:spLocks noChangeArrowheads="1"/>
          </p:cNvSpPr>
          <p:nvPr/>
        </p:nvSpPr>
        <p:spPr bwMode="auto">
          <a:xfrm>
            <a:off x="203200" y="152400"/>
            <a:ext cx="51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bg1"/>
                </a:solidFill>
                <a:latin typeface="Arial" charset="0"/>
                <a:cs typeface="Arial" charset="0"/>
              </a:rPr>
              <a:t>IMD</a:t>
            </a:r>
            <a:endParaRPr lang="en-US" altLang="en-US" b="1">
              <a:solidFill>
                <a:schemeClr val="tx2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26" name="Text Box 23"/>
          <p:cNvSpPr txBox="1">
            <a:spLocks noChangeArrowheads="1"/>
          </p:cNvSpPr>
          <p:nvPr/>
        </p:nvSpPr>
        <p:spPr bwMode="auto">
          <a:xfrm>
            <a:off x="0" y="136525"/>
            <a:ext cx="7848600" cy="62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8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Parallelizing PageRank</a:t>
            </a:r>
            <a:br>
              <a:rPr lang="en-US" altLang="en-US" sz="28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</a:br>
            <a:r>
              <a:rPr lang="en-US" altLang="en-US" sz="15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Nolen Young, School of EECS, Washington State University, Pullman WA (Nolen.young@wsu.edu)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2400"/>
            <a:ext cx="1752600" cy="5151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4F2ADC8-ED0E-4C58-9A42-0D83712CE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794082"/>
              </p:ext>
            </p:extLst>
          </p:nvPr>
        </p:nvGraphicFramePr>
        <p:xfrm>
          <a:off x="36804" y="849314"/>
          <a:ext cx="2401596" cy="2214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87E1E59-F5B7-4BBC-8BBC-F2CCCED70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636849"/>
              </p:ext>
            </p:extLst>
          </p:nvPr>
        </p:nvGraphicFramePr>
        <p:xfrm>
          <a:off x="2288020" y="797774"/>
          <a:ext cx="2207762" cy="2354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OESC template">
  <a:themeElements>
    <a:clrScheme name="DOESC 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ES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OES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ES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ExascaleKickoffMeeting_CS_110304.pptx</Template>
  <TotalTime>1497</TotalTime>
  <Words>244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</vt:lpstr>
      <vt:lpstr>Times New Roman</vt:lpstr>
      <vt:lpstr>DOESC template</vt:lpstr>
      <vt:lpstr>Basic_Green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NIMD: Program Management Principles and Plans</dc:title>
  <dc:creator>Lucy Nowell</dc:creator>
  <cp:lastModifiedBy>Nolen Young</cp:lastModifiedBy>
  <cp:revision>28</cp:revision>
  <dcterms:created xsi:type="dcterms:W3CDTF">2011-03-10T17:18:14Z</dcterms:created>
  <dcterms:modified xsi:type="dcterms:W3CDTF">2019-12-10T03:27:34Z</dcterms:modified>
</cp:coreProperties>
</file>