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9" r:id="rId3"/>
    <p:sldId id="260" r:id="rId4"/>
    <p:sldId id="258" r:id="rId5"/>
    <p:sldId id="269" r:id="rId6"/>
    <p:sldId id="261" r:id="rId7"/>
    <p:sldId id="268" r:id="rId8"/>
    <p:sldId id="270" r:id="rId9"/>
    <p:sldId id="262"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4EF"/>
    <a:srgbClr val="F8CBBC"/>
    <a:srgbClr val="F7E9D8"/>
    <a:srgbClr val="FF3300"/>
    <a:srgbClr val="FF9933"/>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660"/>
  </p:normalViewPr>
  <p:slideViewPr>
    <p:cSldViewPr snapToGrid="0">
      <p:cViewPr varScale="1">
        <p:scale>
          <a:sx n="51" d="100"/>
          <a:sy n="51" d="100"/>
        </p:scale>
        <p:origin x="74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agugu Dube" userId="b5d094d32a6c2cc2" providerId="LiveId" clId="{C81E15D8-413A-4468-B3F1-353AAB2A439D}"/>
    <pc:docChg chg="custSel modSld">
      <pc:chgData name="Nomagugu Dube" userId="b5d094d32a6c2cc2" providerId="LiveId" clId="{C81E15D8-413A-4468-B3F1-353AAB2A439D}" dt="2023-12-07T14:34:28.434" v="14" actId="27636"/>
      <pc:docMkLst>
        <pc:docMk/>
      </pc:docMkLst>
      <pc:sldChg chg="modSp mod">
        <pc:chgData name="Nomagugu Dube" userId="b5d094d32a6c2cc2" providerId="LiveId" clId="{C81E15D8-413A-4468-B3F1-353AAB2A439D}" dt="2023-12-07T14:34:28.434" v="14" actId="27636"/>
        <pc:sldMkLst>
          <pc:docMk/>
          <pc:sldMk cId="3428738829" sldId="269"/>
        </pc:sldMkLst>
        <pc:spChg chg="mod">
          <ac:chgData name="Nomagugu Dube" userId="b5d094d32a6c2cc2" providerId="LiveId" clId="{C81E15D8-413A-4468-B3F1-353AAB2A439D}" dt="2023-12-07T14:34:28.434" v="14" actId="27636"/>
          <ac:spMkLst>
            <pc:docMk/>
            <pc:sldMk cId="3428738829" sldId="269"/>
            <ac:spMk id="3" creationId="{A180D404-7998-1243-BA3E-4D4DC7C17CCF}"/>
          </ac:spMkLst>
        </pc:spChg>
      </pc:sldChg>
    </pc:docChg>
  </pc:docChgLst>
  <pc:docChgLst>
    <pc:chgData name="Nomagugu Dube" userId="b5d094d32a6c2cc2" providerId="LiveId" clId="{18B9526E-D217-426C-9A44-714870D496B5}"/>
    <pc:docChg chg="custSel modSld">
      <pc:chgData name="Nomagugu Dube" userId="b5d094d32a6c2cc2" providerId="LiveId" clId="{18B9526E-D217-426C-9A44-714870D496B5}" dt="2023-12-07T14:35:57.523" v="90" actId="27636"/>
      <pc:docMkLst>
        <pc:docMk/>
      </pc:docMkLst>
      <pc:sldChg chg="modSp mod">
        <pc:chgData name="Nomagugu Dube" userId="b5d094d32a6c2cc2" providerId="LiveId" clId="{18B9526E-D217-426C-9A44-714870D496B5}" dt="2023-12-07T14:35:57.523" v="90" actId="27636"/>
        <pc:sldMkLst>
          <pc:docMk/>
          <pc:sldMk cId="2099221350" sldId="267"/>
        </pc:sldMkLst>
        <pc:spChg chg="mod">
          <ac:chgData name="Nomagugu Dube" userId="b5d094d32a6c2cc2" providerId="LiveId" clId="{18B9526E-D217-426C-9A44-714870D496B5}" dt="2023-12-07T14:35:57.523" v="90" actId="27636"/>
          <ac:spMkLst>
            <pc:docMk/>
            <pc:sldMk cId="2099221350" sldId="267"/>
            <ac:spMk id="3" creationId="{A180D404-7998-1243-BA3E-4D4DC7C17C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12/7/2023</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589426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7365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63682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79291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61283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552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03958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10509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7369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78639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12/7/2023</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115987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12/7/2023</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387925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DE07CCE-34E0-EEBA-9060-2FF2FAFC500F}"/>
              </a:ext>
            </a:extLst>
          </p:cNvPr>
          <p:cNvSpPr>
            <a:spLocks noGrp="1"/>
          </p:cNvSpPr>
          <p:nvPr>
            <p:ph type="subTitle" idx="1"/>
          </p:nvPr>
        </p:nvSpPr>
        <p:spPr>
          <a:xfrm>
            <a:off x="1241173" y="1610398"/>
            <a:ext cx="4359700" cy="4504651"/>
          </a:xfrm>
        </p:spPr>
        <p:txBody>
          <a:bodyPr>
            <a:normAutofit/>
          </a:bodyPr>
          <a:lstStyle/>
          <a:p>
            <a:r>
              <a:rPr lang="en-GB" dirty="0"/>
              <a:t>Relocation Project: </a:t>
            </a:r>
          </a:p>
          <a:p>
            <a:r>
              <a:rPr lang="en-GB" dirty="0"/>
              <a:t>New EU Location: Amsterdam</a:t>
            </a:r>
          </a:p>
          <a:p>
            <a:endParaRPr lang="en-GB" dirty="0"/>
          </a:p>
          <a:p>
            <a:r>
              <a:rPr lang="en-GB" dirty="0"/>
              <a:t>Project Manager: Nolene Dube</a:t>
            </a:r>
          </a:p>
          <a:p>
            <a:endParaRPr lang="en-GB" dirty="0"/>
          </a:p>
          <a:p>
            <a:r>
              <a:rPr lang="en-GB" dirty="0"/>
              <a:t>Budget: £500,000,00</a:t>
            </a:r>
          </a:p>
          <a:p>
            <a:endParaRPr lang="en-GB" dirty="0"/>
          </a:p>
          <a:p>
            <a:r>
              <a:rPr lang="en-GB" dirty="0"/>
              <a:t>End Date: 1</a:t>
            </a:r>
            <a:r>
              <a:rPr lang="en-GB" baseline="30000" dirty="0"/>
              <a:t>st</a:t>
            </a:r>
            <a:r>
              <a:rPr lang="en-GB" dirty="0"/>
              <a:t> July 2024</a:t>
            </a:r>
          </a:p>
        </p:txBody>
      </p:sp>
      <p:cxnSp>
        <p:nvCxnSpPr>
          <p:cNvPr id="1044" name="Straight Connector 1043">
            <a:extLst>
              <a:ext uri="{FF2B5EF4-FFF2-40B4-BE49-F238E27FC236}">
                <a16:creationId xmlns:a16="http://schemas.microsoft.com/office/drawing/2014/main" id="{D81E42A3-743C-4C15-9DA8-93AA9AEBFB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1028" name="Picture 4" descr="35 Effective Consulting Logo Ideas | BrandCrowd blog">
            <a:extLst>
              <a:ext uri="{FF2B5EF4-FFF2-40B4-BE49-F238E27FC236}">
                <a16:creationId xmlns:a16="http://schemas.microsoft.com/office/drawing/2014/main" id="{16D59DEA-E47B-6CF5-8616-1D4C45C7B3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83094" y="1080186"/>
            <a:ext cx="5344743" cy="4703374"/>
          </a:xfrm>
          <a:prstGeom prst="rect">
            <a:avLst/>
          </a:prstGeom>
          <a:noFill/>
          <a:extLst>
            <a:ext uri="{909E8E84-426E-40DD-AFC4-6F175D3DCCD1}">
              <a14:hiddenFill xmlns:a14="http://schemas.microsoft.com/office/drawing/2010/main">
                <a:solidFill>
                  <a:srgbClr val="FFFFFF"/>
                </a:solidFill>
              </a14:hiddenFill>
            </a:ext>
          </a:extLst>
        </p:spPr>
      </p:pic>
      <p:sp>
        <p:nvSpPr>
          <p:cNvPr id="1045"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1143293"/>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44109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6942B-D40E-4079-CB15-D9DF867D1F52}"/>
              </a:ext>
            </a:extLst>
          </p:cNvPr>
          <p:cNvSpPr>
            <a:spLocks noGrp="1"/>
          </p:cNvSpPr>
          <p:nvPr>
            <p:ph type="title"/>
          </p:nvPr>
        </p:nvSpPr>
        <p:spPr>
          <a:xfrm>
            <a:off x="758952" y="379475"/>
            <a:ext cx="10671048" cy="1554480"/>
          </a:xfrm>
        </p:spPr>
        <p:txBody>
          <a:bodyPr anchor="ctr">
            <a:normAutofit/>
          </a:bodyPr>
          <a:lstStyle/>
          <a:p>
            <a:r>
              <a:rPr lang="en-GB" dirty="0">
                <a:solidFill>
                  <a:schemeClr val="bg1"/>
                </a:solidFill>
              </a:rPr>
              <a:t>What Went Well?</a:t>
            </a:r>
          </a:p>
        </p:txBody>
      </p:sp>
      <p:sp>
        <p:nvSpPr>
          <p:cNvPr id="3" name="Content Placeholder 2">
            <a:extLst>
              <a:ext uri="{FF2B5EF4-FFF2-40B4-BE49-F238E27FC236}">
                <a16:creationId xmlns:a16="http://schemas.microsoft.com/office/drawing/2014/main" id="{A180D404-7998-1243-BA3E-4D4DC7C17CCF}"/>
              </a:ext>
            </a:extLst>
          </p:cNvPr>
          <p:cNvSpPr>
            <a:spLocks noGrp="1"/>
          </p:cNvSpPr>
          <p:nvPr>
            <p:ph idx="1"/>
          </p:nvPr>
        </p:nvSpPr>
        <p:spPr>
          <a:xfrm>
            <a:off x="1685766" y="2483543"/>
            <a:ext cx="8412480" cy="3994982"/>
          </a:xfrm>
        </p:spPr>
        <p:txBody>
          <a:bodyPr>
            <a:normAutofit fontScale="85000" lnSpcReduction="20000"/>
          </a:bodyPr>
          <a:lstStyle/>
          <a:p>
            <a:pPr marL="0" indent="0">
              <a:buNone/>
            </a:pPr>
            <a:r>
              <a:rPr lang="en-GB" dirty="0"/>
              <a:t>This is about executing the actual Project for The Project Management Module:</a:t>
            </a:r>
          </a:p>
          <a:p>
            <a:pPr marL="0" indent="0">
              <a:buNone/>
            </a:pPr>
            <a:r>
              <a:rPr lang="en-GB" b="1" dirty="0"/>
              <a:t>What went well:</a:t>
            </a:r>
          </a:p>
          <a:p>
            <a:pPr marL="0" indent="0">
              <a:buNone/>
            </a:pPr>
            <a:r>
              <a:rPr lang="en-GB" dirty="0"/>
              <a:t>Adapting Different Frameworks for alternative purposes </a:t>
            </a:r>
            <a:r>
              <a:rPr lang="en-GB" dirty="0" err="1"/>
              <a:t>e.g</a:t>
            </a:r>
            <a:r>
              <a:rPr lang="en-GB" dirty="0"/>
              <a:t> Kanban for Risk Assessment</a:t>
            </a:r>
          </a:p>
          <a:p>
            <a:pPr marL="0" indent="0">
              <a:buNone/>
            </a:pPr>
            <a:r>
              <a:rPr lang="en-GB" dirty="0"/>
              <a:t>Using visual tools as part of the projects </a:t>
            </a:r>
          </a:p>
          <a:p>
            <a:pPr marL="0" indent="0">
              <a:buNone/>
            </a:pPr>
            <a:r>
              <a:rPr lang="en-GB" dirty="0"/>
              <a:t>I enjoyed the process of brainstorming all the components/ mini projects required to achieve the overall deliverables.</a:t>
            </a:r>
          </a:p>
          <a:p>
            <a:pPr marL="0" indent="0">
              <a:buNone/>
            </a:pPr>
            <a:endParaRPr lang="en-GB" dirty="0"/>
          </a:p>
          <a:p>
            <a:pPr marL="0" indent="0">
              <a:buNone/>
            </a:pPr>
            <a:r>
              <a:rPr lang="en-GB" b="1" dirty="0"/>
              <a:t>What we could do better:</a:t>
            </a:r>
          </a:p>
          <a:p>
            <a:pPr marL="0" indent="0">
              <a:buNone/>
            </a:pPr>
            <a:r>
              <a:rPr lang="en-GB" dirty="0"/>
              <a:t>I could have started the project sooner so I could have filled it with as much information as I was inspired to dive deeper and more creative with.</a:t>
            </a:r>
          </a:p>
          <a:p>
            <a:pPr marL="0" indent="0">
              <a:buNone/>
            </a:pPr>
            <a:r>
              <a:rPr lang="en-GB"/>
              <a:t>I </a:t>
            </a:r>
            <a:r>
              <a:rPr lang="en-GB" dirty="0"/>
              <a:t>will build a more in-depth project management plan to upload onto GitHub</a:t>
            </a:r>
          </a:p>
          <a:p>
            <a:pPr marL="0" indent="0">
              <a:buNone/>
            </a:pPr>
            <a:endParaRPr lang="en-GB" dirty="0"/>
          </a:p>
          <a:p>
            <a:pPr marL="0" indent="0">
              <a:buNone/>
            </a:pPr>
            <a:endParaRPr lang="en-GB"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9922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6942B-D40E-4079-CB15-D9DF867D1F52}"/>
              </a:ext>
            </a:extLst>
          </p:cNvPr>
          <p:cNvSpPr>
            <a:spLocks noGrp="1"/>
          </p:cNvSpPr>
          <p:nvPr>
            <p:ph type="title"/>
          </p:nvPr>
        </p:nvSpPr>
        <p:spPr>
          <a:xfrm>
            <a:off x="758952" y="379475"/>
            <a:ext cx="10671048" cy="1554480"/>
          </a:xfrm>
        </p:spPr>
        <p:txBody>
          <a:bodyPr anchor="ctr">
            <a:normAutofit/>
          </a:bodyPr>
          <a:lstStyle/>
          <a:p>
            <a:r>
              <a:rPr lang="en-GB" dirty="0">
                <a:solidFill>
                  <a:schemeClr val="bg1"/>
                </a:solidFill>
              </a:rPr>
              <a:t>Requirements:</a:t>
            </a:r>
          </a:p>
        </p:txBody>
      </p:sp>
      <p:sp>
        <p:nvSpPr>
          <p:cNvPr id="3" name="Content Placeholder 2">
            <a:extLst>
              <a:ext uri="{FF2B5EF4-FFF2-40B4-BE49-F238E27FC236}">
                <a16:creationId xmlns:a16="http://schemas.microsoft.com/office/drawing/2014/main" id="{A180D404-7998-1243-BA3E-4D4DC7C17CCF}"/>
              </a:ext>
            </a:extLst>
          </p:cNvPr>
          <p:cNvSpPr>
            <a:spLocks noGrp="1"/>
          </p:cNvSpPr>
          <p:nvPr>
            <p:ph idx="1"/>
          </p:nvPr>
        </p:nvSpPr>
        <p:spPr>
          <a:xfrm>
            <a:off x="328978" y="2377535"/>
            <a:ext cx="11455032" cy="4152832"/>
          </a:xfrm>
        </p:spPr>
        <p:txBody>
          <a:bodyPr>
            <a:normAutofit/>
          </a:bodyPr>
          <a:lstStyle/>
          <a:p>
            <a:pPr algn="ctr"/>
            <a:r>
              <a:rPr lang="en-GB" sz="1800" dirty="0"/>
              <a:t>Hatched Consultants have an ongoing international expansion plan to be executed beginning of 2025. The EU segment of the project has been fast forwarded to mitigate against potential delays caused by Covid 24 Lockdowns.</a:t>
            </a:r>
          </a:p>
          <a:p>
            <a:r>
              <a:rPr lang="en-GB" sz="1400" b="1" i="0" dirty="0">
                <a:solidFill>
                  <a:srgbClr val="070909"/>
                </a:solidFill>
                <a:effectLst/>
                <a:latin typeface="Montserrat" panose="00000500000000000000" pitchFamily="2" charset="0"/>
              </a:rPr>
              <a:t>Requirements:</a:t>
            </a:r>
            <a:endParaRPr lang="en-GB" sz="1400" b="0" i="0" dirty="0">
              <a:solidFill>
                <a:srgbClr val="070909"/>
              </a:solidFill>
              <a:effectLst/>
              <a:latin typeface="Montserrat" panose="00000500000000000000" pitchFamily="2" charset="0"/>
            </a:endParaRPr>
          </a:p>
          <a:p>
            <a:pPr algn="l" rtl="0">
              <a:buFont typeface="Arial" panose="020B0604020202020204" pitchFamily="34" charset="0"/>
              <a:buChar char="•"/>
            </a:pPr>
            <a:r>
              <a:rPr lang="en-GB" sz="1400" b="0" i="0" dirty="0">
                <a:solidFill>
                  <a:srgbClr val="070909"/>
                </a:solidFill>
                <a:effectLst/>
                <a:latin typeface="Montserrat" panose="00000500000000000000" pitchFamily="2" charset="0"/>
              </a:rPr>
              <a:t>Opening of EU office in Amsterdam or London (Bigger location) </a:t>
            </a:r>
          </a:p>
          <a:p>
            <a:pPr algn="l" rtl="0">
              <a:buFont typeface="Arial" panose="020B0604020202020204" pitchFamily="34" charset="0"/>
              <a:buChar char="•"/>
            </a:pPr>
            <a:r>
              <a:rPr lang="en-GB" sz="1400" b="0" i="0" dirty="0">
                <a:solidFill>
                  <a:srgbClr val="070909"/>
                </a:solidFill>
                <a:effectLst/>
                <a:latin typeface="Montserrat" panose="00000500000000000000" pitchFamily="2" charset="0"/>
              </a:rPr>
              <a:t>Relocation of 6 experienced staff</a:t>
            </a:r>
          </a:p>
          <a:p>
            <a:pPr algn="l" rtl="0">
              <a:buFont typeface="Arial" panose="020B0604020202020204" pitchFamily="34" charset="0"/>
              <a:buChar char="•"/>
            </a:pPr>
            <a:r>
              <a:rPr lang="en-GB" sz="1400" b="0" i="0" dirty="0">
                <a:solidFill>
                  <a:srgbClr val="070909"/>
                </a:solidFill>
                <a:effectLst/>
                <a:latin typeface="Montserrat" panose="00000500000000000000" pitchFamily="2" charset="0"/>
              </a:rPr>
              <a:t>Onboarding for 6 new recruits</a:t>
            </a:r>
          </a:p>
          <a:p>
            <a:pPr algn="l" rtl="0">
              <a:buFont typeface="Arial" panose="020B0604020202020204" pitchFamily="34" charset="0"/>
              <a:buChar char="•"/>
            </a:pPr>
            <a:r>
              <a:rPr lang="en-GB" sz="1400" dirty="0">
                <a:solidFill>
                  <a:srgbClr val="070909"/>
                </a:solidFill>
                <a:latin typeface="Montserrat" panose="00000500000000000000" pitchFamily="2" charset="0"/>
              </a:rPr>
              <a:t>Location </a:t>
            </a:r>
            <a:r>
              <a:rPr lang="en-GB" sz="1400" b="0" i="0" dirty="0">
                <a:solidFill>
                  <a:srgbClr val="070909"/>
                </a:solidFill>
                <a:effectLst/>
                <a:latin typeface="Montserrat" panose="00000500000000000000" pitchFamily="2" charset="0"/>
              </a:rPr>
              <a:t>should have potential for future employees</a:t>
            </a:r>
            <a:endParaRPr lang="en-GB" sz="1400" b="1" i="0" dirty="0">
              <a:solidFill>
                <a:srgbClr val="070909"/>
              </a:solidFill>
              <a:effectLst/>
              <a:latin typeface="Montserrat" panose="00000500000000000000" pitchFamily="2" charset="0"/>
            </a:endParaRPr>
          </a:p>
          <a:p>
            <a:endParaRPr lang="en-GB" sz="1400" b="1" i="0" dirty="0">
              <a:solidFill>
                <a:srgbClr val="070909"/>
              </a:solidFill>
              <a:effectLst/>
              <a:latin typeface="Montserrat" panose="00000500000000000000" pitchFamily="2" charset="0"/>
            </a:endParaRPr>
          </a:p>
          <a:p>
            <a:endParaRPr lang="en-GB" sz="1400" dirty="0"/>
          </a:p>
          <a:p>
            <a:endParaRPr lang="en-GB" sz="1400" dirty="0"/>
          </a:p>
          <a:p>
            <a:endParaRPr lang="en-GB" sz="14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4" name="TextBox 3">
            <a:extLst>
              <a:ext uri="{FF2B5EF4-FFF2-40B4-BE49-F238E27FC236}">
                <a16:creationId xmlns:a16="http://schemas.microsoft.com/office/drawing/2014/main" id="{5916B928-FA0B-1640-E974-73F806ECF843}"/>
              </a:ext>
            </a:extLst>
          </p:cNvPr>
          <p:cNvSpPr txBox="1"/>
          <p:nvPr/>
        </p:nvSpPr>
        <p:spPr>
          <a:xfrm>
            <a:off x="6404069" y="3429000"/>
            <a:ext cx="5583936" cy="3402470"/>
          </a:xfrm>
          <a:prstGeom prst="rect">
            <a:avLst/>
          </a:prstGeom>
          <a:noFill/>
        </p:spPr>
        <p:txBody>
          <a:bodyPr wrap="square" rtlCol="0">
            <a:spAutoFit/>
          </a:bodyPr>
          <a:lstStyle/>
          <a:p>
            <a:pPr marL="0" marR="0" lvl="0" indent="0" algn="l" defTabSz="914400" rtl="0" eaLnBrk="1" fontAlgn="auto" latinLnBrk="0" hangingPunct="1">
              <a:lnSpc>
                <a:spcPct val="110000"/>
              </a:lnSpc>
              <a:spcBef>
                <a:spcPts val="400"/>
              </a:spcBef>
              <a:spcAft>
                <a:spcPts val="400"/>
              </a:spcAft>
              <a:buClrTx/>
              <a:buSzTx/>
              <a:buFont typeface="Arial" panose="020B0604020202020204" pitchFamily="34" charset="0"/>
              <a:buNone/>
              <a:tabLst/>
              <a:defRPr/>
            </a:pPr>
            <a:r>
              <a:rPr kumimoji="0" lang="en-GB" sz="1400" b="1" i="0" u="none" strike="noStrike" kern="1200" cap="none" spc="0" normalizeH="0" baseline="0" noProof="0" dirty="0">
                <a:ln>
                  <a:noFill/>
                </a:ln>
                <a:solidFill>
                  <a:srgbClr val="070909"/>
                </a:solidFill>
                <a:effectLst/>
                <a:uLnTx/>
                <a:uFillTx/>
                <a:latin typeface="Montserrat" panose="00000500000000000000" pitchFamily="2" charset="0"/>
                <a:ea typeface="+mn-ea"/>
                <a:cs typeface="+mn-cs"/>
              </a:rPr>
              <a:t>Project Objectives: What do I need from you?</a:t>
            </a:r>
          </a:p>
          <a:p>
            <a:pPr marL="182880" marR="0" lvl="0" indent="-182880" algn="l" defTabSz="914400" rtl="0" eaLnBrk="1" fontAlgn="auto" latinLnBrk="0" hangingPunct="1">
              <a:lnSpc>
                <a:spcPct val="110000"/>
              </a:lnSpc>
              <a:spcBef>
                <a:spcPts val="400"/>
              </a:spcBef>
              <a:spcAft>
                <a:spcPts val="400"/>
              </a:spcAft>
              <a:buClrTx/>
              <a:buSzTx/>
              <a:buFont typeface="+mj-lt"/>
              <a:buAutoNum type="arabicPeriod"/>
              <a:tabLst/>
              <a:defRPr/>
            </a:pPr>
            <a:r>
              <a:rPr kumimoji="0" lang="en-GB" sz="1400" b="0" i="0" u="none" strike="noStrike" kern="1200" cap="none" spc="0" normalizeH="0" baseline="0" noProof="0" dirty="0">
                <a:ln>
                  <a:noFill/>
                </a:ln>
                <a:solidFill>
                  <a:srgbClr val="070909"/>
                </a:solidFill>
                <a:effectLst/>
                <a:uLnTx/>
                <a:uFillTx/>
                <a:latin typeface="Montserrat" panose="00000500000000000000" pitchFamily="2" charset="0"/>
                <a:ea typeface="+mn-ea"/>
                <a:cs typeface="+mn-cs"/>
              </a:rPr>
              <a:t>Project Charter </a:t>
            </a:r>
          </a:p>
          <a:p>
            <a:pPr marL="182880" marR="0" lvl="0" indent="-182880" algn="l" defTabSz="914400" rtl="0" eaLnBrk="1" fontAlgn="auto" latinLnBrk="0" hangingPunct="1">
              <a:lnSpc>
                <a:spcPct val="110000"/>
              </a:lnSpc>
              <a:spcBef>
                <a:spcPts val="400"/>
              </a:spcBef>
              <a:spcAft>
                <a:spcPts val="400"/>
              </a:spcAft>
              <a:buClrTx/>
              <a:buSzTx/>
              <a:buFont typeface="+mj-lt"/>
              <a:buAutoNum type="arabicPeriod"/>
              <a:tabLst/>
              <a:defRPr/>
            </a:pPr>
            <a:r>
              <a:rPr kumimoji="0" lang="en-GB" sz="1400" b="0" i="0" u="none" strike="noStrike" kern="1200" cap="none" spc="0" normalizeH="0" baseline="0" noProof="0" dirty="0">
                <a:ln>
                  <a:noFill/>
                </a:ln>
                <a:solidFill>
                  <a:srgbClr val="070909"/>
                </a:solidFill>
                <a:effectLst/>
                <a:uLnTx/>
                <a:uFillTx/>
                <a:latin typeface="Montserrat" panose="00000500000000000000" pitchFamily="2" charset="0"/>
                <a:ea typeface="+mn-ea"/>
                <a:cs typeface="+mn-cs"/>
              </a:rPr>
              <a:t>WBS - with priority, estimates and work packages percentages </a:t>
            </a:r>
          </a:p>
          <a:p>
            <a:pPr marL="182880" marR="0" lvl="0" indent="-182880" algn="l" defTabSz="914400" rtl="0" eaLnBrk="1" fontAlgn="auto" latinLnBrk="0" hangingPunct="1">
              <a:lnSpc>
                <a:spcPct val="110000"/>
              </a:lnSpc>
              <a:spcBef>
                <a:spcPts val="400"/>
              </a:spcBef>
              <a:spcAft>
                <a:spcPts val="400"/>
              </a:spcAft>
              <a:buClrTx/>
              <a:buSzTx/>
              <a:buFont typeface="+mj-lt"/>
              <a:buAutoNum type="arabicPeriod"/>
              <a:tabLst/>
              <a:defRPr/>
            </a:pPr>
            <a:r>
              <a:rPr kumimoji="0" lang="en-GB" sz="1400" b="0" i="0" u="none" strike="noStrike" kern="1200" cap="none" spc="0" normalizeH="0" baseline="0" noProof="0" dirty="0">
                <a:ln>
                  <a:noFill/>
                </a:ln>
                <a:solidFill>
                  <a:srgbClr val="070909"/>
                </a:solidFill>
                <a:effectLst/>
                <a:uLnTx/>
                <a:uFillTx/>
                <a:latin typeface="Montserrat" panose="00000500000000000000" pitchFamily="2" charset="0"/>
                <a:ea typeface="+mn-ea"/>
                <a:cs typeface="+mn-cs"/>
              </a:rPr>
              <a:t>Stakeholder Grid (Influence / Interest)</a:t>
            </a:r>
          </a:p>
          <a:p>
            <a:pPr marL="182880" marR="0" lvl="0" indent="-182880" algn="l" defTabSz="914400" rtl="0" eaLnBrk="1" fontAlgn="auto" latinLnBrk="0" hangingPunct="1">
              <a:lnSpc>
                <a:spcPct val="110000"/>
              </a:lnSpc>
              <a:spcBef>
                <a:spcPts val="400"/>
              </a:spcBef>
              <a:spcAft>
                <a:spcPts val="400"/>
              </a:spcAft>
              <a:buClrTx/>
              <a:buSzTx/>
              <a:buFont typeface="+mj-lt"/>
              <a:buAutoNum type="arabicPeriod"/>
              <a:tabLst/>
              <a:defRPr/>
            </a:pPr>
            <a:r>
              <a:rPr kumimoji="0" lang="en-GB" sz="1400" b="0" i="0" u="none" strike="noStrike" kern="1200" cap="none" spc="0" normalizeH="0" baseline="0" noProof="0" dirty="0">
                <a:ln>
                  <a:noFill/>
                </a:ln>
                <a:solidFill>
                  <a:srgbClr val="070909"/>
                </a:solidFill>
                <a:effectLst/>
                <a:uLnTx/>
                <a:uFillTx/>
                <a:latin typeface="Montserrat" panose="00000500000000000000" pitchFamily="2" charset="0"/>
                <a:ea typeface="+mn-ea"/>
                <a:cs typeface="+mn-cs"/>
              </a:rPr>
              <a:t>High Level Timeline *Bonus*</a:t>
            </a:r>
          </a:p>
          <a:p>
            <a:pPr marL="182880" marR="0" lvl="0" indent="-182880" algn="l" defTabSz="914400" rtl="0" eaLnBrk="1" fontAlgn="auto" latinLnBrk="0" hangingPunct="1">
              <a:lnSpc>
                <a:spcPct val="110000"/>
              </a:lnSpc>
              <a:spcBef>
                <a:spcPts val="400"/>
              </a:spcBef>
              <a:spcAft>
                <a:spcPts val="400"/>
              </a:spcAft>
              <a:buClrTx/>
              <a:buSzTx/>
              <a:buFont typeface="+mj-lt"/>
              <a:buAutoNum type="arabicPeriod" startAt="5"/>
              <a:tabLst/>
              <a:defRPr/>
            </a:pPr>
            <a:r>
              <a:rPr kumimoji="0" lang="en-GB" sz="1400" b="0" i="0" u="none" strike="noStrike" kern="1200" cap="none" spc="0" normalizeH="0" baseline="0" noProof="0" dirty="0">
                <a:ln>
                  <a:noFill/>
                </a:ln>
                <a:solidFill>
                  <a:srgbClr val="070909"/>
                </a:solidFill>
                <a:effectLst/>
                <a:uLnTx/>
                <a:uFillTx/>
                <a:latin typeface="Montserrat" panose="00000500000000000000" pitchFamily="2" charset="0"/>
                <a:ea typeface="+mn-ea"/>
                <a:cs typeface="+mn-cs"/>
              </a:rPr>
              <a:t>Traffic Light Risk Assessment (Risk &amp; Issues) &amp; how would you mitigate?</a:t>
            </a:r>
          </a:p>
          <a:p>
            <a:pPr marL="182880" marR="0" lvl="0" indent="-182880" algn="l" defTabSz="914400" rtl="0" eaLnBrk="1" fontAlgn="auto" latinLnBrk="0" hangingPunct="1">
              <a:lnSpc>
                <a:spcPct val="110000"/>
              </a:lnSpc>
              <a:spcBef>
                <a:spcPts val="400"/>
              </a:spcBef>
              <a:spcAft>
                <a:spcPts val="400"/>
              </a:spcAft>
              <a:buClrTx/>
              <a:buSzTx/>
              <a:buFont typeface="+mj-lt"/>
              <a:buAutoNum type="arabicPeriod" startAt="5"/>
              <a:tabLst/>
              <a:defRPr/>
            </a:pPr>
            <a:r>
              <a:rPr kumimoji="0" lang="en-GB" sz="1400" b="0" i="0" u="none" strike="noStrike" kern="1200" cap="none" spc="0" normalizeH="0" baseline="0" noProof="0" dirty="0">
                <a:ln>
                  <a:noFill/>
                </a:ln>
                <a:solidFill>
                  <a:srgbClr val="070909"/>
                </a:solidFill>
                <a:effectLst/>
                <a:uLnTx/>
                <a:uFillTx/>
                <a:latin typeface="Montserrat" panose="00000500000000000000" pitchFamily="2" charset="0"/>
                <a:ea typeface="+mn-ea"/>
                <a:cs typeface="+mn-cs"/>
              </a:rPr>
              <a:t>Confirmation on what activities have Dependencies?</a:t>
            </a:r>
          </a:p>
          <a:p>
            <a:pPr marL="182880" marR="0" lvl="0" indent="-182880" algn="l" defTabSz="914400" rtl="0" eaLnBrk="1" fontAlgn="auto" latinLnBrk="0" hangingPunct="1">
              <a:lnSpc>
                <a:spcPct val="110000"/>
              </a:lnSpc>
              <a:spcBef>
                <a:spcPts val="400"/>
              </a:spcBef>
              <a:spcAft>
                <a:spcPts val="400"/>
              </a:spcAft>
              <a:buClrTx/>
              <a:buSzTx/>
              <a:buFont typeface="+mj-lt"/>
              <a:buAutoNum type="arabicPeriod" startAt="5"/>
              <a:tabLst/>
              <a:defRPr/>
            </a:pPr>
            <a:r>
              <a:rPr kumimoji="0" lang="en-GB" sz="1400" b="0" i="0" u="none" strike="noStrike" kern="1200" cap="none" spc="0" normalizeH="0" baseline="0" noProof="0" dirty="0">
                <a:ln>
                  <a:noFill/>
                </a:ln>
                <a:solidFill>
                  <a:srgbClr val="070909"/>
                </a:solidFill>
                <a:effectLst/>
                <a:uLnTx/>
                <a:uFillTx/>
                <a:latin typeface="Montserrat" panose="00000500000000000000" pitchFamily="2" charset="0"/>
                <a:ea typeface="+mn-ea"/>
                <a:cs typeface="+mn-cs"/>
              </a:rPr>
              <a:t>How would you ensure necessary decision makers are engaged?</a:t>
            </a:r>
          </a:p>
        </p:txBody>
      </p:sp>
    </p:spTree>
    <p:extLst>
      <p:ext uri="{BB962C8B-B14F-4D97-AF65-F5344CB8AC3E}">
        <p14:creationId xmlns:p14="http://schemas.microsoft.com/office/powerpoint/2010/main" val="336431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6942B-D40E-4079-CB15-D9DF867D1F52}"/>
              </a:ext>
            </a:extLst>
          </p:cNvPr>
          <p:cNvSpPr>
            <a:spLocks noGrp="1"/>
          </p:cNvSpPr>
          <p:nvPr>
            <p:ph type="title"/>
          </p:nvPr>
        </p:nvSpPr>
        <p:spPr>
          <a:xfrm>
            <a:off x="149352" y="1"/>
            <a:ext cx="10043160" cy="1267967"/>
          </a:xfrm>
        </p:spPr>
        <p:txBody>
          <a:bodyPr anchor="ctr">
            <a:normAutofit/>
          </a:bodyPr>
          <a:lstStyle/>
          <a:p>
            <a:r>
              <a:rPr lang="en-GB" dirty="0">
                <a:solidFill>
                  <a:schemeClr val="bg1"/>
                </a:solidFill>
              </a:rPr>
              <a:t>Stakeholder Grid</a:t>
            </a:r>
          </a:p>
        </p:txBody>
      </p:sp>
      <p:graphicFrame>
        <p:nvGraphicFramePr>
          <p:cNvPr id="4" name="Content Placeholder 3">
            <a:extLst>
              <a:ext uri="{FF2B5EF4-FFF2-40B4-BE49-F238E27FC236}">
                <a16:creationId xmlns:a16="http://schemas.microsoft.com/office/drawing/2014/main" id="{2526FD8A-115B-2FF8-5116-E3340E65F9BE}"/>
              </a:ext>
            </a:extLst>
          </p:cNvPr>
          <p:cNvGraphicFramePr>
            <a:graphicFrameLocks noGrp="1"/>
          </p:cNvGraphicFramePr>
          <p:nvPr>
            <p:ph idx="1"/>
            <p:extLst>
              <p:ext uri="{D42A27DB-BD31-4B8C-83A1-F6EECF244321}">
                <p14:modId xmlns:p14="http://schemas.microsoft.com/office/powerpoint/2010/main" val="978782008"/>
              </p:ext>
            </p:extLst>
          </p:nvPr>
        </p:nvGraphicFramePr>
        <p:xfrm>
          <a:off x="-1" y="1032283"/>
          <a:ext cx="12191999" cy="5928451"/>
        </p:xfrm>
        <a:graphic>
          <a:graphicData uri="http://schemas.openxmlformats.org/drawingml/2006/table">
            <a:tbl>
              <a:tblPr firstRow="1" bandRow="1">
                <a:tableStyleId>{8EC20E35-A176-4012-BC5E-935CFFF8708E}</a:tableStyleId>
              </a:tblPr>
              <a:tblGrid>
                <a:gridCol w="1626614">
                  <a:extLst>
                    <a:ext uri="{9D8B030D-6E8A-4147-A177-3AD203B41FA5}">
                      <a16:colId xmlns:a16="http://schemas.microsoft.com/office/drawing/2014/main" val="3152325841"/>
                    </a:ext>
                  </a:extLst>
                </a:gridCol>
                <a:gridCol w="2204289">
                  <a:extLst>
                    <a:ext uri="{9D8B030D-6E8A-4147-A177-3AD203B41FA5}">
                      <a16:colId xmlns:a16="http://schemas.microsoft.com/office/drawing/2014/main" val="3785182557"/>
                    </a:ext>
                  </a:extLst>
                </a:gridCol>
                <a:gridCol w="2432319">
                  <a:extLst>
                    <a:ext uri="{9D8B030D-6E8A-4147-A177-3AD203B41FA5}">
                      <a16:colId xmlns:a16="http://schemas.microsoft.com/office/drawing/2014/main" val="140084344"/>
                    </a:ext>
                  </a:extLst>
                </a:gridCol>
                <a:gridCol w="2067472">
                  <a:extLst>
                    <a:ext uri="{9D8B030D-6E8A-4147-A177-3AD203B41FA5}">
                      <a16:colId xmlns:a16="http://schemas.microsoft.com/office/drawing/2014/main" val="504349944"/>
                    </a:ext>
                  </a:extLst>
                </a:gridCol>
                <a:gridCol w="3861305">
                  <a:extLst>
                    <a:ext uri="{9D8B030D-6E8A-4147-A177-3AD203B41FA5}">
                      <a16:colId xmlns:a16="http://schemas.microsoft.com/office/drawing/2014/main" val="2834825891"/>
                    </a:ext>
                  </a:extLst>
                </a:gridCol>
              </a:tblGrid>
              <a:tr h="413498">
                <a:tc>
                  <a:txBody>
                    <a:bodyPr/>
                    <a:lstStyle/>
                    <a:p>
                      <a:pPr algn="ctr"/>
                      <a:r>
                        <a:rPr lang="en-GB" dirty="0"/>
                        <a:t>Name</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262626"/>
                    </a:solidFill>
                  </a:tcPr>
                </a:tc>
                <a:tc>
                  <a:txBody>
                    <a:bodyPr/>
                    <a:lstStyle/>
                    <a:p>
                      <a:pPr algn="ctr"/>
                      <a:r>
                        <a:rPr lang="en-GB" dirty="0"/>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262626"/>
                    </a:solidFill>
                  </a:tcPr>
                </a:tc>
                <a:tc>
                  <a:txBody>
                    <a:bodyPr/>
                    <a:lstStyle/>
                    <a:p>
                      <a:pPr algn="ctr"/>
                      <a:r>
                        <a:rPr lang="en-GB" dirty="0"/>
                        <a:t>Influence/Priority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262626"/>
                    </a:solidFill>
                  </a:tcPr>
                </a:tc>
                <a:tc>
                  <a:txBody>
                    <a:bodyPr/>
                    <a:lstStyle/>
                    <a:p>
                      <a:pPr algn="ctr"/>
                      <a:r>
                        <a:rPr lang="en-GB" dirty="0"/>
                        <a:t>Decision Maker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262626"/>
                    </a:solidFill>
                  </a:tcPr>
                </a:tc>
                <a:tc>
                  <a:txBody>
                    <a:bodyPr/>
                    <a:lstStyle/>
                    <a:p>
                      <a:pPr algn="ctr"/>
                      <a:r>
                        <a:rPr lang="en-GB" dirty="0"/>
                        <a:t>Communication</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3290677397"/>
                  </a:ext>
                </a:extLst>
              </a:tr>
              <a:tr h="0">
                <a:tc>
                  <a:txBody>
                    <a:bodyPr/>
                    <a:lstStyle/>
                    <a:p>
                      <a:pPr algn="ctr"/>
                      <a:r>
                        <a:rPr lang="en-GB" dirty="0" err="1"/>
                        <a:t>Slie</a:t>
                      </a:r>
                      <a:endParaRPr lang="en-GB"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Sponsor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BC"/>
                    </a:solidFill>
                  </a:tcPr>
                </a:tc>
                <a:tc>
                  <a:txBody>
                    <a:bodyPr/>
                    <a:lstStyle/>
                    <a:p>
                      <a:pPr algn="ctr"/>
                      <a:r>
                        <a:rPr lang="en-GB"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GB" sz="1400" dirty="0"/>
                        <a:t>Project Management Plan</a:t>
                      </a:r>
                    </a:p>
                    <a:p>
                      <a:pPr marL="285750" indent="-285750" algn="l">
                        <a:buFont typeface="Arial" panose="020B0604020202020204" pitchFamily="34" charset="0"/>
                        <a:buChar char="•"/>
                      </a:pPr>
                      <a:r>
                        <a:rPr lang="en-GB" sz="1400" dirty="0"/>
                        <a:t>Weekly Meetings </a:t>
                      </a:r>
                    </a:p>
                    <a:p>
                      <a:pPr marL="285750" indent="-285750" algn="l">
                        <a:buFont typeface="Arial" panose="020B0604020202020204" pitchFamily="34" charset="0"/>
                        <a:buChar char="•"/>
                      </a:pPr>
                      <a:r>
                        <a:rPr lang="en-GB" sz="1400" dirty="0"/>
                        <a:t>Daily Reports &amp;Emails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769872"/>
                  </a:ext>
                </a:extLst>
              </a:tr>
              <a:tr h="657342">
                <a:tc>
                  <a:txBody>
                    <a:bodyPr/>
                    <a:lstStyle/>
                    <a:p>
                      <a:pPr algn="ctr"/>
                      <a:r>
                        <a:rPr lang="en-GB" dirty="0"/>
                        <a:t>Mimi</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MD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BC"/>
                    </a:solidFill>
                  </a:tcPr>
                </a:tc>
                <a:tc>
                  <a:txBody>
                    <a:bodyPr/>
                    <a:lstStyle/>
                    <a:p>
                      <a:pPr algn="ctr"/>
                      <a:r>
                        <a:rPr lang="en-GB"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GB" sz="1400" dirty="0"/>
                        <a:t>Project Management Plan</a:t>
                      </a:r>
                    </a:p>
                    <a:p>
                      <a:pPr marL="285750" indent="-285750" algn="l">
                        <a:buFont typeface="Arial" panose="020B0604020202020204" pitchFamily="34" charset="0"/>
                        <a:buChar char="•"/>
                      </a:pPr>
                      <a:r>
                        <a:rPr lang="en-GB" sz="1400" dirty="0"/>
                        <a:t>Weekly Meetings </a:t>
                      </a:r>
                    </a:p>
                    <a:p>
                      <a:pPr marL="285750" indent="-285750" algn="l">
                        <a:buFont typeface="Arial" panose="020B0604020202020204" pitchFamily="34" charset="0"/>
                        <a:buChar char="•"/>
                      </a:pPr>
                      <a:r>
                        <a:rPr lang="en-GB" sz="1400" dirty="0"/>
                        <a:t>Daily Reports &amp;Emails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121202"/>
                  </a:ext>
                </a:extLst>
              </a:tr>
              <a:tr h="657342">
                <a:tc>
                  <a:txBody>
                    <a:bodyPr/>
                    <a:lstStyle/>
                    <a:p>
                      <a:pPr algn="ctr"/>
                      <a:r>
                        <a:rPr lang="en-GB" dirty="0"/>
                        <a:t>Norma</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Finance &amp; Procurement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BC"/>
                    </a:solidFill>
                  </a:tcPr>
                </a:tc>
                <a:tc>
                  <a:txBody>
                    <a:bodyPr/>
                    <a:lstStyle/>
                    <a:p>
                      <a:pPr algn="ctr"/>
                      <a:r>
                        <a:rPr lang="en-GB"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GB" sz="1400" dirty="0"/>
                        <a:t>Project Management Plan</a:t>
                      </a:r>
                    </a:p>
                    <a:p>
                      <a:pPr marL="285750" indent="-285750" algn="l">
                        <a:buFont typeface="Arial" panose="020B0604020202020204" pitchFamily="34" charset="0"/>
                        <a:buChar char="•"/>
                      </a:pPr>
                      <a:r>
                        <a:rPr lang="en-GB" sz="1400" dirty="0"/>
                        <a:t>Weekly Meetings </a:t>
                      </a:r>
                    </a:p>
                    <a:p>
                      <a:pPr marL="285750" indent="-285750" algn="l">
                        <a:buFont typeface="Arial" panose="020B0604020202020204" pitchFamily="34" charset="0"/>
                        <a:buChar char="•"/>
                      </a:pPr>
                      <a:r>
                        <a:rPr lang="en-GB" sz="1400" dirty="0"/>
                        <a:t>Daily Reports &amp; Emails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0376726"/>
                  </a:ext>
                </a:extLst>
              </a:tr>
              <a:tr h="465617">
                <a:tc>
                  <a:txBody>
                    <a:bodyPr/>
                    <a:lstStyle/>
                    <a:p>
                      <a:pPr algn="ctr"/>
                      <a:r>
                        <a:rPr lang="en-GB" dirty="0" err="1"/>
                        <a:t>Nqobani</a:t>
                      </a:r>
                      <a:endParaRPr lang="en-GB"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Recruitment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9933">
                        <a:alpha val="12157"/>
                      </a:srgbClr>
                    </a:solidFill>
                  </a:tcPr>
                </a:tc>
                <a:tc>
                  <a:txBody>
                    <a:bodyPr/>
                    <a:lstStyle/>
                    <a:p>
                      <a:pPr algn="ctr"/>
                      <a:r>
                        <a:rPr lang="en-GB"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GB" sz="1400" dirty="0"/>
                        <a:t>Project Management Plan</a:t>
                      </a:r>
                    </a:p>
                    <a:p>
                      <a:pPr marL="285750" indent="-285750" algn="l">
                        <a:buFont typeface="Arial" panose="020B0604020202020204" pitchFamily="34" charset="0"/>
                        <a:buChar char="•"/>
                      </a:pPr>
                      <a:r>
                        <a:rPr lang="en-GB" sz="1400" dirty="0"/>
                        <a:t>Emails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080984"/>
                  </a:ext>
                </a:extLst>
              </a:tr>
              <a:tr h="657342">
                <a:tc>
                  <a:txBody>
                    <a:bodyPr/>
                    <a:lstStyle/>
                    <a:p>
                      <a:pPr algn="ctr"/>
                      <a:r>
                        <a:rPr lang="en-GB" dirty="0"/>
                        <a:t>Angie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Human Resources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3300">
                        <a:alpha val="21176"/>
                      </a:srgbClr>
                    </a:solidFill>
                  </a:tcPr>
                </a:tc>
                <a:tc>
                  <a:txBody>
                    <a:bodyPr/>
                    <a:lstStyle/>
                    <a:p>
                      <a:pPr algn="ctr"/>
                      <a:r>
                        <a:rPr lang="en-GB"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GB" sz="1400" dirty="0"/>
                        <a:t>Project Management Plan</a:t>
                      </a:r>
                    </a:p>
                    <a:p>
                      <a:pPr marL="285750" indent="-285750" algn="l">
                        <a:buFont typeface="Arial" panose="020B0604020202020204" pitchFamily="34" charset="0"/>
                        <a:buChar char="•"/>
                      </a:pPr>
                      <a:r>
                        <a:rPr lang="en-GB" sz="1400" dirty="0"/>
                        <a:t>Weekly Meetings </a:t>
                      </a:r>
                    </a:p>
                    <a:p>
                      <a:pPr marL="285750" indent="-285750" algn="l">
                        <a:buFont typeface="Arial" panose="020B0604020202020204" pitchFamily="34" charset="0"/>
                        <a:buChar char="•"/>
                      </a:pPr>
                      <a:r>
                        <a:rPr lang="en-GB" sz="1400" dirty="0"/>
                        <a:t>Daily Reports &amp; Emails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1495404"/>
                  </a:ext>
                </a:extLst>
              </a:tr>
              <a:tr h="328671">
                <a:tc>
                  <a:txBody>
                    <a:bodyPr/>
                    <a:lstStyle/>
                    <a:p>
                      <a:pPr algn="ctr"/>
                      <a:r>
                        <a:rPr lang="en-GB" dirty="0"/>
                        <a:t>Dom</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Local Experts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9D8"/>
                    </a:solidFill>
                  </a:tcPr>
                </a:tc>
                <a:tc>
                  <a:txBody>
                    <a:bodyPr/>
                    <a:lstStyle/>
                    <a:p>
                      <a:pPr algn="ctr"/>
                      <a:r>
                        <a:rPr lang="en-GB"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GB" sz="1400" dirty="0"/>
                        <a:t>Emails &amp;Meetings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8314012"/>
                  </a:ext>
                </a:extLst>
              </a:tr>
              <a:tr h="413498">
                <a:tc>
                  <a:txBody>
                    <a:bodyPr/>
                    <a:lstStyle/>
                    <a:p>
                      <a:pPr algn="ctr"/>
                      <a:r>
                        <a:rPr lang="en-GB" dirty="0"/>
                        <a:t>Unknown Yet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New Recruits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CBBC"/>
                    </a:solidFill>
                  </a:tcPr>
                </a:tc>
                <a:tc>
                  <a:txBody>
                    <a:bodyPr/>
                    <a:lstStyle/>
                    <a:p>
                      <a:pPr algn="ctr"/>
                      <a:r>
                        <a:rPr lang="en-GB"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GB" sz="1400" dirty="0"/>
                        <a:t>Emails &amp; Zoom Video Meetings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677522"/>
                  </a:ext>
                </a:extLst>
              </a:tr>
              <a:tr h="712335">
                <a:tc>
                  <a:txBody>
                    <a:bodyPr/>
                    <a:lstStyle/>
                    <a:p>
                      <a:pPr algn="ctr"/>
                      <a:r>
                        <a:rPr lang="en-GB" sz="1450" dirty="0"/>
                        <a:t>Gil, Siya, </a:t>
                      </a:r>
                      <a:r>
                        <a:rPr lang="en-GB" sz="1450" dirty="0" err="1"/>
                        <a:t>Mbali</a:t>
                      </a:r>
                      <a:r>
                        <a:rPr lang="en-GB" sz="1450" dirty="0"/>
                        <a:t>, Vin, Sue, Terry</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Experienced Relocation Staff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800" dirty="0"/>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9D8"/>
                    </a:solidFill>
                  </a:tcPr>
                </a:tc>
                <a:tc>
                  <a:txBody>
                    <a:bodyPr/>
                    <a:lstStyle/>
                    <a:p>
                      <a:pPr algn="ctr"/>
                      <a:r>
                        <a:rPr lang="en-GB" sz="1800" dirty="0"/>
                        <a:t>No </a:t>
                      </a:r>
                    </a:p>
                    <a:p>
                      <a:pPr algn="ctr"/>
                      <a:endParaRPr lang="en-GB"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a:buFont typeface="Arial" panose="020B0604020202020204" pitchFamily="34" charset="0"/>
                        <a:buChar char="•"/>
                      </a:pPr>
                      <a:r>
                        <a:rPr lang="en-GB" sz="1400" dirty="0"/>
                        <a:t>Emails &amp; Meetings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334397"/>
                  </a:ext>
                </a:extLst>
              </a:tr>
              <a:tr h="505426">
                <a:tc>
                  <a:txBody>
                    <a:bodyPr/>
                    <a:lstStyle/>
                    <a:p>
                      <a:pPr algn="ctr"/>
                      <a:r>
                        <a:rPr lang="en-GB" sz="1450" dirty="0"/>
                        <a:t>Amy, Adele, Tim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600" dirty="0"/>
                        <a:t>Dutch Office Design Consultants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GB" sz="1600" dirty="0"/>
                        <a:t>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40000"/>
                        <a:lumOff val="60000"/>
                      </a:schemeClr>
                    </a:solidFill>
                  </a:tcPr>
                </a:tc>
                <a:tc>
                  <a:txBody>
                    <a:bodyPr/>
                    <a:lstStyle/>
                    <a:p>
                      <a:pPr algn="ctr"/>
                      <a:r>
                        <a:rPr lang="en-GB" sz="1600" dirty="0"/>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lgn="l">
                        <a:buFont typeface="Arial" panose="020B0604020202020204" pitchFamily="34" charset="0"/>
                        <a:buChar char="•"/>
                      </a:pPr>
                      <a:r>
                        <a:rPr lang="en-GB" sz="1200" dirty="0" err="1"/>
                        <a:t>Adhoc</a:t>
                      </a:r>
                      <a:r>
                        <a:rPr lang="en-GB" sz="1200" dirty="0"/>
                        <a:t> Video Calls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56714868"/>
                  </a:ext>
                </a:extLst>
              </a:tr>
            </a:tbl>
          </a:graphicData>
        </a:graphic>
      </p:graphicFrame>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78916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6942B-D40E-4079-CB15-D9DF867D1F52}"/>
              </a:ext>
            </a:extLst>
          </p:cNvPr>
          <p:cNvSpPr>
            <a:spLocks noGrp="1"/>
          </p:cNvSpPr>
          <p:nvPr>
            <p:ph type="title"/>
          </p:nvPr>
        </p:nvSpPr>
        <p:spPr>
          <a:xfrm>
            <a:off x="137160" y="134113"/>
            <a:ext cx="10671048" cy="1554480"/>
          </a:xfrm>
        </p:spPr>
        <p:txBody>
          <a:bodyPr anchor="ctr">
            <a:normAutofit/>
          </a:bodyPr>
          <a:lstStyle/>
          <a:p>
            <a:r>
              <a:rPr lang="en-GB" dirty="0">
                <a:solidFill>
                  <a:schemeClr val="bg1"/>
                </a:solidFill>
              </a:rPr>
              <a:t>Project Charter</a:t>
            </a:r>
          </a:p>
        </p:txBody>
      </p:sp>
      <p:sp>
        <p:nvSpPr>
          <p:cNvPr id="3" name="Content Placeholder 2">
            <a:extLst>
              <a:ext uri="{FF2B5EF4-FFF2-40B4-BE49-F238E27FC236}">
                <a16:creationId xmlns:a16="http://schemas.microsoft.com/office/drawing/2014/main" id="{A180D404-7998-1243-BA3E-4D4DC7C17CCF}"/>
              </a:ext>
            </a:extLst>
          </p:cNvPr>
          <p:cNvSpPr>
            <a:spLocks noGrp="1"/>
          </p:cNvSpPr>
          <p:nvPr>
            <p:ph idx="1"/>
          </p:nvPr>
        </p:nvSpPr>
        <p:spPr>
          <a:xfrm>
            <a:off x="0" y="1377696"/>
            <a:ext cx="12192000" cy="5480304"/>
          </a:xfrm>
          <a:solidFill>
            <a:srgbClr val="F6F4EF"/>
          </a:solidFill>
        </p:spPr>
        <p:txBody>
          <a:bodyPr>
            <a:noAutofit/>
          </a:bodyPr>
          <a:lstStyle/>
          <a:p>
            <a:pPr marL="0" indent="0">
              <a:buNone/>
            </a:pPr>
            <a:endParaRPr lang="en-GB" sz="1050" b="1" dirty="0"/>
          </a:p>
          <a:p>
            <a:pPr marL="0" indent="0">
              <a:buNone/>
            </a:pPr>
            <a:endParaRPr lang="en-GB" sz="1050" b="1" dirty="0"/>
          </a:p>
          <a:p>
            <a:pPr marL="0" indent="0">
              <a:buNone/>
            </a:pPr>
            <a:r>
              <a:rPr lang="en-GB" sz="1400" b="1" dirty="0"/>
              <a:t>Reasons: </a:t>
            </a:r>
            <a:endParaRPr lang="en-GB" sz="1800" b="1" dirty="0"/>
          </a:p>
          <a:p>
            <a:r>
              <a:rPr lang="en-GB" sz="1400" dirty="0"/>
              <a:t>Mitigating Risk of Expansion Plans By Potential Covid 24 Lockdowns</a:t>
            </a:r>
          </a:p>
          <a:p>
            <a:r>
              <a:rPr lang="en-GB" sz="1400" dirty="0"/>
              <a:t>Company Objectives to expand the business Internationally by End of 2025</a:t>
            </a:r>
          </a:p>
          <a:p>
            <a:r>
              <a:rPr lang="en-GB" sz="1400" dirty="0"/>
              <a:t>Constraints: Under pressure from new Covid Regulations and Potential Lockdowns.</a:t>
            </a:r>
          </a:p>
          <a:p>
            <a:pPr marL="0" indent="0">
              <a:buNone/>
            </a:pPr>
            <a:endParaRPr lang="en-GB" sz="1400" b="1" dirty="0"/>
          </a:p>
          <a:p>
            <a:pPr marL="0" indent="0">
              <a:buNone/>
            </a:pPr>
            <a:endParaRPr lang="en-GB" sz="1400" b="1" dirty="0"/>
          </a:p>
          <a:p>
            <a:pPr marL="0" indent="0">
              <a:buNone/>
            </a:pPr>
            <a:r>
              <a:rPr lang="en-GB" sz="1400" b="1" dirty="0"/>
              <a:t>Risk Identified: </a:t>
            </a:r>
          </a:p>
          <a:p>
            <a:r>
              <a:rPr lang="en-GB" sz="1400" dirty="0"/>
              <a:t>Legal Process Delays</a:t>
            </a:r>
          </a:p>
          <a:p>
            <a:r>
              <a:rPr lang="en-GB" sz="1400" dirty="0"/>
              <a:t>Lack of qualified application</a:t>
            </a:r>
          </a:p>
          <a:p>
            <a:r>
              <a:rPr lang="en-GB" sz="1400" dirty="0"/>
              <a:t>Lockdowns</a:t>
            </a:r>
            <a:endParaRPr lang="en-GB" sz="1200" b="1" dirty="0"/>
          </a:p>
          <a:p>
            <a:pPr marL="0" indent="0">
              <a:buNone/>
            </a:pPr>
            <a:endParaRPr lang="en-GB" sz="1200" b="1" dirty="0"/>
          </a:p>
          <a:p>
            <a:pPr marL="0" indent="0" algn="ctr">
              <a:buNone/>
            </a:pPr>
            <a:endParaRPr lang="en-GB" sz="1200" b="1" dirty="0"/>
          </a:p>
          <a:p>
            <a:pPr marL="0" indent="0" algn="ctr">
              <a:buNone/>
            </a:pPr>
            <a:r>
              <a:rPr lang="en-GB" sz="1400" b="1" dirty="0"/>
              <a:t>Overview of the budget: Total Spending £290,000 Est</a:t>
            </a:r>
          </a:p>
          <a:p>
            <a:pPr marL="0" indent="0" algn="ctr">
              <a:buNone/>
            </a:pPr>
            <a:r>
              <a:rPr lang="en-GB" sz="1400" b="1" dirty="0"/>
              <a:t>Human Resources:  £200,000  40%             Legals: £50,000    10%       Recruitment: £10,000  2%                  Others: £30,000 6%</a:t>
            </a:r>
          </a:p>
          <a:p>
            <a:pPr algn="ctr"/>
            <a:endParaRPr lang="en-GB" sz="1100" b="1" dirty="0"/>
          </a:p>
          <a:p>
            <a:pPr marL="0" indent="0">
              <a:buNone/>
            </a:pPr>
            <a:endParaRPr lang="en-GB" sz="1200" dirty="0"/>
          </a:p>
          <a:p>
            <a:pPr marL="0" indent="0">
              <a:buNone/>
            </a:pPr>
            <a:endParaRPr lang="en-GB" sz="1100"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6" name="Picture 5">
            <a:extLst>
              <a:ext uri="{FF2B5EF4-FFF2-40B4-BE49-F238E27FC236}">
                <a16:creationId xmlns:a16="http://schemas.microsoft.com/office/drawing/2014/main" id="{86026C19-6162-0D32-82CB-F7E30B628168}"/>
              </a:ext>
            </a:extLst>
          </p:cNvPr>
          <p:cNvPicPr>
            <a:picLocks noChangeAspect="1"/>
          </p:cNvPicPr>
          <p:nvPr/>
        </p:nvPicPr>
        <p:blipFill>
          <a:blip r:embed="rId2"/>
          <a:stretch>
            <a:fillRect/>
          </a:stretch>
        </p:blipFill>
        <p:spPr>
          <a:xfrm>
            <a:off x="-1" y="1470224"/>
            <a:ext cx="11949196" cy="517072"/>
          </a:xfrm>
          <a:prstGeom prst="rect">
            <a:avLst/>
          </a:prstGeom>
        </p:spPr>
      </p:pic>
      <p:sp>
        <p:nvSpPr>
          <p:cNvPr id="7" name="TextBox 6">
            <a:extLst>
              <a:ext uri="{FF2B5EF4-FFF2-40B4-BE49-F238E27FC236}">
                <a16:creationId xmlns:a16="http://schemas.microsoft.com/office/drawing/2014/main" id="{FD73F10B-8AAC-F28E-7A04-AC41BABA88C8}"/>
              </a:ext>
            </a:extLst>
          </p:cNvPr>
          <p:cNvSpPr txBox="1"/>
          <p:nvPr/>
        </p:nvSpPr>
        <p:spPr>
          <a:xfrm>
            <a:off x="7636402" y="1866404"/>
            <a:ext cx="3904805" cy="4380686"/>
          </a:xfrm>
          <a:prstGeom prst="rect">
            <a:avLst/>
          </a:prstGeom>
          <a:noFill/>
        </p:spPr>
        <p:txBody>
          <a:bodyPr wrap="square" rtlCol="0">
            <a:spAutoFit/>
          </a:bodyPr>
          <a:lstStyle/>
          <a:p>
            <a:pPr marL="0" marR="0" lvl="0" indent="0" algn="l" defTabSz="914400" rtl="0" eaLnBrk="1" fontAlgn="auto" latinLnBrk="0" hangingPunct="1">
              <a:lnSpc>
                <a:spcPct val="110000"/>
              </a:lnSpc>
              <a:spcBef>
                <a:spcPts val="400"/>
              </a:spcBef>
              <a:spcAft>
                <a:spcPts val="400"/>
              </a:spcAft>
              <a:buClrTx/>
              <a:buSzTx/>
              <a:buFont typeface="Arial" panose="020B0604020202020204" pitchFamily="34" charset="0"/>
              <a:buNone/>
              <a:tabLst/>
              <a:defRPr/>
            </a:pPr>
            <a:r>
              <a:rPr kumimoji="0" lang="en-GB" sz="1400" b="1" i="0" u="none" strike="noStrike" kern="1200" cap="none" spc="0" normalizeH="0" baseline="0" noProof="0" dirty="0">
                <a:ln>
                  <a:noFill/>
                </a:ln>
                <a:solidFill>
                  <a:prstClr val="black">
                    <a:lumMod val="85000"/>
                    <a:lumOff val="15000"/>
                  </a:prstClr>
                </a:solidFill>
                <a:effectLst/>
                <a:uLnTx/>
                <a:uFillTx/>
                <a:latin typeface="Avenir Next LT Pro"/>
                <a:ea typeface="+mn-ea"/>
                <a:cs typeface="+mn-cs"/>
              </a:rPr>
              <a:t>Main Stakeholders: </a:t>
            </a:r>
          </a:p>
          <a:p>
            <a:pPr marL="182880" marR="0" lvl="0" indent="-182880" algn="l" defTabSz="914400" rtl="0" eaLnBrk="1" fontAlgn="ctr" latinLnBrk="0" hangingPunct="1">
              <a:lnSpc>
                <a:spcPct val="11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000000"/>
                </a:solidFill>
                <a:effectLst/>
                <a:uLnTx/>
                <a:uFillTx/>
                <a:latin typeface="Avenir Next LT Pro" panose="020B0504020202020204" pitchFamily="34" charset="0"/>
                <a:ea typeface="+mn-ea"/>
                <a:cs typeface="+mn-cs"/>
              </a:rPr>
              <a:t>Sponsor</a:t>
            </a:r>
          </a:p>
          <a:p>
            <a:pPr marL="182880" marR="0" lvl="0" indent="-182880" algn="l" defTabSz="914400" rtl="0" eaLnBrk="1" fontAlgn="ctr" latinLnBrk="0" hangingPunct="1">
              <a:lnSpc>
                <a:spcPct val="11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000000"/>
                </a:solidFill>
                <a:effectLst/>
                <a:uLnTx/>
                <a:uFillTx/>
                <a:latin typeface="Avenir Next LT Pro" panose="020B0504020202020204" pitchFamily="34" charset="0"/>
                <a:ea typeface="+mn-ea"/>
                <a:cs typeface="+mn-cs"/>
              </a:rPr>
              <a:t>Managing Director </a:t>
            </a:r>
          </a:p>
          <a:p>
            <a:pPr marL="182880" marR="0" lvl="0" indent="-182880" algn="l" defTabSz="914400" rtl="0" eaLnBrk="1" fontAlgn="ctr" latinLnBrk="0" hangingPunct="1">
              <a:lnSpc>
                <a:spcPct val="11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000000"/>
                </a:solidFill>
                <a:effectLst/>
                <a:uLnTx/>
                <a:uFillTx/>
                <a:latin typeface="Avenir Next LT Pro" panose="020B0504020202020204" pitchFamily="34" charset="0"/>
                <a:ea typeface="+mn-ea"/>
                <a:cs typeface="+mn-cs"/>
              </a:rPr>
              <a:t>Finance &amp; Procurement</a:t>
            </a:r>
            <a:endParaRPr kumimoji="0" lang="en-GB"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mn-cs"/>
            </a:endParaRPr>
          </a:p>
          <a:p>
            <a:pPr marL="182880" marR="0" lvl="0" indent="-182880" algn="l" defTabSz="914400" rtl="0" eaLnBrk="1" fontAlgn="ctr" latinLnBrk="0" hangingPunct="1">
              <a:lnSpc>
                <a:spcPct val="11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000000"/>
                </a:solidFill>
                <a:effectLst/>
                <a:uLnTx/>
                <a:uFillTx/>
                <a:latin typeface="Avenir Next LT Pro" panose="020B0504020202020204" pitchFamily="34" charset="0"/>
                <a:ea typeface="+mn-ea"/>
                <a:cs typeface="+mn-cs"/>
              </a:rPr>
              <a:t>Recruitment</a:t>
            </a:r>
            <a:endParaRPr kumimoji="0" lang="en-GB"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mn-cs"/>
            </a:endParaRPr>
          </a:p>
          <a:p>
            <a:pPr marL="182880" marR="0" lvl="0" indent="-182880" algn="l" defTabSz="914400" rtl="0" eaLnBrk="1" fontAlgn="ctr" latinLnBrk="0" hangingPunct="1">
              <a:lnSpc>
                <a:spcPct val="11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000000"/>
                </a:solidFill>
                <a:effectLst/>
                <a:uLnTx/>
                <a:uFillTx/>
                <a:latin typeface="Avenir Next LT Pro" panose="020B0504020202020204" pitchFamily="34" charset="0"/>
                <a:ea typeface="+mn-ea"/>
                <a:cs typeface="+mn-cs"/>
              </a:rPr>
              <a:t>Human Resources </a:t>
            </a:r>
            <a:endParaRPr kumimoji="0" lang="en-GB"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mn-cs"/>
            </a:endParaRPr>
          </a:p>
          <a:p>
            <a:pPr marL="182880" marR="0" lvl="0" indent="-182880" algn="l" defTabSz="914400" rtl="0" eaLnBrk="1" fontAlgn="ctr" latinLnBrk="0" hangingPunct="1">
              <a:lnSpc>
                <a:spcPct val="11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000000"/>
                </a:solidFill>
                <a:effectLst/>
                <a:uLnTx/>
                <a:uFillTx/>
                <a:latin typeface="Avenir Next LT Pro" panose="020B0504020202020204" pitchFamily="34" charset="0"/>
                <a:ea typeface="+mn-ea"/>
                <a:cs typeface="+mn-cs"/>
              </a:rPr>
              <a:t>Local Experts</a:t>
            </a:r>
            <a:endParaRPr kumimoji="0" lang="en-GB" sz="1400" b="0" i="0" u="none" strike="noStrike" kern="1200" cap="none" spc="0" normalizeH="0" baseline="0" noProof="0" dirty="0">
              <a:ln>
                <a:noFill/>
              </a:ln>
              <a:solidFill>
                <a:prstClr val="black">
                  <a:lumMod val="85000"/>
                  <a:lumOff val="15000"/>
                </a:prstClr>
              </a:solidFill>
              <a:effectLst/>
              <a:uLnTx/>
              <a:uFillTx/>
              <a:latin typeface="Arial" panose="020B0604020202020204" pitchFamily="34" charset="0"/>
              <a:ea typeface="+mn-ea"/>
              <a:cs typeface="+mn-cs"/>
            </a:endParaRPr>
          </a:p>
          <a:p>
            <a:pPr marL="182880" marR="0" lvl="0" indent="-182880" algn="l" defTabSz="914400" rtl="0" eaLnBrk="1" fontAlgn="t" latinLnBrk="0" hangingPunct="1">
              <a:lnSpc>
                <a:spcPct val="110000"/>
              </a:lnSpc>
              <a:spcBef>
                <a:spcPts val="0"/>
              </a:spcBef>
              <a:spcAft>
                <a:spcPts val="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srgbClr val="000000"/>
                </a:solidFill>
                <a:effectLst/>
                <a:uLnTx/>
                <a:uFillTx/>
                <a:latin typeface="Avenir Next LT Pro" panose="020B0504020202020204" pitchFamily="34" charset="0"/>
                <a:ea typeface="+mn-ea"/>
                <a:cs typeface="+mn-cs"/>
              </a:rPr>
              <a:t>Experienced Relocation Staff</a:t>
            </a:r>
            <a:endParaRPr lang="en-GB" sz="1400" dirty="0">
              <a:solidFill>
                <a:srgbClr val="000000"/>
              </a:solidFill>
              <a:latin typeface="Avenir Next LT Pro" panose="020B0504020202020204" pitchFamily="34" charset="0"/>
            </a:endParaRPr>
          </a:p>
          <a:p>
            <a:pPr marL="0" marR="0" lvl="0" indent="0" algn="l" defTabSz="914400" rtl="0" eaLnBrk="1" fontAlgn="auto" latinLnBrk="0" hangingPunct="1">
              <a:lnSpc>
                <a:spcPct val="110000"/>
              </a:lnSpc>
              <a:spcBef>
                <a:spcPts val="400"/>
              </a:spcBef>
              <a:spcAft>
                <a:spcPts val="400"/>
              </a:spcAft>
              <a:buClrTx/>
              <a:buSzTx/>
              <a:buFont typeface="Arial" panose="020B0604020202020204" pitchFamily="34" charset="0"/>
              <a:buNone/>
              <a:tabLst/>
              <a:defRPr/>
            </a:pPr>
            <a:endParaRPr kumimoji="0" lang="en-GB" sz="1400" b="1" i="0" u="none" strike="noStrike" kern="1200" cap="none" spc="0" normalizeH="0" baseline="0" noProof="0" dirty="0">
              <a:ln>
                <a:noFill/>
              </a:ln>
              <a:solidFill>
                <a:prstClr val="black">
                  <a:lumMod val="85000"/>
                  <a:lumOff val="15000"/>
                </a:prstClr>
              </a:solidFill>
              <a:effectLst/>
              <a:uLnTx/>
              <a:uFillTx/>
              <a:latin typeface="Avenir Next LT Pro"/>
              <a:ea typeface="+mn-ea"/>
              <a:cs typeface="+mn-cs"/>
            </a:endParaRPr>
          </a:p>
          <a:p>
            <a:pPr marL="0" marR="0" lvl="0" indent="0" algn="l" defTabSz="914400" rtl="0" eaLnBrk="1" fontAlgn="auto" latinLnBrk="0" hangingPunct="1">
              <a:lnSpc>
                <a:spcPct val="110000"/>
              </a:lnSpc>
              <a:spcBef>
                <a:spcPts val="400"/>
              </a:spcBef>
              <a:spcAft>
                <a:spcPts val="400"/>
              </a:spcAft>
              <a:buClrTx/>
              <a:buSzTx/>
              <a:buFont typeface="Arial" panose="020B0604020202020204" pitchFamily="34" charset="0"/>
              <a:buNone/>
              <a:tabLst/>
              <a:defRPr/>
            </a:pPr>
            <a:r>
              <a:rPr kumimoji="0" lang="en-GB" sz="1400" b="1" i="0" u="none" strike="noStrike" kern="1200" cap="none" spc="0" normalizeH="0" baseline="0" noProof="0" dirty="0">
                <a:ln>
                  <a:noFill/>
                </a:ln>
                <a:solidFill>
                  <a:prstClr val="black">
                    <a:lumMod val="85000"/>
                    <a:lumOff val="15000"/>
                  </a:prstClr>
                </a:solidFill>
                <a:effectLst/>
                <a:uLnTx/>
                <a:uFillTx/>
                <a:latin typeface="Avenir Next LT Pro"/>
                <a:ea typeface="+mn-ea"/>
                <a:cs typeface="+mn-cs"/>
              </a:rPr>
              <a:t>Benefits of the Project: </a:t>
            </a:r>
          </a:p>
          <a:p>
            <a:pPr marL="182880" marR="0" lvl="0" indent="-182880" algn="l" defTabSz="914400" rtl="0" eaLnBrk="1" fontAlgn="auto" latinLnBrk="0" hangingPunct="1">
              <a:lnSpc>
                <a:spcPct val="110000"/>
              </a:lnSpc>
              <a:spcBef>
                <a:spcPts val="400"/>
              </a:spcBef>
              <a:spcAft>
                <a:spcPts val="40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lumMod val="85000"/>
                    <a:lumOff val="15000"/>
                  </a:prstClr>
                </a:solidFill>
                <a:effectLst/>
                <a:uLnTx/>
                <a:uFillTx/>
                <a:latin typeface="Avenir Next LT Pro"/>
                <a:ea typeface="+mn-ea"/>
                <a:cs typeface="+mn-cs"/>
              </a:rPr>
              <a:t>Have a registered branch and office in Amsterdam before Covid 24 Lockdowns </a:t>
            </a:r>
          </a:p>
          <a:p>
            <a:pPr marL="182880" marR="0" lvl="0" indent="-182880" algn="l" defTabSz="914400" rtl="0" eaLnBrk="1" fontAlgn="auto" latinLnBrk="0" hangingPunct="1">
              <a:lnSpc>
                <a:spcPct val="110000"/>
              </a:lnSpc>
              <a:spcBef>
                <a:spcPts val="400"/>
              </a:spcBef>
              <a:spcAft>
                <a:spcPts val="400"/>
              </a:spcAft>
              <a:buClrTx/>
              <a:buSzTx/>
              <a:buFont typeface="Arial" panose="020B0604020202020204" pitchFamily="34" charset="0"/>
              <a:buChar char="•"/>
              <a:tabLst/>
              <a:defRPr/>
            </a:pPr>
            <a:r>
              <a:rPr kumimoji="0" lang="en-GB" sz="1400" b="0" i="0" u="none" strike="noStrike" kern="1200" cap="none" spc="0" normalizeH="0" baseline="0" noProof="0" dirty="0">
                <a:ln>
                  <a:noFill/>
                </a:ln>
                <a:solidFill>
                  <a:prstClr val="black">
                    <a:lumMod val="85000"/>
                    <a:lumOff val="15000"/>
                  </a:prstClr>
                </a:solidFill>
                <a:effectLst/>
                <a:uLnTx/>
                <a:uFillTx/>
                <a:latin typeface="Avenir Next LT Pro"/>
                <a:ea typeface="+mn-ea"/>
                <a:cs typeface="+mn-cs"/>
              </a:rPr>
              <a:t>Achieve EU Expansion Segment of Entire International Expansion Plan 1Year Early</a:t>
            </a:r>
          </a:p>
          <a:p>
            <a:pPr marL="0" marR="0" lvl="0" indent="0" algn="l" defTabSz="914400" rtl="0" eaLnBrk="1" fontAlgn="auto" latinLnBrk="0" hangingPunct="1">
              <a:lnSpc>
                <a:spcPct val="110000"/>
              </a:lnSpc>
              <a:spcBef>
                <a:spcPts val="400"/>
              </a:spcBef>
              <a:spcAft>
                <a:spcPts val="400"/>
              </a:spcAft>
              <a:buClrTx/>
              <a:buSzTx/>
              <a:buFont typeface="Arial" panose="020B0604020202020204" pitchFamily="34" charset="0"/>
              <a:buNone/>
              <a:tabLst/>
              <a:defRPr/>
            </a:pPr>
            <a:endParaRPr kumimoji="0" lang="en-GB" sz="1200" b="1" i="0" u="none" strike="noStrike" kern="1200" cap="none" spc="0" normalizeH="0" baseline="0" noProof="0" dirty="0">
              <a:ln>
                <a:noFill/>
              </a:ln>
              <a:solidFill>
                <a:prstClr val="black">
                  <a:lumMod val="85000"/>
                  <a:lumOff val="15000"/>
                </a:prstClr>
              </a:solidFill>
              <a:effectLst/>
              <a:uLnTx/>
              <a:uFillTx/>
              <a:latin typeface="Avenir Next LT Pro"/>
              <a:ea typeface="+mn-ea"/>
              <a:cs typeface="+mn-cs"/>
            </a:endParaRPr>
          </a:p>
          <a:p>
            <a:pPr marR="0" lvl="0" algn="l" defTabSz="914400" rtl="0" eaLnBrk="1" fontAlgn="t" latinLnBrk="0" hangingPunct="1">
              <a:lnSpc>
                <a:spcPct val="110000"/>
              </a:lnSpc>
              <a:spcBef>
                <a:spcPts val="0"/>
              </a:spcBef>
              <a:spcAft>
                <a:spcPts val="0"/>
              </a:spcAft>
              <a:buClrTx/>
              <a:buSzTx/>
              <a:tabLst/>
              <a:defRPr/>
            </a:pPr>
            <a:endParaRPr kumimoji="0" lang="en-GB" sz="1200" b="0" i="0" u="none" strike="noStrike" kern="1200" cap="none" spc="0" normalizeH="0" baseline="0" noProof="0" dirty="0">
              <a:ln>
                <a:noFill/>
              </a:ln>
              <a:solidFill>
                <a:prstClr val="black">
                  <a:lumMod val="85000"/>
                  <a:lumOff val="15000"/>
                </a:prstClr>
              </a:solidFill>
              <a:effectLst/>
              <a:uLnTx/>
              <a:uFillTx/>
              <a:latin typeface="Avenir Next LT Pro"/>
              <a:ea typeface="+mn-ea"/>
              <a:cs typeface="+mn-cs"/>
            </a:endParaRPr>
          </a:p>
        </p:txBody>
      </p:sp>
    </p:spTree>
    <p:extLst>
      <p:ext uri="{BB962C8B-B14F-4D97-AF65-F5344CB8AC3E}">
        <p14:creationId xmlns:p14="http://schemas.microsoft.com/office/powerpoint/2010/main" val="236564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6942B-D40E-4079-CB15-D9DF867D1F52}"/>
              </a:ext>
            </a:extLst>
          </p:cNvPr>
          <p:cNvSpPr>
            <a:spLocks noGrp="1"/>
          </p:cNvSpPr>
          <p:nvPr>
            <p:ph type="title"/>
          </p:nvPr>
        </p:nvSpPr>
        <p:spPr>
          <a:xfrm>
            <a:off x="758952" y="379475"/>
            <a:ext cx="10671048" cy="1554480"/>
          </a:xfrm>
        </p:spPr>
        <p:txBody>
          <a:bodyPr anchor="ctr">
            <a:normAutofit/>
          </a:bodyPr>
          <a:lstStyle/>
          <a:p>
            <a:r>
              <a:rPr lang="en-GB" dirty="0">
                <a:solidFill>
                  <a:schemeClr val="bg1"/>
                </a:solidFill>
              </a:rPr>
              <a:t>Project Scope</a:t>
            </a:r>
          </a:p>
        </p:txBody>
      </p:sp>
      <p:sp>
        <p:nvSpPr>
          <p:cNvPr id="3" name="Content Placeholder 2">
            <a:extLst>
              <a:ext uri="{FF2B5EF4-FFF2-40B4-BE49-F238E27FC236}">
                <a16:creationId xmlns:a16="http://schemas.microsoft.com/office/drawing/2014/main" id="{A180D404-7998-1243-BA3E-4D4DC7C17CCF}"/>
              </a:ext>
            </a:extLst>
          </p:cNvPr>
          <p:cNvSpPr>
            <a:spLocks noGrp="1"/>
          </p:cNvSpPr>
          <p:nvPr>
            <p:ph idx="1"/>
          </p:nvPr>
        </p:nvSpPr>
        <p:spPr>
          <a:xfrm>
            <a:off x="0" y="1633728"/>
            <a:ext cx="12192000" cy="5096255"/>
          </a:xfrm>
          <a:solidFill>
            <a:srgbClr val="F6F4EF"/>
          </a:solidFill>
        </p:spPr>
        <p:txBody>
          <a:bodyPr>
            <a:normAutofit fontScale="85000" lnSpcReduction="20000"/>
          </a:bodyPr>
          <a:lstStyle/>
          <a:p>
            <a:pPr marL="0" indent="0">
              <a:buNone/>
            </a:pPr>
            <a:r>
              <a:rPr lang="en-GB" sz="1400" b="1" dirty="0"/>
              <a:t>Approved Project Scope:</a:t>
            </a:r>
          </a:p>
          <a:p>
            <a:pPr marL="0" indent="0">
              <a:buNone/>
            </a:pPr>
            <a:r>
              <a:rPr lang="en-GB" sz="1400" b="1" dirty="0"/>
              <a:t>Phase 1:</a:t>
            </a:r>
          </a:p>
          <a:p>
            <a:pPr marL="457200" indent="-457200">
              <a:buFont typeface="+mj-lt"/>
              <a:buAutoNum type="arabicPeriod"/>
            </a:pPr>
            <a:r>
              <a:rPr lang="en-GB" sz="1400" dirty="0"/>
              <a:t>Registering a new company</a:t>
            </a:r>
          </a:p>
          <a:p>
            <a:pPr marL="457200" indent="-457200">
              <a:buFont typeface="+mj-lt"/>
              <a:buAutoNum type="arabicPeriod"/>
            </a:pPr>
            <a:r>
              <a:rPr lang="en-GB" sz="1400" dirty="0"/>
              <a:t>Work visas </a:t>
            </a:r>
          </a:p>
          <a:p>
            <a:pPr marL="457200" indent="-457200">
              <a:buFont typeface="+mj-lt"/>
              <a:buAutoNum type="arabicPeriod"/>
            </a:pPr>
            <a:r>
              <a:rPr lang="en-GB" sz="1400" dirty="0"/>
              <a:t>Central Amsterdam office location</a:t>
            </a:r>
          </a:p>
          <a:p>
            <a:pPr marL="457200" indent="-457200">
              <a:buFont typeface="+mj-lt"/>
              <a:buAutoNum type="arabicPeriod"/>
            </a:pPr>
            <a:r>
              <a:rPr lang="en-GB" sz="1400" dirty="0"/>
              <a:t>Relocation Packages and Care Packages to Staff – £10k Relocation Bonus and £10k Salary Increase, Car Allowance (£250 P/M) and 1 Years Rent Paid {700 P/m}</a:t>
            </a:r>
          </a:p>
          <a:p>
            <a:pPr marL="0" indent="0">
              <a:buNone/>
            </a:pPr>
            <a:r>
              <a:rPr lang="en-GB" sz="1400" b="1" dirty="0"/>
              <a:t>Phase 2 :</a:t>
            </a:r>
          </a:p>
          <a:p>
            <a:pPr marL="457200" indent="-457200">
              <a:buFont typeface="+mj-lt"/>
              <a:buAutoNum type="arabicPeriod"/>
            </a:pPr>
            <a:r>
              <a:rPr lang="en-GB" sz="1400" dirty="0"/>
              <a:t>Hiring New 6 Recruits staff</a:t>
            </a:r>
          </a:p>
          <a:p>
            <a:pPr marL="457200" indent="-457200">
              <a:buFont typeface="+mj-lt"/>
              <a:buAutoNum type="arabicPeriod"/>
            </a:pPr>
            <a:r>
              <a:rPr lang="en-GB" sz="1400" dirty="0"/>
              <a:t>Accommodation for staff</a:t>
            </a:r>
          </a:p>
          <a:p>
            <a:pPr marL="457200" marR="0" lvl="0" indent="-457200" algn="l" defTabSz="914400" rtl="0" eaLnBrk="1" fontAlgn="auto" latinLnBrk="0" hangingPunct="1">
              <a:lnSpc>
                <a:spcPct val="110000"/>
              </a:lnSpc>
              <a:spcBef>
                <a:spcPts val="400"/>
              </a:spcBef>
              <a:spcAft>
                <a:spcPts val="400"/>
              </a:spcAft>
              <a:buClrTx/>
              <a:buSzTx/>
              <a:buFont typeface="+mj-lt"/>
              <a:buAutoNum type="arabicPeriod"/>
              <a:tabLst/>
              <a:defRPr/>
            </a:pPr>
            <a:r>
              <a:rPr kumimoji="0" lang="en-GB" sz="1400" b="0" i="0" u="none" strike="noStrike" kern="1200" cap="none" spc="0" normalizeH="0" baseline="0" noProof="0" dirty="0">
                <a:ln>
                  <a:noFill/>
                </a:ln>
                <a:solidFill>
                  <a:prstClr val="black">
                    <a:lumMod val="85000"/>
                    <a:lumOff val="15000"/>
                  </a:prstClr>
                </a:solidFill>
                <a:effectLst/>
                <a:uLnTx/>
                <a:uFillTx/>
                <a:latin typeface="Avenir Next LT Pro"/>
                <a:ea typeface="+mn-ea"/>
                <a:cs typeface="+mn-cs"/>
              </a:rPr>
              <a:t>Travel Arrangements</a:t>
            </a:r>
          </a:p>
          <a:p>
            <a:pPr marL="0" indent="0">
              <a:buNone/>
            </a:pPr>
            <a:r>
              <a:rPr lang="en-GB" sz="1400" b="1" dirty="0"/>
              <a:t>Phase 3:</a:t>
            </a:r>
          </a:p>
          <a:p>
            <a:pPr marL="457200" indent="-457200">
              <a:buFont typeface="+mj-lt"/>
              <a:buAutoNum type="arabicPeriod"/>
            </a:pPr>
            <a:r>
              <a:rPr lang="en-GB" sz="1400" dirty="0"/>
              <a:t>New Staff Online Training</a:t>
            </a:r>
          </a:p>
          <a:p>
            <a:pPr marL="457200" indent="-457200">
              <a:buFont typeface="+mj-lt"/>
              <a:buAutoNum type="arabicPeriod"/>
            </a:pPr>
            <a:r>
              <a:rPr lang="en-GB" sz="1400" b="1" i="1" dirty="0"/>
              <a:t>Staff Relocation</a:t>
            </a:r>
          </a:p>
          <a:p>
            <a:pPr marL="457200" indent="-457200">
              <a:buFont typeface="+mj-lt"/>
              <a:buAutoNum type="arabicPeriod"/>
            </a:pPr>
            <a:r>
              <a:rPr lang="en-GB" sz="1400" dirty="0"/>
              <a:t>Office Supplies and Machine shipping and organising</a:t>
            </a:r>
          </a:p>
          <a:p>
            <a:pPr marL="0" indent="0">
              <a:buNone/>
            </a:pPr>
            <a:r>
              <a:rPr lang="en-GB" sz="1400" b="1" dirty="0"/>
              <a:t>Phase 4:</a:t>
            </a:r>
          </a:p>
          <a:p>
            <a:pPr marL="457200" indent="-457200">
              <a:buFont typeface="+mj-lt"/>
              <a:buAutoNum type="arabicPeriod"/>
            </a:pPr>
            <a:r>
              <a:rPr lang="en-GB" sz="1400" dirty="0"/>
              <a:t>Amsterdam office opening</a:t>
            </a:r>
          </a:p>
          <a:p>
            <a:pPr marL="457200" indent="-457200">
              <a:buFont typeface="+mj-lt"/>
              <a:buAutoNum type="arabicPeriod"/>
            </a:pPr>
            <a:r>
              <a:rPr lang="en-GB" sz="1400" dirty="0"/>
              <a:t>In-person Staff Training</a:t>
            </a:r>
          </a:p>
          <a:p>
            <a:pPr marL="457200" indent="-457200">
              <a:buFont typeface="+mj-lt"/>
              <a:buAutoNum type="arabicPeriod"/>
            </a:pPr>
            <a:r>
              <a:rPr lang="en-GB" sz="1400" dirty="0"/>
              <a:t>Staff Relocation offer packages</a:t>
            </a:r>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2873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6942B-D40E-4079-CB15-D9DF867D1F52}"/>
              </a:ext>
            </a:extLst>
          </p:cNvPr>
          <p:cNvSpPr>
            <a:spLocks noGrp="1"/>
          </p:cNvSpPr>
          <p:nvPr>
            <p:ph type="title"/>
          </p:nvPr>
        </p:nvSpPr>
        <p:spPr>
          <a:xfrm>
            <a:off x="149352" y="-1"/>
            <a:ext cx="10311384" cy="999745"/>
          </a:xfrm>
        </p:spPr>
        <p:txBody>
          <a:bodyPr anchor="ctr">
            <a:normAutofit/>
          </a:bodyPr>
          <a:lstStyle/>
          <a:p>
            <a:r>
              <a:rPr lang="en-GB" dirty="0">
                <a:solidFill>
                  <a:schemeClr val="bg1"/>
                </a:solidFill>
              </a:rPr>
              <a:t>TimeLine</a:t>
            </a:r>
          </a:p>
        </p:txBody>
      </p:sp>
      <p:pic>
        <p:nvPicPr>
          <p:cNvPr id="7" name="Picture 6" descr="A diagram of a company's work process&#10;&#10;Description automatically generated">
            <a:extLst>
              <a:ext uri="{FF2B5EF4-FFF2-40B4-BE49-F238E27FC236}">
                <a16:creationId xmlns:a16="http://schemas.microsoft.com/office/drawing/2014/main" id="{1A4E959F-F800-57EE-7EA3-26E88DCCE1FC}"/>
              </a:ext>
            </a:extLst>
          </p:cNvPr>
          <p:cNvPicPr>
            <a:picLocks noChangeAspect="1"/>
          </p:cNvPicPr>
          <p:nvPr/>
        </p:nvPicPr>
        <p:blipFill rotWithShape="1">
          <a:blip r:embed="rId2">
            <a:extLst>
              <a:ext uri="{28A0092B-C50C-407E-A947-70E740481C1C}">
                <a14:useLocalDpi xmlns:a14="http://schemas.microsoft.com/office/drawing/2010/main" val="0"/>
              </a:ext>
            </a:extLst>
          </a:blip>
          <a:srcRect l="2665" t="7763" r="5423"/>
          <a:stretch/>
        </p:blipFill>
        <p:spPr>
          <a:xfrm>
            <a:off x="0" y="999744"/>
            <a:ext cx="12192000" cy="5858256"/>
          </a:xfrm>
          <a:prstGeom prst="rect">
            <a:avLst/>
          </a:prstGeo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3165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6942B-D40E-4079-CB15-D9DF867D1F52}"/>
              </a:ext>
            </a:extLst>
          </p:cNvPr>
          <p:cNvSpPr>
            <a:spLocks noGrp="1"/>
          </p:cNvSpPr>
          <p:nvPr>
            <p:ph type="title"/>
          </p:nvPr>
        </p:nvSpPr>
        <p:spPr>
          <a:xfrm>
            <a:off x="758951" y="379475"/>
            <a:ext cx="11286745" cy="961645"/>
          </a:xfrm>
        </p:spPr>
        <p:txBody>
          <a:bodyPr anchor="ctr">
            <a:normAutofit/>
          </a:bodyPr>
          <a:lstStyle/>
          <a:p>
            <a:r>
              <a:rPr lang="en-GB" dirty="0">
                <a:solidFill>
                  <a:schemeClr val="bg1"/>
                </a:solidFill>
              </a:rPr>
              <a:t>WBS &amp; WBS Key &amp; Dependencies</a:t>
            </a:r>
          </a:p>
        </p:txBody>
      </p:sp>
      <p:pic>
        <p:nvPicPr>
          <p:cNvPr id="11" name="Picture 10">
            <a:extLst>
              <a:ext uri="{FF2B5EF4-FFF2-40B4-BE49-F238E27FC236}">
                <a16:creationId xmlns:a16="http://schemas.microsoft.com/office/drawing/2014/main" id="{E8EF77A4-000A-0DAC-3FEF-8DA571DCD2C9}"/>
              </a:ext>
            </a:extLst>
          </p:cNvPr>
          <p:cNvPicPr>
            <a:picLocks noChangeAspect="1"/>
          </p:cNvPicPr>
          <p:nvPr/>
        </p:nvPicPr>
        <p:blipFill>
          <a:blip r:embed="rId2"/>
          <a:stretch>
            <a:fillRect/>
          </a:stretch>
        </p:blipFill>
        <p:spPr>
          <a:xfrm>
            <a:off x="0" y="1308402"/>
            <a:ext cx="12192000" cy="5549598"/>
          </a:xfrm>
          <a:prstGeom prst="rect">
            <a:avLst/>
          </a:prstGeo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50781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6942B-D40E-4079-CB15-D9DF867D1F52}"/>
              </a:ext>
            </a:extLst>
          </p:cNvPr>
          <p:cNvSpPr>
            <a:spLocks noGrp="1"/>
          </p:cNvSpPr>
          <p:nvPr>
            <p:ph type="title"/>
          </p:nvPr>
        </p:nvSpPr>
        <p:spPr>
          <a:xfrm>
            <a:off x="423450" y="318516"/>
            <a:ext cx="11025059" cy="620269"/>
          </a:xfrm>
        </p:spPr>
        <p:txBody>
          <a:bodyPr anchor="ctr">
            <a:noAutofit/>
          </a:bodyPr>
          <a:lstStyle/>
          <a:p>
            <a:r>
              <a:rPr lang="en-GB" sz="3600" dirty="0">
                <a:solidFill>
                  <a:schemeClr val="bg1"/>
                </a:solidFill>
              </a:rPr>
              <a:t>Risk Assessment: Adapting Kanban to Traffic Light System</a:t>
            </a:r>
          </a:p>
        </p:txBody>
      </p:sp>
      <p:pic>
        <p:nvPicPr>
          <p:cNvPr id="11" name="Picture 10">
            <a:extLst>
              <a:ext uri="{FF2B5EF4-FFF2-40B4-BE49-F238E27FC236}">
                <a16:creationId xmlns:a16="http://schemas.microsoft.com/office/drawing/2014/main" id="{0B96ED1C-126B-BDB7-0098-9A1334DAF2F3}"/>
              </a:ext>
            </a:extLst>
          </p:cNvPr>
          <p:cNvPicPr>
            <a:picLocks noChangeAspect="1"/>
          </p:cNvPicPr>
          <p:nvPr/>
        </p:nvPicPr>
        <p:blipFill>
          <a:blip r:embed="rId2"/>
          <a:stretch>
            <a:fillRect/>
          </a:stretch>
        </p:blipFill>
        <p:spPr>
          <a:xfrm>
            <a:off x="-1524" y="1255777"/>
            <a:ext cx="12192000" cy="5778246"/>
          </a:xfrm>
          <a:prstGeom prst="rect">
            <a:avLst/>
          </a:prstGeom>
        </p:spPr>
      </p:pic>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00002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CF1AAE4-D0BC-430F-A613-7BBAAECA0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59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6942B-D40E-4079-CB15-D9DF867D1F52}"/>
              </a:ext>
            </a:extLst>
          </p:cNvPr>
          <p:cNvSpPr>
            <a:spLocks noGrp="1"/>
          </p:cNvSpPr>
          <p:nvPr>
            <p:ph type="title"/>
          </p:nvPr>
        </p:nvSpPr>
        <p:spPr>
          <a:xfrm>
            <a:off x="758952" y="379475"/>
            <a:ext cx="10671048" cy="1554480"/>
          </a:xfrm>
        </p:spPr>
        <p:txBody>
          <a:bodyPr anchor="ctr">
            <a:normAutofit/>
          </a:bodyPr>
          <a:lstStyle/>
          <a:p>
            <a:r>
              <a:rPr lang="en-GB" dirty="0">
                <a:solidFill>
                  <a:schemeClr val="bg1"/>
                </a:solidFill>
              </a:rPr>
              <a:t>Scope Control Statement</a:t>
            </a:r>
          </a:p>
        </p:txBody>
      </p:sp>
      <p:sp>
        <p:nvSpPr>
          <p:cNvPr id="3" name="Content Placeholder 2">
            <a:extLst>
              <a:ext uri="{FF2B5EF4-FFF2-40B4-BE49-F238E27FC236}">
                <a16:creationId xmlns:a16="http://schemas.microsoft.com/office/drawing/2014/main" id="{A180D404-7998-1243-BA3E-4D4DC7C17CCF}"/>
              </a:ext>
            </a:extLst>
          </p:cNvPr>
          <p:cNvSpPr>
            <a:spLocks noGrp="1"/>
          </p:cNvSpPr>
          <p:nvPr>
            <p:ph idx="1"/>
          </p:nvPr>
        </p:nvSpPr>
        <p:spPr>
          <a:xfrm>
            <a:off x="-1" y="2285999"/>
            <a:ext cx="12191999" cy="4572001"/>
          </a:xfrm>
          <a:noFill/>
        </p:spPr>
        <p:txBody>
          <a:bodyPr>
            <a:normAutofit/>
          </a:bodyPr>
          <a:lstStyle/>
          <a:p>
            <a:pPr marL="0" indent="0">
              <a:buNone/>
            </a:pPr>
            <a:endParaRPr lang="en-GB" dirty="0"/>
          </a:p>
          <a:p>
            <a:pPr marL="0" indent="0">
              <a:buNone/>
            </a:pPr>
            <a:r>
              <a:rPr lang="en-GB" dirty="0"/>
              <a:t>All relocation project approved deliverables have been </a:t>
            </a:r>
            <a:r>
              <a:rPr lang="en-GB" dirty="0" err="1"/>
              <a:t>satified</a:t>
            </a:r>
            <a:r>
              <a:rPr lang="en-GB" dirty="0"/>
              <a:t> apart </a:t>
            </a:r>
          </a:p>
          <a:p>
            <a:endParaRPr lang="en-GB" sz="1600" b="1" dirty="0">
              <a:solidFill>
                <a:srgbClr val="070909"/>
              </a:solidFill>
              <a:latin typeface="Montserrat" panose="00000500000000000000" pitchFamily="2" charset="0"/>
            </a:endParaRPr>
          </a:p>
          <a:p>
            <a:r>
              <a:rPr lang="en-GB" sz="1600" b="1" dirty="0">
                <a:solidFill>
                  <a:srgbClr val="070909"/>
                </a:solidFill>
                <a:latin typeface="Montserrat" panose="00000500000000000000" pitchFamily="2" charset="0"/>
              </a:rPr>
              <a:t>Sourcing a Location that </a:t>
            </a:r>
            <a:r>
              <a:rPr lang="en-GB" sz="1600" b="1" i="0" dirty="0">
                <a:solidFill>
                  <a:srgbClr val="070909"/>
                </a:solidFill>
                <a:effectLst/>
                <a:latin typeface="Montserrat" panose="00000500000000000000" pitchFamily="2" charset="0"/>
              </a:rPr>
              <a:t>should have potential for future employees</a:t>
            </a:r>
            <a:endParaRPr lang="en-GB" dirty="0"/>
          </a:p>
          <a:p>
            <a:pPr marL="0" indent="0">
              <a:buNone/>
            </a:pPr>
            <a:endParaRPr lang="en-GB" dirty="0"/>
          </a:p>
          <a:p>
            <a:pPr marL="0" indent="0">
              <a:buNone/>
            </a:pPr>
            <a:r>
              <a:rPr lang="en-GB" dirty="0"/>
              <a:t>After intensive research and discussions. Hatched Consultants Decision Maker and Stakeholders concluded that the need to find the perfect office was not as important as the need to have an established branch in Amsterdam with a strong initial team, before new legislation or regulations regarding Covid 24 had taken effect potentially delaying our entire expansion plan.</a:t>
            </a:r>
          </a:p>
          <a:p>
            <a:pPr marL="0" indent="0">
              <a:buNone/>
            </a:pPr>
            <a:endParaRPr lang="en-GB" dirty="0"/>
          </a:p>
        </p:txBody>
      </p:sp>
      <p:sp>
        <p:nvSpPr>
          <p:cNvPr id="1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364433575"/>
      </p:ext>
    </p:extLst>
  </p:cSld>
  <p:clrMapOvr>
    <a:masterClrMapping/>
  </p:clrMapOvr>
</p:sld>
</file>

<file path=ppt/theme/theme1.xml><?xml version="1.0" encoding="utf-8"?>
<a:theme xmlns:a="http://schemas.openxmlformats.org/drawingml/2006/main" name="HeadlinesVTI">
  <a:themeElements>
    <a:clrScheme name="Headlines">
      <a:dk1>
        <a:sysClr val="windowText" lastClr="000000"/>
      </a:dk1>
      <a:lt1>
        <a:sysClr val="window" lastClr="FFFFFF"/>
      </a:lt1>
      <a:dk2>
        <a:srgbClr val="232C41"/>
      </a:dk2>
      <a:lt2>
        <a:srgbClr val="F6F4EF"/>
      </a:lt2>
      <a:accent1>
        <a:srgbClr val="439EB7"/>
      </a:accent1>
      <a:accent2>
        <a:srgbClr val="E20E65"/>
      </a:accent2>
      <a:accent3>
        <a:srgbClr val="F59324"/>
      </a:accent3>
      <a:accent4>
        <a:srgbClr val="5046B9"/>
      </a:accent4>
      <a:accent5>
        <a:srgbClr val="5CB678"/>
      </a:accent5>
      <a:accent6>
        <a:srgbClr val="9717F7"/>
      </a:accent6>
      <a:hlink>
        <a:srgbClr val="E80095"/>
      </a:hlink>
      <a:folHlink>
        <a:srgbClr val="808080"/>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1914</TotalTime>
  <Words>716</Words>
  <Application>Microsoft Office PowerPoint</Application>
  <PresentationFormat>Widescreen</PresentationFormat>
  <Paragraphs>154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Montserrat</vt:lpstr>
      <vt:lpstr>Sitka Banner</vt:lpstr>
      <vt:lpstr>HeadlinesVTI</vt:lpstr>
      <vt:lpstr>PowerPoint Presentation</vt:lpstr>
      <vt:lpstr>Requirements:</vt:lpstr>
      <vt:lpstr>Stakeholder Grid</vt:lpstr>
      <vt:lpstr>Project Charter</vt:lpstr>
      <vt:lpstr>Project Scope</vt:lpstr>
      <vt:lpstr>TimeLine</vt:lpstr>
      <vt:lpstr>WBS &amp; WBS Key &amp; Dependencies</vt:lpstr>
      <vt:lpstr>Risk Assessment: Adapting Kanban to Traffic Light System</vt:lpstr>
      <vt:lpstr>Scope Control Statement</vt:lpstr>
      <vt:lpstr>What Went Well?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Nomagugu Dube</dc:creator>
  <cp:lastModifiedBy>Nomagugu Dube</cp:lastModifiedBy>
  <cp:revision>1</cp:revision>
  <dcterms:created xsi:type="dcterms:W3CDTF">2023-10-26T14:29:23Z</dcterms:created>
  <dcterms:modified xsi:type="dcterms:W3CDTF">2023-12-07T14:35:58Z</dcterms:modified>
</cp:coreProperties>
</file>