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1" r:id="rId9"/>
    <p:sldId id="262" r:id="rId10"/>
    <p:sldId id="264" r:id="rId11"/>
    <p:sldId id="265" r:id="rId12"/>
    <p:sldId id="266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D5A25-466D-C667-A099-6A0F270215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AA672-F737-1DC9-463D-10429841CF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AD833-997D-012A-0ADC-58A9B759E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A8F0-06DC-4ECE-B3DC-AF52036B2408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08A02-2B25-E427-DA0B-C0C4A624D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57F90-C0BE-A7D5-A15E-A8FEC9EAD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F5D7B-7AA1-4ECB-97D7-8059A0C4B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4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66D0F-FE33-1883-6E9E-553B99884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93CA71-A235-1BB1-D284-4E093BDFD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8A678-3CB8-C96B-224A-8E6428457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A8F0-06DC-4ECE-B3DC-AF52036B2408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D4A0D-90F1-A3F4-56E9-C417A9BFB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3089F-956A-4576-1F3B-E498A7C2B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F5D7B-7AA1-4ECB-97D7-8059A0C4B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6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62B59-8CFA-5FA9-39AD-7E6FDC8991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4729C1-6622-066D-32CD-B8B447691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F31BF-3F57-3A9A-D42E-16A6ED88E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A8F0-06DC-4ECE-B3DC-AF52036B2408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BE650-23A9-4C5C-BB7B-E41A1C9EA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BBA76-5D2E-7F5E-B0CD-56A433597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F5D7B-7AA1-4ECB-97D7-8059A0C4B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9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BA37-89F2-8D2C-6484-DC08BDA70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46022-918A-E8D4-B1FE-F485F0460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4E524-2E11-8F1A-42D6-DD9FF3DC4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A8F0-06DC-4ECE-B3DC-AF52036B2408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58ED1-329F-00F0-E5E8-61FE7E16D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C24CB-ACDE-D045-71A6-F736A6088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F5D7B-7AA1-4ECB-97D7-8059A0C4B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21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3C72D-670A-5B6B-1260-44C371B81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7D37B-46FF-C291-7BEA-036D9BCFD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EC6BA-5CEC-7D3C-C0F9-54BB81ED7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A8F0-06DC-4ECE-B3DC-AF52036B2408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621EE-61C7-04AF-78EA-62A31D3DA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0F5B6-4C32-E87D-BB1C-793D77159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F5D7B-7AA1-4ECB-97D7-8059A0C4B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7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FFD76-D437-FED4-2B13-AD37B2791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D6BDC-72CA-3D1D-22BF-FCA4C87A22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34D4D6-C965-F916-C8C6-86D98AB78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BBEA8-1776-07C4-EB24-4498FA09B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A8F0-06DC-4ECE-B3DC-AF52036B2408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05A78-ACBC-C8EA-FDEE-700C1206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9F983-BA0B-1428-2FD8-13F33AD30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F5D7B-7AA1-4ECB-97D7-8059A0C4B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15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EF16D-AB18-CEEE-6422-5DCCA0DA8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1755D-3E0C-1C05-3F8D-87719B714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2CF4D-69FB-18D5-EE2F-3E52B5538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8E965B-46D7-02B3-9D56-2A34F8B32C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619066-47BC-A504-142E-DC62635FA3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351F9A-ADF1-2F33-5A42-0DA035E1C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A8F0-06DC-4ECE-B3DC-AF52036B2408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B2CA8A-A47E-1AAF-B5EA-8742248C0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E2F598-F640-AA2A-18CF-7F30C0F2F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F5D7B-7AA1-4ECB-97D7-8059A0C4B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94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8F667-93DD-4770-3319-7FCA72209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48CA15-8623-19F5-78ED-E096AF1DB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A8F0-06DC-4ECE-B3DC-AF52036B2408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38ADBC-78C7-9D61-0E64-2781EDD23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9C1E0B-8640-221F-3AD1-DF15B576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F5D7B-7AA1-4ECB-97D7-8059A0C4B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3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81EE61-D054-7BE3-A458-233FEB215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A8F0-06DC-4ECE-B3DC-AF52036B2408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0B3EE8-90CD-3A13-C72C-ED4B0E20A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0CC9C-8270-2ADC-941A-5D3D60E27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F5D7B-7AA1-4ECB-97D7-8059A0C4B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35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2A7F6-2929-FEE9-4DA8-B6086FCC1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0001E-034A-CCFB-323F-E2F9E4DDE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909A7-704B-2C36-3BB8-B8115BCB1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42687-0D3E-6A71-7332-67EDAD5DB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A8F0-06DC-4ECE-B3DC-AF52036B2408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7F3A2-1C61-64FA-741C-0D6524B80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2BAC3-6E54-C471-5EC0-DE5F3C4F3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F5D7B-7AA1-4ECB-97D7-8059A0C4B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85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063E2-D463-DF55-2823-E6B8A232E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49D42C-41FE-61B0-5DE8-B48499E241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A2F50-F3FB-EF36-C608-7913ECA68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17BB2-FF57-D441-1C6E-BB3E07D9C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A8F0-06DC-4ECE-B3DC-AF52036B2408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476DF-0067-B742-E365-858287CB2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B0118-19BE-C6A6-8240-BFD2C3254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F5D7B-7AA1-4ECB-97D7-8059A0C4B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62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7F2A3D-FE83-F70E-9A73-9B2927BFD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08724-0D49-90EA-77CE-4D042AFE4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1C094-6F29-9F50-14FB-E6A2D4FE20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9A8F0-06DC-4ECE-B3DC-AF52036B2408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FD6EB-6964-8141-659E-809936F2D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DA08D-B1D1-8089-829D-57A6C89E1C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F5D7B-7AA1-4ECB-97D7-8059A0C4B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81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73F43-E7AB-040C-0B56-76BD79238E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Using Content Security Policy Report Only to Detect Malicious JavaScript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8D1F9-4E56-59FC-62EC-D28BAADDBD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/>
              <a:t>Author: </a:t>
            </a:r>
            <a:br>
              <a:rPr lang="en-US" dirty="0"/>
            </a:br>
            <a:r>
              <a:rPr lang="en-US" dirty="0"/>
              <a:t>Michal Glinski </a:t>
            </a:r>
            <a:br>
              <a:rPr lang="en-US" dirty="0"/>
            </a:br>
            <a:r>
              <a:rPr lang="en-US" dirty="0"/>
              <a:t>Supervisor: </a:t>
            </a:r>
            <a:br>
              <a:rPr lang="en-US" dirty="0"/>
            </a:br>
            <a:r>
              <a:rPr lang="en-US" dirty="0"/>
              <a:t>Dr. Sergio </a:t>
            </a:r>
            <a:r>
              <a:rPr lang="en-US" dirty="0" err="1"/>
              <a:t>Maffeis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747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E561DB8-4D79-8532-BD4D-091DF5CD4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663296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00382-8C78-3F24-DCAD-F5CCEA63D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Longer Experiments</a:t>
            </a:r>
          </a:p>
        </p:txBody>
      </p:sp>
      <p:pic>
        <p:nvPicPr>
          <p:cNvPr id="5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E1998789-A897-6FBE-9E99-D9441E4C69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673" y="1553730"/>
            <a:ext cx="6585527" cy="4939145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6FDCEFD-8DCB-1AEC-D056-52913C70FB4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343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Crawl 171 websites</a:t>
            </a:r>
          </a:p>
          <a:p>
            <a:r>
              <a:rPr lang="en-US" dirty="0"/>
              <a:t>Estimate the impact to the server and the user</a:t>
            </a:r>
          </a:p>
        </p:txBody>
      </p:sp>
    </p:spTree>
    <p:extLst>
      <p:ext uri="{BB962C8B-B14F-4D97-AF65-F5344CB8AC3E}">
        <p14:creationId xmlns:p14="http://schemas.microsoft.com/office/powerpoint/2010/main" val="2335720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07D87CE-EF87-4DD4-A673-6F2FB235D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18" y="2171292"/>
            <a:ext cx="10252364" cy="186345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5A622AA-A77A-545E-B1AF-B65F9129D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Longer Experiments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AD7BA67-779F-7916-8504-7F4576474BD6}"/>
              </a:ext>
            </a:extLst>
          </p:cNvPr>
          <p:cNvSpPr txBox="1">
            <a:spLocks/>
          </p:cNvSpPr>
          <p:nvPr/>
        </p:nvSpPr>
        <p:spPr>
          <a:xfrm>
            <a:off x="1088366" y="1690688"/>
            <a:ext cx="4343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Final results</a:t>
            </a:r>
          </a:p>
        </p:txBody>
      </p:sp>
    </p:spTree>
    <p:extLst>
      <p:ext uri="{BB962C8B-B14F-4D97-AF65-F5344CB8AC3E}">
        <p14:creationId xmlns:p14="http://schemas.microsoft.com/office/powerpoint/2010/main" val="3215641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8D429-22DA-7499-B2C0-5BB767609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CSP Pitfalls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1C1BE-A206-4310-E3FB-1414E82AB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Reports are too big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Inability to use hashes for non-inline script elements</a:t>
            </a:r>
          </a:p>
          <a:p>
            <a:r>
              <a:rPr lang="en-US" dirty="0"/>
              <a:t>Lack of hashes in the reports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C23E81-D876-0945-C798-1245BE64C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109" y="1690687"/>
            <a:ext cx="6940696" cy="152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439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4D157-BCBE-EBCB-45F7-3B6D27F4E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F4202-431F-C7A6-F838-93FBE50B1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testing / Real life deployment</a:t>
            </a:r>
          </a:p>
          <a:p>
            <a:endParaRPr lang="en-US" dirty="0"/>
          </a:p>
          <a:p>
            <a:r>
              <a:rPr lang="en-US" dirty="0"/>
              <a:t>Securing </a:t>
            </a:r>
            <a:r>
              <a:rPr lang="en-US" dirty="0" err="1"/>
              <a:t>iframes</a:t>
            </a:r>
            <a:r>
              <a:rPr lang="en-US" dirty="0"/>
              <a:t> and styles</a:t>
            </a:r>
          </a:p>
          <a:p>
            <a:endParaRPr lang="en-US" dirty="0"/>
          </a:p>
          <a:p>
            <a:r>
              <a:rPr lang="en-US" dirty="0"/>
              <a:t>Improving the Evaluator</a:t>
            </a:r>
          </a:p>
        </p:txBody>
      </p:sp>
    </p:spTree>
    <p:extLst>
      <p:ext uri="{BB962C8B-B14F-4D97-AF65-F5344CB8AC3E}">
        <p14:creationId xmlns:p14="http://schemas.microsoft.com/office/powerpoint/2010/main" val="2153467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51B3B-BD34-97F0-004E-B5349342C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597A6-72B0-4EB8-9328-D42840F76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Project Goals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515176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23F7E-C532-0D01-4494-A644B552E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Site Scripting</a:t>
            </a:r>
          </a:p>
        </p:txBody>
      </p:sp>
      <p:pic>
        <p:nvPicPr>
          <p:cNvPr id="5" name="Content Placeholder 4" descr="A table with text on it&#10;&#10;Description automatically generated">
            <a:extLst>
              <a:ext uri="{FF2B5EF4-FFF2-40B4-BE49-F238E27FC236}">
                <a16:creationId xmlns:a16="http://schemas.microsoft.com/office/drawing/2014/main" id="{17A70D29-14AC-02B8-63C7-18C3F29D71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8933"/>
            <a:ext cx="5814507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62E1C1-72F6-1E8C-ABBC-B9380B3977F8}"/>
              </a:ext>
            </a:extLst>
          </p:cNvPr>
          <p:cNvSpPr txBox="1"/>
          <p:nvPr/>
        </p:nvSpPr>
        <p:spPr>
          <a:xfrm>
            <a:off x="0" y="6169709"/>
            <a:ext cx="57193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https://owasp.org/www-community/Types_of_Cross-Site_Scripting</a:t>
            </a:r>
          </a:p>
        </p:txBody>
      </p:sp>
      <p:pic>
        <p:nvPicPr>
          <p:cNvPr id="9" name="Picture 8" descr="A colorful circle with numbers and text&#10;&#10;Description automatically generated">
            <a:extLst>
              <a:ext uri="{FF2B5EF4-FFF2-40B4-BE49-F238E27FC236}">
                <a16:creationId xmlns:a16="http://schemas.microsoft.com/office/drawing/2014/main" id="{7578AC16-4A48-15FE-6751-2F8E4C3DB6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415" y="665632"/>
            <a:ext cx="5130585" cy="51574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2E62A40-42E4-BBDB-8C8A-FC8EBB9FAE71}"/>
              </a:ext>
            </a:extLst>
          </p:cNvPr>
          <p:cNvSpPr txBox="1"/>
          <p:nvPr/>
        </p:nvSpPr>
        <p:spPr>
          <a:xfrm>
            <a:off x="7134045" y="6410804"/>
            <a:ext cx="5300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https://www.hackerone.com/top-ten-vulnerabilities</a:t>
            </a:r>
          </a:p>
        </p:txBody>
      </p:sp>
    </p:spTree>
    <p:extLst>
      <p:ext uri="{BB962C8B-B14F-4D97-AF65-F5344CB8AC3E}">
        <p14:creationId xmlns:p14="http://schemas.microsoft.com/office/powerpoint/2010/main" val="3678317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EE873-24CD-3151-822C-0EF1FAF6F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Security Policy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2E43323-405C-BAB7-FEEA-D3D796A0E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1712"/>
            <a:ext cx="10515600" cy="1159115"/>
          </a:xfrm>
        </p:spPr>
        <p:txBody>
          <a:bodyPr/>
          <a:lstStyle/>
          <a:p>
            <a:r>
              <a:rPr lang="en-US" dirty="0"/>
              <a:t>A way to selectively load resources</a:t>
            </a:r>
          </a:p>
          <a:p>
            <a:r>
              <a:rPr lang="en-US" dirty="0"/>
              <a:t>Can protect from Cross Site Scripting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D0C67F-925B-70A5-6D75-6D810277B263}"/>
              </a:ext>
            </a:extLst>
          </p:cNvPr>
          <p:cNvSpPr txBox="1"/>
          <p:nvPr/>
        </p:nvSpPr>
        <p:spPr>
          <a:xfrm>
            <a:off x="562872" y="2991851"/>
            <a:ext cx="812392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Fira Mono" panose="020B0509050000020004" pitchFamily="49" charset="0"/>
                <a:ea typeface="Fira Mono" panose="020B0509050000020004" pitchFamily="49" charset="0"/>
              </a:rPr>
              <a:t>upgrade-insecure-requests ; </a:t>
            </a:r>
          </a:p>
          <a:p>
            <a:r>
              <a:rPr lang="en-US" dirty="0">
                <a:latin typeface="Fira Mono" panose="020B0509050000020004" pitchFamily="49" charset="0"/>
                <a:ea typeface="Fira Mono" panose="020B0509050000020004" pitchFamily="49" charset="0"/>
              </a:rPr>
              <a:t>default-</a:t>
            </a:r>
            <a:r>
              <a:rPr lang="en-US" dirty="0" err="1">
                <a:latin typeface="Fira Mono" panose="020B0509050000020004" pitchFamily="49" charset="0"/>
                <a:ea typeface="Fira Mono" panose="020B0509050000020004" pitchFamily="49" charset="0"/>
              </a:rPr>
              <a:t>src</a:t>
            </a:r>
            <a:r>
              <a:rPr lang="en-US" dirty="0">
                <a:latin typeface="Fira Mono" panose="020B0509050000020004" pitchFamily="49" charset="0"/>
                <a:ea typeface="Fira Mono" panose="020B0509050000020004" pitchFamily="49" charset="0"/>
              </a:rPr>
              <a:t> ’none’ ; </a:t>
            </a:r>
          </a:p>
          <a:p>
            <a:r>
              <a:rPr lang="en-US" dirty="0">
                <a:latin typeface="Fira Mono" panose="020B0509050000020004" pitchFamily="49" charset="0"/>
                <a:ea typeface="Fira Mono" panose="020B0509050000020004" pitchFamily="49" charset="0"/>
              </a:rPr>
              <a:t>script-</a:t>
            </a:r>
            <a:r>
              <a:rPr lang="en-US" dirty="0" err="1">
                <a:latin typeface="Fira Mono" panose="020B0509050000020004" pitchFamily="49" charset="0"/>
                <a:ea typeface="Fira Mono" panose="020B0509050000020004" pitchFamily="49" charset="0"/>
              </a:rPr>
              <a:t>src</a:t>
            </a:r>
            <a:r>
              <a:rPr lang="en-US" dirty="0">
                <a:latin typeface="Fira Mono" panose="020B0509050000020004" pitchFamily="49" charset="0"/>
                <a:ea typeface="Fira Mono" panose="020B0509050000020004" pitchFamily="49" charset="0"/>
              </a:rPr>
              <a:t> ’report-sample’ ; </a:t>
            </a:r>
          </a:p>
          <a:p>
            <a:r>
              <a:rPr lang="en-US" dirty="0">
                <a:latin typeface="Fira Mono" panose="020B0509050000020004" pitchFamily="49" charset="0"/>
                <a:ea typeface="Fira Mono" panose="020B0509050000020004" pitchFamily="49" charset="0"/>
              </a:rPr>
              <a:t>script-</a:t>
            </a:r>
            <a:r>
              <a:rPr lang="en-US" dirty="0" err="1">
                <a:latin typeface="Fira Mono" panose="020B0509050000020004" pitchFamily="49" charset="0"/>
                <a:ea typeface="Fira Mono" panose="020B0509050000020004" pitchFamily="49" charset="0"/>
              </a:rPr>
              <a:t>src</a:t>
            </a:r>
            <a:r>
              <a:rPr lang="en-US" dirty="0">
                <a:latin typeface="Fira Mono" panose="020B0509050000020004" pitchFamily="49" charset="0"/>
                <a:ea typeface="Fira Mono" panose="020B0509050000020004" pitchFamily="49" charset="0"/>
              </a:rPr>
              <a:t>-</a:t>
            </a:r>
            <a:r>
              <a:rPr lang="en-US" dirty="0" err="1">
                <a:latin typeface="Fira Mono" panose="020B0509050000020004" pitchFamily="49" charset="0"/>
                <a:ea typeface="Fira Mono" panose="020B0509050000020004" pitchFamily="49" charset="0"/>
              </a:rPr>
              <a:t>elem</a:t>
            </a:r>
            <a:r>
              <a:rPr lang="en-US" dirty="0">
                <a:latin typeface="Fira Mono" panose="020B0509050000020004" pitchFamily="49" charset="0"/>
                <a:ea typeface="Fira Mono" panose="020B0509050000020004" pitchFamily="49" charset="0"/>
              </a:rPr>
              <a:t> ’report-sample’ https://testing.site/index.js </a:t>
            </a:r>
          </a:p>
          <a:p>
            <a:r>
              <a:rPr lang="en-US" dirty="0">
                <a:latin typeface="Fira Mono" panose="020B0509050000020004" pitchFamily="49" charset="0"/>
                <a:ea typeface="Fira Mono" panose="020B0509050000020004" pitchFamily="49" charset="0"/>
              </a:rPr>
              <a:t>’sha256-f2KDabOBheatnkXlUGlWthbaCaKmlDSpV5682oXCFAw=’ ’nonce-OEdqEL1Z’; </a:t>
            </a:r>
          </a:p>
          <a:p>
            <a:r>
              <a:rPr lang="en-US" dirty="0">
                <a:latin typeface="Fira Mono" panose="020B0509050000020004" pitchFamily="49" charset="0"/>
                <a:ea typeface="Fira Mono" panose="020B0509050000020004" pitchFamily="49" charset="0"/>
              </a:rPr>
              <a:t>script-</a:t>
            </a:r>
            <a:r>
              <a:rPr lang="en-US" dirty="0" err="1">
                <a:latin typeface="Fira Mono" panose="020B0509050000020004" pitchFamily="49" charset="0"/>
                <a:ea typeface="Fira Mono" panose="020B0509050000020004" pitchFamily="49" charset="0"/>
              </a:rPr>
              <a:t>src</a:t>
            </a:r>
            <a:r>
              <a:rPr lang="en-US" dirty="0">
                <a:latin typeface="Fira Mono" panose="020B0509050000020004" pitchFamily="49" charset="0"/>
                <a:ea typeface="Fira Mono" panose="020B0509050000020004" pitchFamily="49" charset="0"/>
              </a:rPr>
              <a:t>-</a:t>
            </a:r>
            <a:r>
              <a:rPr lang="en-US" dirty="0" err="1">
                <a:latin typeface="Fira Mono" panose="020B0509050000020004" pitchFamily="49" charset="0"/>
                <a:ea typeface="Fira Mono" panose="020B0509050000020004" pitchFamily="49" charset="0"/>
              </a:rPr>
              <a:t>attr</a:t>
            </a:r>
            <a:r>
              <a:rPr lang="en-US" dirty="0">
                <a:latin typeface="Fira Mono" panose="020B0509050000020004" pitchFamily="49" charset="0"/>
                <a:ea typeface="Fira Mono" panose="020B0509050000020004" pitchFamily="49" charset="0"/>
              </a:rPr>
              <a:t> ’report-sample’ ; </a:t>
            </a:r>
          </a:p>
          <a:p>
            <a:r>
              <a:rPr lang="en-US" dirty="0">
                <a:latin typeface="Fira Mono" panose="020B0509050000020004" pitchFamily="49" charset="0"/>
                <a:ea typeface="Fira Mono" panose="020B0509050000020004" pitchFamily="49" charset="0"/>
              </a:rPr>
              <a:t>frame-</a:t>
            </a:r>
            <a:r>
              <a:rPr lang="en-US" dirty="0" err="1">
                <a:latin typeface="Fira Mono" panose="020B0509050000020004" pitchFamily="49" charset="0"/>
                <a:ea typeface="Fira Mono" panose="020B0509050000020004" pitchFamily="49" charset="0"/>
              </a:rPr>
              <a:t>src</a:t>
            </a:r>
            <a:r>
              <a:rPr lang="en-US" dirty="0">
                <a:latin typeface="Fira Mono" panose="020B0509050000020004" pitchFamily="49" charset="0"/>
                <a:ea typeface="Fira Mono" panose="020B0509050000020004" pitchFamily="49" charset="0"/>
              </a:rPr>
              <a:t> </a:t>
            </a:r>
            <a:r>
              <a:rPr lang="en-US" dirty="0" err="1">
                <a:latin typeface="Fira Mono" panose="020B0509050000020004" pitchFamily="49" charset="0"/>
                <a:ea typeface="Fira Mono" panose="020B0509050000020004" pitchFamily="49" charset="0"/>
              </a:rPr>
              <a:t>testing.site</a:t>
            </a:r>
            <a:r>
              <a:rPr lang="en-US" dirty="0">
                <a:latin typeface="Fira Mono" panose="020B0509050000020004" pitchFamily="49" charset="0"/>
                <a:ea typeface="Fira Mono" panose="020B0509050000020004" pitchFamily="49" charset="0"/>
              </a:rPr>
              <a:t> ; </a:t>
            </a:r>
          </a:p>
          <a:p>
            <a:r>
              <a:rPr lang="en-US" dirty="0">
                <a:latin typeface="Fira Mono" panose="020B0509050000020004" pitchFamily="49" charset="0"/>
                <a:ea typeface="Fira Mono" panose="020B0509050000020004" pitchFamily="49" charset="0"/>
              </a:rPr>
              <a:t>font-</a:t>
            </a:r>
            <a:r>
              <a:rPr lang="en-US" dirty="0" err="1">
                <a:latin typeface="Fira Mono" panose="020B0509050000020004" pitchFamily="49" charset="0"/>
                <a:ea typeface="Fira Mono" panose="020B0509050000020004" pitchFamily="49" charset="0"/>
              </a:rPr>
              <a:t>src</a:t>
            </a:r>
            <a:r>
              <a:rPr lang="en-US" dirty="0">
                <a:latin typeface="Fira Mono" panose="020B0509050000020004" pitchFamily="49" charset="0"/>
                <a:ea typeface="Fira Mono" panose="020B0509050000020004" pitchFamily="49" charset="0"/>
              </a:rPr>
              <a:t> *; </a:t>
            </a:r>
          </a:p>
          <a:p>
            <a:r>
              <a:rPr lang="en-US" dirty="0" err="1">
                <a:latin typeface="Fira Mono" panose="020B0509050000020004" pitchFamily="49" charset="0"/>
                <a:ea typeface="Fira Mono" panose="020B0509050000020004" pitchFamily="49" charset="0"/>
              </a:rPr>
              <a:t>img-src</a:t>
            </a:r>
            <a:r>
              <a:rPr lang="en-US" dirty="0">
                <a:latin typeface="Fira Mono" panose="020B0509050000020004" pitchFamily="49" charset="0"/>
                <a:ea typeface="Fira Mono" panose="020B0509050000020004" pitchFamily="49" charset="0"/>
              </a:rPr>
              <a:t> https: ; </a:t>
            </a:r>
          </a:p>
          <a:p>
            <a:r>
              <a:rPr lang="en-US" dirty="0">
                <a:latin typeface="Fira Mono" panose="020B0509050000020004" pitchFamily="49" charset="0"/>
                <a:ea typeface="Fira Mono" panose="020B0509050000020004" pitchFamily="49" charset="0"/>
              </a:rPr>
              <a:t>report-</a:t>
            </a:r>
            <a:r>
              <a:rPr lang="en-US" dirty="0" err="1">
                <a:latin typeface="Fira Mono" panose="020B0509050000020004" pitchFamily="49" charset="0"/>
                <a:ea typeface="Fira Mono" panose="020B0509050000020004" pitchFamily="49" charset="0"/>
              </a:rPr>
              <a:t>uri</a:t>
            </a:r>
            <a:r>
              <a:rPr lang="en-US" dirty="0">
                <a:latin typeface="Fira Mono" panose="020B0509050000020004" pitchFamily="49" charset="0"/>
                <a:ea typeface="Fira Mono" panose="020B0509050000020004" pitchFamily="49" charset="0"/>
              </a:rPr>
              <a:t> https://reporting.project</a:t>
            </a:r>
          </a:p>
        </p:txBody>
      </p:sp>
    </p:spTree>
    <p:extLst>
      <p:ext uri="{BB962C8B-B14F-4D97-AF65-F5344CB8AC3E}">
        <p14:creationId xmlns:p14="http://schemas.microsoft.com/office/powerpoint/2010/main" val="570068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43BE1-CEE6-3820-49C2-1EBF7B3F2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CSP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2A505-70E5-9C55-CF17-0A13B03B1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0450"/>
          </a:xfrm>
        </p:spPr>
        <p:txBody>
          <a:bodyPr>
            <a:normAutofit/>
          </a:bodyPr>
          <a:lstStyle/>
          <a:p>
            <a:r>
              <a:rPr lang="en-US" dirty="0"/>
              <a:t>1 million websites</a:t>
            </a:r>
          </a:p>
          <a:p>
            <a:pPr lvl="1"/>
            <a:r>
              <a:rPr lang="en-US" dirty="0"/>
              <a:t>14% use CSP</a:t>
            </a:r>
          </a:p>
          <a:p>
            <a:pPr lvl="2"/>
            <a:r>
              <a:rPr lang="en-US" dirty="0"/>
              <a:t>4% use reporting</a:t>
            </a:r>
          </a:p>
          <a:p>
            <a:pPr lvl="1"/>
            <a:r>
              <a:rPr lang="en-US" dirty="0"/>
              <a:t>1% use CSPRO</a:t>
            </a:r>
          </a:p>
          <a:p>
            <a:pPr lvl="2"/>
            <a:r>
              <a:rPr lang="en-US" dirty="0"/>
              <a:t>50% use reporting</a:t>
            </a:r>
          </a:p>
          <a:p>
            <a:pPr lvl="1"/>
            <a:r>
              <a:rPr lang="en-US" dirty="0"/>
              <a:t>0.2% use both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D1DC74-A8DA-6CD0-1AFB-495786FC8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927" y="1690688"/>
            <a:ext cx="7546109" cy="28817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908B87-DBE3-7DE0-DF0C-316B5610CB44}"/>
              </a:ext>
            </a:extLst>
          </p:cNvPr>
          <p:cNvSpPr txBox="1"/>
          <p:nvPr/>
        </p:nvSpPr>
        <p:spPr>
          <a:xfrm>
            <a:off x="7844286" y="63216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https://par.nsf.gov/servlets/purl/10173479</a:t>
            </a:r>
          </a:p>
        </p:txBody>
      </p:sp>
    </p:spTree>
    <p:extLst>
      <p:ext uri="{BB962C8B-B14F-4D97-AF65-F5344CB8AC3E}">
        <p14:creationId xmlns:p14="http://schemas.microsoft.com/office/powerpoint/2010/main" val="3914501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E387D-35D3-308B-44BF-BD1315C65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CSP Pitfalls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D508EF-D26D-23A8-CAD3-1086BD0B2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Policies are not strict enough</a:t>
            </a:r>
          </a:p>
          <a:p>
            <a:pPr lvl="1"/>
            <a:r>
              <a:rPr lang="en-US" dirty="0"/>
              <a:t>94% are trivially </a:t>
            </a:r>
            <a:r>
              <a:rPr lang="en-US" dirty="0" err="1"/>
              <a:t>bypassable</a:t>
            </a:r>
            <a:r>
              <a:rPr lang="en-US" dirty="0"/>
              <a:t> because of whitelisting</a:t>
            </a:r>
          </a:p>
          <a:p>
            <a:pPr lvl="2"/>
            <a:r>
              <a:rPr lang="en-US" dirty="0"/>
              <a:t>Unsafe domain</a:t>
            </a:r>
          </a:p>
          <a:p>
            <a:pPr lvl="2"/>
            <a:r>
              <a:rPr lang="en-US" dirty="0"/>
              <a:t>Wildcard</a:t>
            </a:r>
          </a:p>
          <a:p>
            <a:pPr lvl="2"/>
            <a:r>
              <a:rPr lang="en-US" dirty="0"/>
              <a:t>Unsafe inline</a:t>
            </a:r>
          </a:p>
          <a:p>
            <a:pPr lvl="1"/>
            <a:r>
              <a:rPr lang="en-US" dirty="0"/>
              <a:t>Expected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Malicious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882D74D-144E-1BF4-A3E6-ABF5CF5D3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8361" y="4223475"/>
            <a:ext cx="92178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Content-Security-Policy: default-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src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 'self' ajax.googleapis.com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https://ajax.googleapis.com/ajax/libs/jquery/2.1.3/jquery.min.js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61D7D1-4546-E6F4-70E6-E44530B5ABA4}"/>
              </a:ext>
            </a:extLst>
          </p:cNvPr>
          <p:cNvSpPr txBox="1"/>
          <p:nvPr/>
        </p:nvSpPr>
        <p:spPr>
          <a:xfrm>
            <a:off x="1727951" y="5084400"/>
            <a:ext cx="9098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ajax.googleapis.com/ajax/services/feed/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find?v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Mono" panose="020B0509050000020004" pitchFamily="49" charset="0"/>
                <a:ea typeface="Fira Mono" panose="020B0509050000020004" pitchFamily="49" charset="0"/>
              </a:rPr>
              <a:t>=1.0%26callback=alert%26context=1337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E24A97-883F-3CCD-0E1E-54A3DF08946F}"/>
              </a:ext>
            </a:extLst>
          </p:cNvPr>
          <p:cNvSpPr txBox="1"/>
          <p:nvPr/>
        </p:nvSpPr>
        <p:spPr>
          <a:xfrm>
            <a:off x="485235" y="6308209"/>
            <a:ext cx="107118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https://github.com/cure53/XSSChallengeWiki/wiki/H5SC-Minichallenge-3:-%22Sh*t,-it%27s-CSP!%22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E7115C-1F6A-4928-E681-62F88E2D8A10}"/>
              </a:ext>
            </a:extLst>
          </p:cNvPr>
          <p:cNvSpPr txBox="1"/>
          <p:nvPr/>
        </p:nvSpPr>
        <p:spPr>
          <a:xfrm>
            <a:off x="485235" y="6057920"/>
            <a:ext cx="8306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https://storage.googleapis.com/pub-tools-public-publication-data/pdf/45542.pdf</a:t>
            </a:r>
          </a:p>
        </p:txBody>
      </p:sp>
    </p:spTree>
    <p:extLst>
      <p:ext uri="{BB962C8B-B14F-4D97-AF65-F5344CB8AC3E}">
        <p14:creationId xmlns:p14="http://schemas.microsoft.com/office/powerpoint/2010/main" val="1299992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70988-D5D5-D729-A376-65A9D0BDA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nonce bypasses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D9C644-BDE5-6BF0-F736-36F4BB491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34104"/>
            <a:ext cx="9401924" cy="54038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9BCD90-9C00-B234-68BF-3D9B936CB469}"/>
              </a:ext>
            </a:extLst>
          </p:cNvPr>
          <p:cNvSpPr txBox="1"/>
          <p:nvPr/>
        </p:nvSpPr>
        <p:spPr>
          <a:xfrm>
            <a:off x="7490604" y="636859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http://sebastian-lekies.de/csp/bypasses.php</a:t>
            </a:r>
          </a:p>
        </p:txBody>
      </p:sp>
    </p:spTree>
    <p:extLst>
      <p:ext uri="{BB962C8B-B14F-4D97-AF65-F5344CB8AC3E}">
        <p14:creationId xmlns:p14="http://schemas.microsoft.com/office/powerpoint/2010/main" val="1818236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AFD52-100C-BC9F-05BD-21270E017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Policy Maker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87652-5914-7A9D-3A5D-18E5E8C03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Detect every piece of malicious JavaScript</a:t>
            </a:r>
          </a:p>
          <a:p>
            <a:r>
              <a:rPr lang="en-US" dirty="0"/>
              <a:t>Create the strictest policy possible</a:t>
            </a:r>
          </a:p>
          <a:p>
            <a:r>
              <a:rPr lang="en-US" dirty="0"/>
              <a:t>Occasionally remove sources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Stay Report Only forever</a:t>
            </a:r>
          </a:p>
          <a:p>
            <a:r>
              <a:rPr lang="en-US" dirty="0"/>
              <a:t>Do not interfere with user experience</a:t>
            </a:r>
          </a:p>
          <a:p>
            <a:r>
              <a:rPr lang="en-US" dirty="0"/>
              <a:t>Updates itself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881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4E5C9EA-1490-57A6-9CC8-6C6946E39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82" y="1924745"/>
            <a:ext cx="11896436" cy="437548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72C6520-8F84-A716-72FC-AC43ED98F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</p:txBody>
      </p:sp>
    </p:spTree>
    <p:extLst>
      <p:ext uri="{BB962C8B-B14F-4D97-AF65-F5344CB8AC3E}">
        <p14:creationId xmlns:p14="http://schemas.microsoft.com/office/powerpoint/2010/main" val="3916951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244</TotalTime>
  <Words>372</Words>
  <Application>Microsoft Office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Fira Mono</vt:lpstr>
      <vt:lpstr>Office Theme</vt:lpstr>
      <vt:lpstr>Using Content Security Policy Report Only to Detect Malicious JavaScript</vt:lpstr>
      <vt:lpstr>Agenda</vt:lpstr>
      <vt:lpstr>Cross Site Scripting</vt:lpstr>
      <vt:lpstr>Content Security Policy</vt:lpstr>
      <vt:lpstr>CSP Usage</vt:lpstr>
      <vt:lpstr>CSP Pitfalls</vt:lpstr>
      <vt:lpstr>Many nonce bypasses</vt:lpstr>
      <vt:lpstr>The Policy Maker Project</vt:lpstr>
      <vt:lpstr>Project Structure</vt:lpstr>
      <vt:lpstr>DEMO</vt:lpstr>
      <vt:lpstr>Longer Experiments</vt:lpstr>
      <vt:lpstr>Longer Experiments</vt:lpstr>
      <vt:lpstr>CSP Pitfalls</vt:lpstr>
      <vt:lpstr>Future work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Content Security Policy Report Only to Detect Malicious JavaScript</dc:title>
  <dc:creator>Michal Glinski</dc:creator>
  <cp:lastModifiedBy>Michal Glinski</cp:lastModifiedBy>
  <cp:revision>1</cp:revision>
  <dcterms:created xsi:type="dcterms:W3CDTF">2023-09-14T00:33:15Z</dcterms:created>
  <dcterms:modified xsi:type="dcterms:W3CDTF">2023-09-14T04:37:53Z</dcterms:modified>
</cp:coreProperties>
</file>