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62" r:id="rId4"/>
    <p:sldId id="261" r:id="rId5"/>
    <p:sldId id="259" r:id="rId6"/>
    <p:sldId id="260" r:id="rId7"/>
    <p:sldId id="263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0"/>
    <p:restoredTop sz="94648"/>
  </p:normalViewPr>
  <p:slideViewPr>
    <p:cSldViewPr snapToGrid="0">
      <p:cViewPr>
        <p:scale>
          <a:sx n="86" d="100"/>
          <a:sy n="86" d="100"/>
        </p:scale>
        <p:origin x="384" y="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059C2A-8ADB-4C3B-BA00-9011BD860737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B1C136C-6804-4925-9CA0-B15EB7A50D6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Real time insights</a:t>
          </a:r>
        </a:p>
      </dgm:t>
    </dgm:pt>
    <dgm:pt modelId="{E9F90E82-4EF5-4CDA-9849-67B01570A2FF}" type="parTrans" cxnId="{4ED12AD3-0AB5-41B6-81BF-DFE6D0738CB1}">
      <dgm:prSet/>
      <dgm:spPr/>
      <dgm:t>
        <a:bodyPr/>
        <a:lstStyle/>
        <a:p>
          <a:endParaRPr lang="en-US"/>
        </a:p>
      </dgm:t>
    </dgm:pt>
    <dgm:pt modelId="{FAE2FA7D-27BC-4E6F-84F9-785F45BC53A3}" type="sibTrans" cxnId="{4ED12AD3-0AB5-41B6-81BF-DFE6D0738CB1}">
      <dgm:prSet/>
      <dgm:spPr/>
      <dgm:t>
        <a:bodyPr/>
        <a:lstStyle/>
        <a:p>
          <a:endParaRPr lang="en-US"/>
        </a:p>
      </dgm:t>
    </dgm:pt>
    <dgm:pt modelId="{AFD6130C-8F80-4C63-8C93-B64191439BD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Suggestions and automated solutions</a:t>
          </a:r>
        </a:p>
      </dgm:t>
    </dgm:pt>
    <dgm:pt modelId="{15F63A82-3454-4AEB-AFB2-046B16EC02DE}" type="parTrans" cxnId="{E8F83BE7-9500-4716-8176-2846CE8F22A2}">
      <dgm:prSet/>
      <dgm:spPr/>
      <dgm:t>
        <a:bodyPr/>
        <a:lstStyle/>
        <a:p>
          <a:endParaRPr lang="en-US"/>
        </a:p>
      </dgm:t>
    </dgm:pt>
    <dgm:pt modelId="{5625F61B-E159-46A1-BC1C-00F2480AD30A}" type="sibTrans" cxnId="{E8F83BE7-9500-4716-8176-2846CE8F22A2}">
      <dgm:prSet/>
      <dgm:spPr/>
      <dgm:t>
        <a:bodyPr/>
        <a:lstStyle/>
        <a:p>
          <a:endParaRPr lang="en-US"/>
        </a:p>
      </dgm:t>
    </dgm:pt>
    <dgm:pt modelId="{9D42509C-92DE-4707-B2DC-AEC9729BDB1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Faster decision making without constant managerial intervention</a:t>
          </a:r>
        </a:p>
      </dgm:t>
    </dgm:pt>
    <dgm:pt modelId="{FAA22C9A-F2E4-4151-8CBF-FE195378D216}" type="parTrans" cxnId="{816D4A90-9F02-4B72-B85A-8973ED6AAD0A}">
      <dgm:prSet/>
      <dgm:spPr/>
      <dgm:t>
        <a:bodyPr/>
        <a:lstStyle/>
        <a:p>
          <a:endParaRPr lang="en-US"/>
        </a:p>
      </dgm:t>
    </dgm:pt>
    <dgm:pt modelId="{7DDAEF16-0C5D-40A6-BBE7-56447A9C32C3}" type="sibTrans" cxnId="{816D4A90-9F02-4B72-B85A-8973ED6AAD0A}">
      <dgm:prSet/>
      <dgm:spPr/>
      <dgm:t>
        <a:bodyPr/>
        <a:lstStyle/>
        <a:p>
          <a:endParaRPr lang="en-US"/>
        </a:p>
      </dgm:t>
    </dgm:pt>
    <dgm:pt modelId="{8FD7EFEE-07FE-47B8-B9CD-03D58A5191B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Automates routine tasks</a:t>
          </a:r>
        </a:p>
      </dgm:t>
    </dgm:pt>
    <dgm:pt modelId="{ACDE319F-87AE-44BD-A679-0A09F06DDB35}" type="parTrans" cxnId="{510D2608-EDEB-44C5-9E76-E776D204510B}">
      <dgm:prSet/>
      <dgm:spPr/>
      <dgm:t>
        <a:bodyPr/>
        <a:lstStyle/>
        <a:p>
          <a:endParaRPr lang="en-US"/>
        </a:p>
      </dgm:t>
    </dgm:pt>
    <dgm:pt modelId="{42E6E6CC-CB16-4E34-877A-22E09AFDC2E4}" type="sibTrans" cxnId="{510D2608-EDEB-44C5-9E76-E776D204510B}">
      <dgm:prSet/>
      <dgm:spPr/>
      <dgm:t>
        <a:bodyPr/>
        <a:lstStyle/>
        <a:p>
          <a:endParaRPr lang="en-US"/>
        </a:p>
      </dgm:t>
    </dgm:pt>
    <dgm:pt modelId="{63A79737-5EA2-44C7-AA5B-FB06C1365047}" type="pres">
      <dgm:prSet presAssocID="{5D059C2A-8ADB-4C3B-BA00-9011BD860737}" presName="root" presStyleCnt="0">
        <dgm:presLayoutVars>
          <dgm:dir/>
          <dgm:resizeHandles val="exact"/>
        </dgm:presLayoutVars>
      </dgm:prSet>
      <dgm:spPr/>
    </dgm:pt>
    <dgm:pt modelId="{723D41BE-5BB1-45A7-90EF-76E169109C0D}" type="pres">
      <dgm:prSet presAssocID="{0B1C136C-6804-4925-9CA0-B15EB7A50D6D}" presName="compNode" presStyleCnt="0"/>
      <dgm:spPr/>
    </dgm:pt>
    <dgm:pt modelId="{9F0656A2-E801-4FDE-8D8A-011A3F225AD2}" type="pres">
      <dgm:prSet presAssocID="{0B1C136C-6804-4925-9CA0-B15EB7A50D6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6D9D2268-0CAD-4771-8CC9-F3397A8BDE79}" type="pres">
      <dgm:prSet presAssocID="{0B1C136C-6804-4925-9CA0-B15EB7A50D6D}" presName="spaceRect" presStyleCnt="0"/>
      <dgm:spPr/>
    </dgm:pt>
    <dgm:pt modelId="{85F6B952-5874-4037-A0C5-54AC88B5785F}" type="pres">
      <dgm:prSet presAssocID="{0B1C136C-6804-4925-9CA0-B15EB7A50D6D}" presName="textRect" presStyleLbl="revTx" presStyleIdx="0" presStyleCnt="4">
        <dgm:presLayoutVars>
          <dgm:chMax val="1"/>
          <dgm:chPref val="1"/>
        </dgm:presLayoutVars>
      </dgm:prSet>
      <dgm:spPr/>
    </dgm:pt>
    <dgm:pt modelId="{AAE988DC-7F94-4A2F-995E-F86F2AFA641A}" type="pres">
      <dgm:prSet presAssocID="{FAE2FA7D-27BC-4E6F-84F9-785F45BC53A3}" presName="sibTrans" presStyleCnt="0"/>
      <dgm:spPr/>
    </dgm:pt>
    <dgm:pt modelId="{5400A379-E3EA-45D7-954C-77C0AE28D56B}" type="pres">
      <dgm:prSet presAssocID="{AFD6130C-8F80-4C63-8C93-B64191439BD1}" presName="compNode" presStyleCnt="0"/>
      <dgm:spPr/>
    </dgm:pt>
    <dgm:pt modelId="{84AFB23C-DF23-45FA-9C00-DA9049A3BD79}" type="pres">
      <dgm:prSet presAssocID="{AFD6130C-8F80-4C63-8C93-B64191439BD1}" presName="iconRect" presStyleLbl="node1" presStyleIdx="1" presStyleCnt="4" custLinFactNeighborX="88420" custLinFactNeighborY="-1041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FCDD68BB-98E8-4D65-B14A-CC29B668E7A2}" type="pres">
      <dgm:prSet presAssocID="{AFD6130C-8F80-4C63-8C93-B64191439BD1}" presName="spaceRect" presStyleCnt="0"/>
      <dgm:spPr/>
    </dgm:pt>
    <dgm:pt modelId="{F0EB4058-5462-4AB6-A183-0B894C77C3CE}" type="pres">
      <dgm:prSet presAssocID="{AFD6130C-8F80-4C63-8C93-B64191439BD1}" presName="textRect" presStyleLbl="revTx" presStyleIdx="1" presStyleCnt="4" custLinFactNeighborX="39789" custLinFactNeighborY="-19855">
        <dgm:presLayoutVars>
          <dgm:chMax val="1"/>
          <dgm:chPref val="1"/>
        </dgm:presLayoutVars>
      </dgm:prSet>
      <dgm:spPr/>
    </dgm:pt>
    <dgm:pt modelId="{3207BB87-B4A3-474C-B5B4-16835F2D5DDC}" type="pres">
      <dgm:prSet presAssocID="{5625F61B-E159-46A1-BC1C-00F2480AD30A}" presName="sibTrans" presStyleCnt="0"/>
      <dgm:spPr/>
    </dgm:pt>
    <dgm:pt modelId="{5FBCBE8D-DE4A-4FDC-80A3-A790ED939DD3}" type="pres">
      <dgm:prSet presAssocID="{9D42509C-92DE-4707-B2DC-AEC9729BDB1E}" presName="compNode" presStyleCnt="0"/>
      <dgm:spPr/>
    </dgm:pt>
    <dgm:pt modelId="{9CB918C7-90F8-478F-B20D-EBEAE11D6D90}" type="pres">
      <dgm:prSet presAssocID="{9D42509C-92DE-4707-B2DC-AEC9729BDB1E}" presName="iconRect" presStyleLbl="node1" presStyleIdx="2" presStyleCnt="4" custLinFactX="100000" custLinFactNeighborX="105556" custLinFactNeighborY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8F5221A9-DFBC-4E9A-82CF-E4F74E3DF914}" type="pres">
      <dgm:prSet presAssocID="{9D42509C-92DE-4707-B2DC-AEC9729BDB1E}" presName="spaceRect" presStyleCnt="0"/>
      <dgm:spPr/>
    </dgm:pt>
    <dgm:pt modelId="{71BD57FA-1759-4A79-A674-AA51EC52C1B1}" type="pres">
      <dgm:prSet presAssocID="{9D42509C-92DE-4707-B2DC-AEC9729BDB1E}" presName="textRect" presStyleLbl="revTx" presStyleIdx="2" presStyleCnt="4" custScaleX="183739" custLinFactNeighborX="95709" custLinFactNeighborY="-19855">
        <dgm:presLayoutVars>
          <dgm:chMax val="1"/>
          <dgm:chPref val="1"/>
        </dgm:presLayoutVars>
      </dgm:prSet>
      <dgm:spPr/>
    </dgm:pt>
    <dgm:pt modelId="{ABEA2596-EA95-4678-8446-AD5967242360}" type="pres">
      <dgm:prSet presAssocID="{7DDAEF16-0C5D-40A6-BBE7-56447A9C32C3}" presName="sibTrans" presStyleCnt="0"/>
      <dgm:spPr/>
    </dgm:pt>
    <dgm:pt modelId="{1556E7B9-D905-43B5-A510-5977FFBAC38F}" type="pres">
      <dgm:prSet presAssocID="{8FD7EFEE-07FE-47B8-B9CD-03D58A5191B9}" presName="compNode" presStyleCnt="0"/>
      <dgm:spPr/>
    </dgm:pt>
    <dgm:pt modelId="{2245E1E2-BFC5-47B3-9335-F7DCEBBE6ED9}" type="pres">
      <dgm:prSet presAssocID="{8FD7EFEE-07FE-47B8-B9CD-03D58A5191B9}" presName="iconRect" presStyleLbl="node1" presStyleIdx="3" presStyleCnt="4" custLinFactX="100000" custLinFactNeighborX="146849" custLinFactNeighborY="-1041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D13FE18B-056F-4AAB-9989-35786E3F0851}" type="pres">
      <dgm:prSet presAssocID="{8FD7EFEE-07FE-47B8-B9CD-03D58A5191B9}" presName="spaceRect" presStyleCnt="0"/>
      <dgm:spPr/>
    </dgm:pt>
    <dgm:pt modelId="{24BED88E-F37B-48B4-9F85-9CAC630D5DDF}" type="pres">
      <dgm:prSet presAssocID="{8FD7EFEE-07FE-47B8-B9CD-03D58A5191B9}" presName="textRect" presStyleLbl="revTx" presStyleIdx="3" presStyleCnt="4" custLinFactX="24178" custLinFactNeighborX="100000" custLinFactNeighborY="-10236">
        <dgm:presLayoutVars>
          <dgm:chMax val="1"/>
          <dgm:chPref val="1"/>
        </dgm:presLayoutVars>
      </dgm:prSet>
      <dgm:spPr/>
    </dgm:pt>
  </dgm:ptLst>
  <dgm:cxnLst>
    <dgm:cxn modelId="{510D2608-EDEB-44C5-9E76-E776D204510B}" srcId="{5D059C2A-8ADB-4C3B-BA00-9011BD860737}" destId="{8FD7EFEE-07FE-47B8-B9CD-03D58A5191B9}" srcOrd="3" destOrd="0" parTransId="{ACDE319F-87AE-44BD-A679-0A09F06DDB35}" sibTransId="{42E6E6CC-CB16-4E34-877A-22E09AFDC2E4}"/>
    <dgm:cxn modelId="{816D4A90-9F02-4B72-B85A-8973ED6AAD0A}" srcId="{5D059C2A-8ADB-4C3B-BA00-9011BD860737}" destId="{9D42509C-92DE-4707-B2DC-AEC9729BDB1E}" srcOrd="2" destOrd="0" parTransId="{FAA22C9A-F2E4-4151-8CBF-FE195378D216}" sibTransId="{7DDAEF16-0C5D-40A6-BBE7-56447A9C32C3}"/>
    <dgm:cxn modelId="{F1A548BA-B9FA-4496-B7AE-472E7CFF4658}" type="presOf" srcId="{5D059C2A-8ADB-4C3B-BA00-9011BD860737}" destId="{63A79737-5EA2-44C7-AA5B-FB06C1365047}" srcOrd="0" destOrd="0" presId="urn:microsoft.com/office/officeart/2018/2/layout/IconLabelList"/>
    <dgm:cxn modelId="{1237C8CB-14FD-4651-BFB8-F3616B53BD53}" type="presOf" srcId="{0B1C136C-6804-4925-9CA0-B15EB7A50D6D}" destId="{85F6B952-5874-4037-A0C5-54AC88B5785F}" srcOrd="0" destOrd="0" presId="urn:microsoft.com/office/officeart/2018/2/layout/IconLabelList"/>
    <dgm:cxn modelId="{4ED12AD3-0AB5-41B6-81BF-DFE6D0738CB1}" srcId="{5D059C2A-8ADB-4C3B-BA00-9011BD860737}" destId="{0B1C136C-6804-4925-9CA0-B15EB7A50D6D}" srcOrd="0" destOrd="0" parTransId="{E9F90E82-4EF5-4CDA-9849-67B01570A2FF}" sibTransId="{FAE2FA7D-27BC-4E6F-84F9-785F45BC53A3}"/>
    <dgm:cxn modelId="{28DD97D4-F55D-441C-A7A0-9F1099DDB567}" type="presOf" srcId="{8FD7EFEE-07FE-47B8-B9CD-03D58A5191B9}" destId="{24BED88E-F37B-48B4-9F85-9CAC630D5DDF}" srcOrd="0" destOrd="0" presId="urn:microsoft.com/office/officeart/2018/2/layout/IconLabelList"/>
    <dgm:cxn modelId="{E8F83BE7-9500-4716-8176-2846CE8F22A2}" srcId="{5D059C2A-8ADB-4C3B-BA00-9011BD860737}" destId="{AFD6130C-8F80-4C63-8C93-B64191439BD1}" srcOrd="1" destOrd="0" parTransId="{15F63A82-3454-4AEB-AFB2-046B16EC02DE}" sibTransId="{5625F61B-E159-46A1-BC1C-00F2480AD30A}"/>
    <dgm:cxn modelId="{76CC98F5-5793-446E-BBC4-3D38BAACC9A2}" type="presOf" srcId="{9D42509C-92DE-4707-B2DC-AEC9729BDB1E}" destId="{71BD57FA-1759-4A79-A674-AA51EC52C1B1}" srcOrd="0" destOrd="0" presId="urn:microsoft.com/office/officeart/2018/2/layout/IconLabelList"/>
    <dgm:cxn modelId="{6B5BD6F7-A734-4321-94B3-9D74D61550C8}" type="presOf" srcId="{AFD6130C-8F80-4C63-8C93-B64191439BD1}" destId="{F0EB4058-5462-4AB6-A183-0B894C77C3CE}" srcOrd="0" destOrd="0" presId="urn:microsoft.com/office/officeart/2018/2/layout/IconLabelList"/>
    <dgm:cxn modelId="{8A78FD5C-6977-4845-8607-B76D5A1C31A1}" type="presParOf" srcId="{63A79737-5EA2-44C7-AA5B-FB06C1365047}" destId="{723D41BE-5BB1-45A7-90EF-76E169109C0D}" srcOrd="0" destOrd="0" presId="urn:microsoft.com/office/officeart/2018/2/layout/IconLabelList"/>
    <dgm:cxn modelId="{7F49EB45-C407-4A65-91C5-DE0C70D91748}" type="presParOf" srcId="{723D41BE-5BB1-45A7-90EF-76E169109C0D}" destId="{9F0656A2-E801-4FDE-8D8A-011A3F225AD2}" srcOrd="0" destOrd="0" presId="urn:microsoft.com/office/officeart/2018/2/layout/IconLabelList"/>
    <dgm:cxn modelId="{B83F3630-92BA-4665-8618-1C1735E12418}" type="presParOf" srcId="{723D41BE-5BB1-45A7-90EF-76E169109C0D}" destId="{6D9D2268-0CAD-4771-8CC9-F3397A8BDE79}" srcOrd="1" destOrd="0" presId="urn:microsoft.com/office/officeart/2018/2/layout/IconLabelList"/>
    <dgm:cxn modelId="{0296BFE8-0ACB-4895-8EEF-86B147A6D632}" type="presParOf" srcId="{723D41BE-5BB1-45A7-90EF-76E169109C0D}" destId="{85F6B952-5874-4037-A0C5-54AC88B5785F}" srcOrd="2" destOrd="0" presId="urn:microsoft.com/office/officeart/2018/2/layout/IconLabelList"/>
    <dgm:cxn modelId="{8CE9F916-F336-4B0A-8979-E320071A1098}" type="presParOf" srcId="{63A79737-5EA2-44C7-AA5B-FB06C1365047}" destId="{AAE988DC-7F94-4A2F-995E-F86F2AFA641A}" srcOrd="1" destOrd="0" presId="urn:microsoft.com/office/officeart/2018/2/layout/IconLabelList"/>
    <dgm:cxn modelId="{326AA4BA-511D-4B0B-A286-A36AD32ACACA}" type="presParOf" srcId="{63A79737-5EA2-44C7-AA5B-FB06C1365047}" destId="{5400A379-E3EA-45D7-954C-77C0AE28D56B}" srcOrd="2" destOrd="0" presId="urn:microsoft.com/office/officeart/2018/2/layout/IconLabelList"/>
    <dgm:cxn modelId="{E58537A1-1499-42BC-A2E6-B4C6E6DE6809}" type="presParOf" srcId="{5400A379-E3EA-45D7-954C-77C0AE28D56B}" destId="{84AFB23C-DF23-45FA-9C00-DA9049A3BD79}" srcOrd="0" destOrd="0" presId="urn:microsoft.com/office/officeart/2018/2/layout/IconLabelList"/>
    <dgm:cxn modelId="{346D05C2-4276-4432-81D8-FD867077D17F}" type="presParOf" srcId="{5400A379-E3EA-45D7-954C-77C0AE28D56B}" destId="{FCDD68BB-98E8-4D65-B14A-CC29B668E7A2}" srcOrd="1" destOrd="0" presId="urn:microsoft.com/office/officeart/2018/2/layout/IconLabelList"/>
    <dgm:cxn modelId="{7A713B23-1FFB-4883-A5A9-55679EAE1321}" type="presParOf" srcId="{5400A379-E3EA-45D7-954C-77C0AE28D56B}" destId="{F0EB4058-5462-4AB6-A183-0B894C77C3CE}" srcOrd="2" destOrd="0" presId="urn:microsoft.com/office/officeart/2018/2/layout/IconLabelList"/>
    <dgm:cxn modelId="{A3DCE4FE-1B5E-464C-965A-9410A551DA23}" type="presParOf" srcId="{63A79737-5EA2-44C7-AA5B-FB06C1365047}" destId="{3207BB87-B4A3-474C-B5B4-16835F2D5DDC}" srcOrd="3" destOrd="0" presId="urn:microsoft.com/office/officeart/2018/2/layout/IconLabelList"/>
    <dgm:cxn modelId="{B660BBD9-3B3F-4C2F-B5BF-A136104E337E}" type="presParOf" srcId="{63A79737-5EA2-44C7-AA5B-FB06C1365047}" destId="{5FBCBE8D-DE4A-4FDC-80A3-A790ED939DD3}" srcOrd="4" destOrd="0" presId="urn:microsoft.com/office/officeart/2018/2/layout/IconLabelList"/>
    <dgm:cxn modelId="{FD3A92AA-C882-425A-864A-E7998B91E1D0}" type="presParOf" srcId="{5FBCBE8D-DE4A-4FDC-80A3-A790ED939DD3}" destId="{9CB918C7-90F8-478F-B20D-EBEAE11D6D90}" srcOrd="0" destOrd="0" presId="urn:microsoft.com/office/officeart/2018/2/layout/IconLabelList"/>
    <dgm:cxn modelId="{6F6529E2-A8BB-43B2-AC3D-7BA7B549A541}" type="presParOf" srcId="{5FBCBE8D-DE4A-4FDC-80A3-A790ED939DD3}" destId="{8F5221A9-DFBC-4E9A-82CF-E4F74E3DF914}" srcOrd="1" destOrd="0" presId="urn:microsoft.com/office/officeart/2018/2/layout/IconLabelList"/>
    <dgm:cxn modelId="{86C4BD1B-CDED-4FFB-AECD-CC09AC4FC727}" type="presParOf" srcId="{5FBCBE8D-DE4A-4FDC-80A3-A790ED939DD3}" destId="{71BD57FA-1759-4A79-A674-AA51EC52C1B1}" srcOrd="2" destOrd="0" presId="urn:microsoft.com/office/officeart/2018/2/layout/IconLabelList"/>
    <dgm:cxn modelId="{AF8C8540-98EB-42B1-B11B-E1891E3E99A2}" type="presParOf" srcId="{63A79737-5EA2-44C7-AA5B-FB06C1365047}" destId="{ABEA2596-EA95-4678-8446-AD5967242360}" srcOrd="5" destOrd="0" presId="urn:microsoft.com/office/officeart/2018/2/layout/IconLabelList"/>
    <dgm:cxn modelId="{6E297605-84B2-47F2-A1A6-1F616C671C30}" type="presParOf" srcId="{63A79737-5EA2-44C7-AA5B-FB06C1365047}" destId="{1556E7B9-D905-43B5-A510-5977FFBAC38F}" srcOrd="6" destOrd="0" presId="urn:microsoft.com/office/officeart/2018/2/layout/IconLabelList"/>
    <dgm:cxn modelId="{C1B08EB9-6C00-4364-A0CB-D0BE3DD57BAD}" type="presParOf" srcId="{1556E7B9-D905-43B5-A510-5977FFBAC38F}" destId="{2245E1E2-BFC5-47B3-9335-F7DCEBBE6ED9}" srcOrd="0" destOrd="0" presId="urn:microsoft.com/office/officeart/2018/2/layout/IconLabelList"/>
    <dgm:cxn modelId="{3806F176-6311-4A61-ABA1-291AE15DF289}" type="presParOf" srcId="{1556E7B9-D905-43B5-A510-5977FFBAC38F}" destId="{D13FE18B-056F-4AAB-9989-35786E3F0851}" srcOrd="1" destOrd="0" presId="urn:microsoft.com/office/officeart/2018/2/layout/IconLabelList"/>
    <dgm:cxn modelId="{02EE5FB3-D14D-499B-9D32-022DEED6CFB4}" type="presParOf" srcId="{1556E7B9-D905-43B5-A510-5977FFBAC38F}" destId="{24BED88E-F37B-48B4-9F85-9CAC630D5DD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0656A2-E801-4FDE-8D8A-011A3F225AD2}">
      <dsp:nvSpPr>
        <dsp:cNvPr id="0" name=""/>
        <dsp:cNvSpPr/>
      </dsp:nvSpPr>
      <dsp:spPr>
        <a:xfrm>
          <a:off x="1903695" y="263784"/>
          <a:ext cx="627275" cy="6272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F6B952-5874-4037-A0C5-54AC88B5785F}">
      <dsp:nvSpPr>
        <dsp:cNvPr id="0" name=""/>
        <dsp:cNvSpPr/>
      </dsp:nvSpPr>
      <dsp:spPr>
        <a:xfrm>
          <a:off x="1520360" y="1109650"/>
          <a:ext cx="1393945" cy="6109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Real time insights</a:t>
          </a:r>
        </a:p>
      </dsp:txBody>
      <dsp:txXfrm>
        <a:off x="1520360" y="1109650"/>
        <a:ext cx="1393945" cy="610940"/>
      </dsp:txXfrm>
    </dsp:sp>
    <dsp:sp modelId="{84AFB23C-DF23-45FA-9C00-DA9049A3BD79}">
      <dsp:nvSpPr>
        <dsp:cNvPr id="0" name=""/>
        <dsp:cNvSpPr/>
      </dsp:nvSpPr>
      <dsp:spPr>
        <a:xfrm>
          <a:off x="4096218" y="198440"/>
          <a:ext cx="627275" cy="6272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EB4058-5462-4AB6-A183-0B894C77C3CE}">
      <dsp:nvSpPr>
        <dsp:cNvPr id="0" name=""/>
        <dsp:cNvSpPr/>
      </dsp:nvSpPr>
      <dsp:spPr>
        <a:xfrm>
          <a:off x="3712883" y="988348"/>
          <a:ext cx="1393945" cy="6109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Suggestions and automated solutions</a:t>
          </a:r>
        </a:p>
      </dsp:txBody>
      <dsp:txXfrm>
        <a:off x="3712883" y="988348"/>
        <a:ext cx="1393945" cy="610940"/>
      </dsp:txXfrm>
    </dsp:sp>
    <dsp:sp modelId="{9CB918C7-90F8-478F-B20D-EBEAE11D6D90}">
      <dsp:nvSpPr>
        <dsp:cNvPr id="0" name=""/>
        <dsp:cNvSpPr/>
      </dsp:nvSpPr>
      <dsp:spPr>
        <a:xfrm>
          <a:off x="7052507" y="263809"/>
          <a:ext cx="627275" cy="6272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BD57FA-1759-4A79-A674-AA51EC52C1B1}">
      <dsp:nvSpPr>
        <dsp:cNvPr id="0" name=""/>
        <dsp:cNvSpPr/>
      </dsp:nvSpPr>
      <dsp:spPr>
        <a:xfrm>
          <a:off x="6130263" y="988348"/>
          <a:ext cx="2561221" cy="6109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Faster decision making without constant managerial intervention</a:t>
          </a:r>
        </a:p>
      </dsp:txBody>
      <dsp:txXfrm>
        <a:off x="6130263" y="988348"/>
        <a:ext cx="2561221" cy="610940"/>
      </dsp:txXfrm>
    </dsp:sp>
    <dsp:sp modelId="{2245E1E2-BFC5-47B3-9335-F7DCEBBE6ED9}">
      <dsp:nvSpPr>
        <dsp:cNvPr id="0" name=""/>
        <dsp:cNvSpPr/>
      </dsp:nvSpPr>
      <dsp:spPr>
        <a:xfrm>
          <a:off x="9533051" y="198440"/>
          <a:ext cx="627275" cy="62727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BED88E-F37B-48B4-9F85-9CAC630D5DDF}">
      <dsp:nvSpPr>
        <dsp:cNvPr id="0" name=""/>
        <dsp:cNvSpPr/>
      </dsp:nvSpPr>
      <dsp:spPr>
        <a:xfrm>
          <a:off x="9121654" y="1047114"/>
          <a:ext cx="1393945" cy="6109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Automates routine tasks</a:t>
          </a:r>
        </a:p>
      </dsp:txBody>
      <dsp:txXfrm>
        <a:off x="9121654" y="1047114"/>
        <a:ext cx="1393945" cy="6109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EBC9B-C3E8-9F81-873D-4A11418A47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47395E-FDFE-6685-497F-445E507A63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9F82B-859B-BA56-55D1-9D7D57F4B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BAD6B-FE7D-2549-89EF-1653CCB43449}" type="datetimeFigureOut">
              <a:rPr lang="en-US" smtClean="0"/>
              <a:t>9/30/24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5E3BC-868A-3180-367E-6AADD1144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B46EB3-B564-72CE-D00D-8B754C377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9D449-D435-9046-AC09-813D56823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526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71DB1-8A4E-A758-88C4-12DA5776B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FDB1D1-1D53-F95A-36DC-161C29B3EB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0C875-0B06-E483-5A6D-DD19BCEE3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BAD6B-FE7D-2549-89EF-1653CCB43449}" type="datetimeFigureOut">
              <a:rPr lang="en-US" smtClean="0"/>
              <a:t>9/30/24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AD293-6DCD-4FA9-8D06-22EF68325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60521-D97C-F95E-4A13-C7FAADD24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9D449-D435-9046-AC09-813D56823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189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F076BC-E065-94E7-6B37-A2992576FE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3B285E-52E6-CE5B-09F6-6547D55CBD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67332-0B96-16AF-CBC7-3FFECB6E9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BAD6B-FE7D-2549-89EF-1653CCB43449}" type="datetimeFigureOut">
              <a:rPr lang="en-US" smtClean="0"/>
              <a:t>9/30/24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EA4D9D-A893-F066-77C0-893C8BCE1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C790C1-7658-1D69-CFD2-5F2624550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9D449-D435-9046-AC09-813D56823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329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CC165-66C6-12A1-7E23-922B0A743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AFA95-844B-325C-66A3-ED6B77870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EE3EF-EDEF-2618-C41D-5D16837D4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BAD6B-FE7D-2549-89EF-1653CCB43449}" type="datetimeFigureOut">
              <a:rPr lang="en-US" smtClean="0"/>
              <a:t>9/30/24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FC3D0E-ADFF-F259-EE97-B8B677C42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127B5-5AE2-AF3A-9803-2B9C30509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9D449-D435-9046-AC09-813D56823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036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35DAA-7CFE-7718-71D9-66CCE25E4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3A52E6-E05C-45D5-4FA5-858FFBDAD0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52EC2B-2C5D-E903-69A7-9C1AC535F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BAD6B-FE7D-2549-89EF-1653CCB43449}" type="datetimeFigureOut">
              <a:rPr lang="en-US" smtClean="0"/>
              <a:t>9/30/24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F2423E-6AE3-F30F-314B-9DBDA83A9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16905-4E00-83A7-29BE-486C8CC23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9D449-D435-9046-AC09-813D56823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224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9DF9F-11A6-2E4B-E961-F6C513104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1E8A1-4DB8-0CC4-B428-517A90859F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0AB851-51CA-7A71-E92F-B92885150F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4CD1AF-7408-A438-6351-208DB73B0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BAD6B-FE7D-2549-89EF-1653CCB43449}" type="datetimeFigureOut">
              <a:rPr lang="en-US" smtClean="0"/>
              <a:t>9/30/24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B6499F-3423-6525-D8BB-F337537DF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4DDA78-73EC-C4C2-F1B1-770094E2B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9D449-D435-9046-AC09-813D56823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017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E9C65-8CDD-BDF2-3729-2161C9544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4D57D-23D6-6C24-634C-20C46170E8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A0EA38-0098-45EF-8499-17E815F3FF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4CCA59-E162-544F-D5E2-9C753F4151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1249F0-2AE3-3B6C-885B-1B28D38568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DF7734-D2FE-442C-DD8A-1CAA7C52A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BAD6B-FE7D-2549-89EF-1653CCB43449}" type="datetimeFigureOut">
              <a:rPr lang="en-US" smtClean="0"/>
              <a:t>9/30/24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D8BF34-26A8-4330-1C41-9405E718A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841F7B-4A5A-77BC-85B1-26C221230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9D449-D435-9046-AC09-813D56823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887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9E558-2F21-A11D-2748-DDDDE8748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B9DF29-17AF-4920-E3BC-69D2C46C6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BAD6B-FE7D-2549-89EF-1653CCB43449}" type="datetimeFigureOut">
              <a:rPr lang="en-US" smtClean="0"/>
              <a:t>9/30/24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766FD3-8021-1F74-8C48-8258892C3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0D8143-4A58-6CE1-E14F-1918B5DBF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9D449-D435-9046-AC09-813D56823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333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424874-09EA-35B9-5288-2C682F6D8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BAD6B-FE7D-2549-89EF-1653CCB43449}" type="datetimeFigureOut">
              <a:rPr lang="en-US" smtClean="0"/>
              <a:t>9/30/24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BB70CD-0BD3-52A7-7284-79AAA5044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CF1B98-641C-740B-61A7-6B5BF0B40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9D449-D435-9046-AC09-813D56823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508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74C6F-C3ED-A37A-B54B-13EF6C8FD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94D36-B616-7559-CB84-19C01C5B8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F41988-A758-8F71-1937-93B468227C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1745D-CD19-F3DA-B319-9E7847D4C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BAD6B-FE7D-2549-89EF-1653CCB43449}" type="datetimeFigureOut">
              <a:rPr lang="en-US" smtClean="0"/>
              <a:t>9/30/24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1222D-F2EE-5C8E-1840-6E751E792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947534-C6CF-2BCF-5831-19BE62519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9D449-D435-9046-AC09-813D56823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796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43D07-8973-8656-E293-CB0BDCBAA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67B8AB-292B-5107-5C0C-01C7541332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8FAB10-F6F2-2E68-1BBD-71281B95C5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10FBD9-4197-384C-E3CC-5589DE669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BAD6B-FE7D-2549-89EF-1653CCB43449}" type="datetimeFigureOut">
              <a:rPr lang="en-US" smtClean="0"/>
              <a:t>9/30/24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364EBD-F535-924B-84BF-4B339B730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CF1466-1008-C3AC-07AD-3852DDA02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9D449-D435-9046-AC09-813D56823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009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9ABE9A-C274-AB5C-D186-A1B476076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878B4E-5A1C-73C0-9933-2FD3C6D26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5066D-DD52-832B-3ED1-D1A8922CAA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3BAD6B-FE7D-2549-89EF-1653CCB43449}" type="datetimeFigureOut">
              <a:rPr lang="en-US" smtClean="0"/>
              <a:t>9/30/24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6CA11-8DAF-2B76-4EE8-9823F9D737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9AE01D-1B47-D115-329F-2CFF6E454D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89D449-D435-9046-AC09-813D56823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281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lyticsvidhya.com/blog/2024/07/microsofts-autogen-framework-for-agentic-workflow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12192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63054" y="-2653923"/>
            <a:ext cx="6858001" cy="12165846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94763" y="0"/>
            <a:ext cx="6096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-3"/>
            <a:ext cx="12182871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713" y="4049"/>
            <a:ext cx="10216576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6C61E3-8AD9-60DC-2147-C747DDE73B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85395" y="1346091"/>
            <a:ext cx="8147713" cy="3081242"/>
          </a:xfrm>
        </p:spPr>
        <p:txBody>
          <a:bodyPr anchor="ctr"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Agentic Workflows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4CFE0B-CCDF-3951-D431-55764190B4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2117" y="3048429"/>
            <a:ext cx="9078628" cy="86062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In Business Management</a:t>
            </a:r>
          </a:p>
        </p:txBody>
      </p:sp>
    </p:spTree>
    <p:extLst>
      <p:ext uri="{BB962C8B-B14F-4D97-AF65-F5344CB8AC3E}">
        <p14:creationId xmlns:p14="http://schemas.microsoft.com/office/powerpoint/2010/main" val="1682277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617CD37-B210-8F1A-002F-57169D600ED1}"/>
              </a:ext>
            </a:extLst>
          </p:cNvPr>
          <p:cNvSpPr/>
          <p:nvPr/>
        </p:nvSpPr>
        <p:spPr>
          <a:xfrm>
            <a:off x="0" y="0"/>
            <a:ext cx="5399314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BD8CFB-5561-9582-31AA-FD729BA2E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73579"/>
            <a:ext cx="3494314" cy="49484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What is agentic Workflow?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EBDBC-6375-94E4-33F8-09773D4895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68425"/>
            <a:ext cx="3494314" cy="19081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A workflow system to give individuals in a team/chain of command </a:t>
            </a:r>
            <a:r>
              <a:rPr lang="en-SG" sz="2000" dirty="0">
                <a:solidFill>
                  <a:schemeClr val="bg1"/>
                </a:solidFill>
              </a:rPr>
              <a:t>autonomy and control over their tasks, decisions, and processes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F446EAA-0CF8-4DFF-762B-BE1B155CF131}"/>
              </a:ext>
            </a:extLst>
          </p:cNvPr>
          <p:cNvSpPr txBox="1">
            <a:spLocks/>
          </p:cNvSpPr>
          <p:nvPr/>
        </p:nvSpPr>
        <p:spPr>
          <a:xfrm>
            <a:off x="6095999" y="1422853"/>
            <a:ext cx="5138059" cy="4948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/>
              <a:t>How is </a:t>
            </a:r>
            <a:r>
              <a:rPr lang="en-US" sz="2400" dirty="0" err="1"/>
              <a:t>GenAI</a:t>
            </a:r>
            <a:r>
              <a:rPr lang="en-US" sz="2400" dirty="0"/>
              <a:t> used in agentic workflow?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B11F78C-6396-6215-0F4D-88E9B9751261}"/>
              </a:ext>
            </a:extLst>
          </p:cNvPr>
          <p:cNvSpPr txBox="1">
            <a:spLocks/>
          </p:cNvSpPr>
          <p:nvPr/>
        </p:nvSpPr>
        <p:spPr>
          <a:xfrm>
            <a:off x="506184" y="3124199"/>
            <a:ext cx="4158343" cy="4948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200" b="1" dirty="0">
                <a:solidFill>
                  <a:schemeClr val="bg1"/>
                </a:solidFill>
                <a:cs typeface="Arial" panose="020B0604020202020204" pitchFamily="34" charset="0"/>
              </a:rPr>
              <a:t>Current Problem?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AC14E9D-7C06-44B9-6072-696EAA3738B4}"/>
              </a:ext>
            </a:extLst>
          </p:cNvPr>
          <p:cNvSpPr txBox="1">
            <a:spLocks/>
          </p:cNvSpPr>
          <p:nvPr/>
        </p:nvSpPr>
        <p:spPr>
          <a:xfrm>
            <a:off x="838199" y="3581400"/>
            <a:ext cx="3494314" cy="28085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1"/>
                </a:solidFill>
              </a:rPr>
              <a:t>Difficult to implement using traditional methods such as rule based programming or advanced machine learning.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GenAI</a:t>
            </a:r>
            <a:r>
              <a:rPr lang="en-US" sz="2000" dirty="0">
                <a:solidFill>
                  <a:schemeClr val="bg1"/>
                </a:solidFill>
              </a:rPr>
              <a:t> changes that as LLMs respond intelligibly to prompts that were not explicit during training.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19F9C77-1D6C-B88C-5B77-41E92DEC97B0}"/>
              </a:ext>
            </a:extLst>
          </p:cNvPr>
          <p:cNvSpPr txBox="1">
            <a:spLocks/>
          </p:cNvSpPr>
          <p:nvPr/>
        </p:nvSpPr>
        <p:spPr>
          <a:xfrm>
            <a:off x="6096000" y="1917699"/>
            <a:ext cx="5138058" cy="35736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SG" sz="18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GenAI</a:t>
            </a:r>
            <a:r>
              <a:rPr lang="en-SG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for Routine Decisions</a:t>
            </a:r>
            <a:r>
              <a:rPr lang="en-SG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AI handles repetitive or data-driven decisions, freeing human agents to focus on strategic, high-impact work.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SG" sz="14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SG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Personalized Workflow Solutions</a:t>
            </a:r>
            <a:r>
              <a:rPr lang="en-SG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en-SG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GenAI</a:t>
            </a:r>
            <a:r>
              <a:rPr lang="en-SG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can customize workflows in real time based on individual performance, team dynamics, or project goals.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SG" sz="14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SG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AI as a Decision Support Tool</a:t>
            </a:r>
            <a:r>
              <a:rPr lang="en-SG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AI models provide suggestions, forecasts, and real-time recommendations that empower employers to act autonomously.</a:t>
            </a:r>
            <a:br>
              <a:rPr lang="en-SG" sz="14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98546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2C247-D44E-F57B-A027-73C0D62BE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69993"/>
          </a:xfrm>
        </p:spPr>
        <p:txBody>
          <a:bodyPr/>
          <a:lstStyle/>
          <a:p>
            <a:pPr algn="ctr"/>
            <a:r>
              <a:rPr lang="en-US" dirty="0"/>
              <a:t>Agentic Reasoning Design Patterns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6B065CA-CF07-EBDE-685A-E6343C7092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5121863"/>
              </p:ext>
            </p:extLst>
          </p:nvPr>
        </p:nvGraphicFramePr>
        <p:xfrm>
          <a:off x="1152632" y="777650"/>
          <a:ext cx="9886735" cy="5839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7347">
                  <a:extLst>
                    <a:ext uri="{9D8B030D-6E8A-4147-A177-3AD203B41FA5}">
                      <a16:colId xmlns:a16="http://schemas.microsoft.com/office/drawing/2014/main" val="3035289786"/>
                    </a:ext>
                  </a:extLst>
                </a:gridCol>
                <a:gridCol w="1977347">
                  <a:extLst>
                    <a:ext uri="{9D8B030D-6E8A-4147-A177-3AD203B41FA5}">
                      <a16:colId xmlns:a16="http://schemas.microsoft.com/office/drawing/2014/main" val="2520917196"/>
                    </a:ext>
                  </a:extLst>
                </a:gridCol>
                <a:gridCol w="1977347">
                  <a:extLst>
                    <a:ext uri="{9D8B030D-6E8A-4147-A177-3AD203B41FA5}">
                      <a16:colId xmlns:a16="http://schemas.microsoft.com/office/drawing/2014/main" val="3328000712"/>
                    </a:ext>
                  </a:extLst>
                </a:gridCol>
                <a:gridCol w="1977347">
                  <a:extLst>
                    <a:ext uri="{9D8B030D-6E8A-4147-A177-3AD203B41FA5}">
                      <a16:colId xmlns:a16="http://schemas.microsoft.com/office/drawing/2014/main" val="1744647067"/>
                    </a:ext>
                  </a:extLst>
                </a:gridCol>
                <a:gridCol w="1977347">
                  <a:extLst>
                    <a:ext uri="{9D8B030D-6E8A-4147-A177-3AD203B41FA5}">
                      <a16:colId xmlns:a16="http://schemas.microsoft.com/office/drawing/2014/main" val="1905283241"/>
                    </a:ext>
                  </a:extLst>
                </a:gridCol>
              </a:tblGrid>
              <a:tr h="11952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Reflection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Tool 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Planning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Multi Agent Reasoning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763662"/>
                  </a:ext>
                </a:extLst>
              </a:tr>
              <a:tr h="967724">
                <a:tc>
                  <a:txBody>
                    <a:bodyPr/>
                    <a:lstStyle/>
                    <a:p>
                      <a:r>
                        <a:rPr lang="en-US" sz="1200" dirty="0"/>
                        <a:t>Pattern Overview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b="0" dirty="0"/>
                        <a:t>Assess its own actions, processes, and decisions.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Select and apply external tools, resources, or systems to solve specific problems or enhance its own capabilities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Ability of an agent to think ahead, set goals, and devise strategies to achieve those goals.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Involves agents working collaboratively with other agents.</a:t>
                      </a:r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973235"/>
                  </a:ext>
                </a:extLst>
              </a:tr>
              <a:tr h="1847472">
                <a:tc>
                  <a:txBody>
                    <a:bodyPr/>
                    <a:lstStyle/>
                    <a:p>
                      <a:r>
                        <a:rPr lang="en-US" sz="1200" dirty="0"/>
                        <a:t>Key Elements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Self-assessment of outcomes</a:t>
                      </a:r>
                    </a:p>
                    <a:p>
                      <a:endParaRPr lang="en-SG" sz="1200" dirty="0"/>
                    </a:p>
                    <a:p>
                      <a:r>
                        <a:rPr lang="en-SG" sz="1200" dirty="0"/>
                        <a:t>Learning from feedback (both positive and negative)</a:t>
                      </a:r>
                    </a:p>
                    <a:p>
                      <a:endParaRPr lang="en-SG" sz="1200" dirty="0"/>
                    </a:p>
                    <a:p>
                      <a:r>
                        <a:rPr lang="en-SG" sz="1200" dirty="0"/>
                        <a:t>Identifying areas for improvement or adjustments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Knowledge of available tools or resources</a:t>
                      </a:r>
                    </a:p>
                    <a:p>
                      <a:endParaRPr lang="en-SG" sz="1200" dirty="0"/>
                    </a:p>
                    <a:p>
                      <a:r>
                        <a:rPr lang="en-SG" sz="1200" dirty="0"/>
                        <a:t>Ability to integrate and interact with tools effectively</a:t>
                      </a:r>
                    </a:p>
                    <a:p>
                      <a:endParaRPr lang="en-SG" sz="1200" dirty="0"/>
                    </a:p>
                    <a:p>
                      <a:r>
                        <a:rPr lang="en-SG" sz="1200" dirty="0"/>
                        <a:t>Decision-making about which tool to use for a specific task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Goal-setting based on objectives</a:t>
                      </a:r>
                    </a:p>
                    <a:p>
                      <a:endParaRPr lang="en-SG" sz="1200" dirty="0"/>
                    </a:p>
                    <a:p>
                      <a:r>
                        <a:rPr lang="en-SG" sz="1200" dirty="0"/>
                        <a:t>Breaking tasks into sub-tasks or steps</a:t>
                      </a:r>
                    </a:p>
                    <a:p>
                      <a:endParaRPr lang="en-SG" sz="1200" dirty="0"/>
                    </a:p>
                    <a:p>
                      <a:r>
                        <a:rPr lang="en-SG" sz="1200" dirty="0"/>
                        <a:t>Anticipating possible outcomes and planning contingencies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Communication between agents (sharing data or knowledge)</a:t>
                      </a:r>
                    </a:p>
                    <a:p>
                      <a:endParaRPr lang="en-SG" sz="1200" dirty="0"/>
                    </a:p>
                    <a:p>
                      <a:r>
                        <a:rPr lang="en-SG" sz="1200" dirty="0"/>
                        <a:t>Coordination of tasks and delegation</a:t>
                      </a:r>
                    </a:p>
                    <a:p>
                      <a:endParaRPr lang="en-SG" sz="1200" dirty="0"/>
                    </a:p>
                    <a:p>
                      <a:r>
                        <a:rPr lang="en-SG" sz="1200" dirty="0"/>
                        <a:t>Ability to negotiate or collaborate toward shared objectives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173520"/>
                  </a:ext>
                </a:extLst>
              </a:tr>
              <a:tr h="1143673">
                <a:tc>
                  <a:txBody>
                    <a:bodyPr/>
                    <a:lstStyle/>
                    <a:p>
                      <a:r>
                        <a:rPr lang="en-US" sz="1200" dirty="0"/>
                        <a:t>Use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Reflect on how customers responded to its suggestions. If certain recommendations led to hi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Data visualization tool to generate charts or graphs for a presentation.</a:t>
                      </a:r>
                    </a:p>
                    <a:p>
                      <a:endParaRPr lang="en-SG" sz="1200" dirty="0"/>
                    </a:p>
                    <a:p>
                      <a:r>
                        <a:rPr lang="en-SG" sz="1200" dirty="0"/>
                        <a:t>Process large amount of data and provide insights.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AI agent might plan an optimal logistics route by considering traffic data, delivery deadlines, and resource availability.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Multiple AI agents might work with human team members to coordinate tasks, schedule meetings, and update timelines. 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2739605"/>
                  </a:ext>
                </a:extLst>
              </a:tr>
              <a:tr h="1450055">
                <a:tc>
                  <a:txBody>
                    <a:bodyPr/>
                    <a:lstStyle/>
                    <a:p>
                      <a:r>
                        <a:rPr lang="en-US" sz="1200" dirty="0"/>
                        <a:t>Benefits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Enables continuous learning and adaptation, ensuring agents improve their performance over time and make more informed decisions.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Enhances the agent’s problem-solving capacity by allowing it to leverage external resources efficiently, enabling more complex and varied tasks to be handled.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Improves efficiency and foresight, enabling agents to handle complex tasks and adapt to dynamic environments while remaining goal-oriented.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Increases efficiency and problem-solving capabilities by enabling multiple agents to tackle tasks cooperatively, pooling their strengths and information.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26445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9127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with numbers and symbols&#10;&#10;Description automatically generated with medium confidence">
            <a:extLst>
              <a:ext uri="{FF2B5EF4-FFF2-40B4-BE49-F238E27FC236}">
                <a16:creationId xmlns:a16="http://schemas.microsoft.com/office/drawing/2014/main" id="{4F431A93-8705-54AF-2A4D-5396823DC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478" y="276470"/>
            <a:ext cx="10273043" cy="57585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F5539D-606C-74A4-2B6E-17EBD2441BEB}"/>
              </a:ext>
            </a:extLst>
          </p:cNvPr>
          <p:cNvSpPr txBox="1"/>
          <p:nvPr/>
        </p:nvSpPr>
        <p:spPr>
          <a:xfrm>
            <a:off x="1030014" y="6159062"/>
            <a:ext cx="7641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benchmark to show that AI with agentic workflow is better than zero-shot.</a:t>
            </a:r>
          </a:p>
        </p:txBody>
      </p:sp>
    </p:spTree>
    <p:extLst>
      <p:ext uri="{BB962C8B-B14F-4D97-AF65-F5344CB8AC3E}">
        <p14:creationId xmlns:p14="http://schemas.microsoft.com/office/powerpoint/2010/main" val="2827952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C469A36-23C6-4FF5-A256-D16B0F38B3A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/>
              <a:t>Why is </a:t>
            </a:r>
            <a:r>
              <a:rPr lang="en-US" sz="2400" dirty="0" err="1"/>
              <a:t>GenAI</a:t>
            </a:r>
            <a:r>
              <a:rPr lang="en-US" sz="2400" dirty="0"/>
              <a:t> useful in agentic workflow? 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44C3F133-7365-3A6B-9F22-E4803A984C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6650390"/>
              </p:ext>
            </p:extLst>
          </p:nvPr>
        </p:nvGraphicFramePr>
        <p:xfrm>
          <a:off x="133663" y="1444625"/>
          <a:ext cx="10515600" cy="1984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876ACB1B-EBC7-2B3A-2216-3911CFA8F975}"/>
              </a:ext>
            </a:extLst>
          </p:cNvPr>
          <p:cNvSpPr txBox="1">
            <a:spLocks/>
          </p:cNvSpPr>
          <p:nvPr/>
        </p:nvSpPr>
        <p:spPr>
          <a:xfrm>
            <a:off x="838200" y="327818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/>
              <a:t>Why is it useful for senior management?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3C45713-F33A-1092-5A63-BB20256673D5}"/>
              </a:ext>
            </a:extLst>
          </p:cNvPr>
          <p:cNvSpPr txBox="1">
            <a:spLocks/>
          </p:cNvSpPr>
          <p:nvPr/>
        </p:nvSpPr>
        <p:spPr>
          <a:xfrm>
            <a:off x="838200" y="4373564"/>
            <a:ext cx="10515600" cy="1091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Reduced workload</a:t>
            </a:r>
          </a:p>
          <a:p>
            <a:r>
              <a:rPr lang="en-US" sz="2000" dirty="0"/>
              <a:t>Reduced time taken to understand team/project performance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23546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1A3CE-1751-3FAF-D570-30B8172B5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 of agentic workflow solution</a:t>
            </a:r>
          </a:p>
        </p:txBody>
      </p:sp>
      <p:pic>
        <p:nvPicPr>
          <p:cNvPr id="5" name="Content Placeholder 4" descr="A cartoon of a child&#10;&#10;Description automatically generated">
            <a:extLst>
              <a:ext uri="{FF2B5EF4-FFF2-40B4-BE49-F238E27FC236}">
                <a16:creationId xmlns:a16="http://schemas.microsoft.com/office/drawing/2014/main" id="{C76135A8-B702-A463-DEE6-707ADB487E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6371" y="1479437"/>
            <a:ext cx="6946900" cy="33020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A47E68-7710-55B1-7F4E-65FB163846DE}"/>
              </a:ext>
            </a:extLst>
          </p:cNvPr>
          <p:cNvSpPr txBox="1"/>
          <p:nvPr/>
        </p:nvSpPr>
        <p:spPr>
          <a:xfrm>
            <a:off x="3956957" y="4972419"/>
            <a:ext cx="42780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Different AI Agents working together to give a better output than a zero-shot output</a:t>
            </a:r>
          </a:p>
        </p:txBody>
      </p:sp>
    </p:spTree>
    <p:extLst>
      <p:ext uri="{BB962C8B-B14F-4D97-AF65-F5344CB8AC3E}">
        <p14:creationId xmlns:p14="http://schemas.microsoft.com/office/powerpoint/2010/main" val="560449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diagram of a chatbot&#10;&#10;Description automatically generated">
            <a:extLst>
              <a:ext uri="{FF2B5EF4-FFF2-40B4-BE49-F238E27FC236}">
                <a16:creationId xmlns:a16="http://schemas.microsoft.com/office/drawing/2014/main" id="{4C384C2C-E717-4FB1-F270-FE5B5833B8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5730" y="1550467"/>
            <a:ext cx="10040538" cy="5307533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222B45E-EB81-C488-053D-37824F4E0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 err="1"/>
              <a:t>AutoGen</a:t>
            </a:r>
            <a:r>
              <a:rPr lang="en-US" dirty="0"/>
              <a:t> Example: Microsoft Framework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78A948-01FF-6C17-8E33-03FB2F70AEEF}"/>
              </a:ext>
            </a:extLst>
          </p:cNvPr>
          <p:cNvSpPr txBox="1"/>
          <p:nvPr/>
        </p:nvSpPr>
        <p:spPr>
          <a:xfrm>
            <a:off x="909403" y="1209420"/>
            <a:ext cx="10373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www.analyticsvidhya.com</a:t>
            </a:r>
            <a:r>
              <a:rPr lang="en-US" dirty="0">
                <a:hlinkClick r:id="rId3"/>
              </a:rPr>
              <a:t>/blog/2024/07/</a:t>
            </a:r>
            <a:r>
              <a:rPr lang="en-US" dirty="0" err="1">
                <a:hlinkClick r:id="rId3"/>
              </a:rPr>
              <a:t>microsofts</a:t>
            </a:r>
            <a:r>
              <a:rPr lang="en-US" dirty="0">
                <a:hlinkClick r:id="rId3"/>
              </a:rPr>
              <a:t>-</a:t>
            </a:r>
            <a:r>
              <a:rPr lang="en-US" dirty="0" err="1">
                <a:hlinkClick r:id="rId3"/>
              </a:rPr>
              <a:t>autogen</a:t>
            </a:r>
            <a:r>
              <a:rPr lang="en-US" dirty="0">
                <a:hlinkClick r:id="rId3"/>
              </a:rPr>
              <a:t>-framework-for-agentic-workflow/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133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DF47B-DA75-EAC5-D849-A73CA9957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383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Our Solution: Chatbot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C76004D-CC46-E3E9-7958-90A6DD9C2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Agents we might need:</a:t>
            </a:r>
          </a:p>
          <a:p>
            <a:pPr lvl="1"/>
            <a:r>
              <a:rPr lang="en-US" dirty="0"/>
              <a:t>Input Processing Agent (linked to Chatbot Agent)</a:t>
            </a:r>
          </a:p>
          <a:p>
            <a:pPr lvl="1"/>
            <a:r>
              <a:rPr lang="en-US" dirty="0"/>
              <a:t>Chatbot Agent</a:t>
            </a:r>
          </a:p>
          <a:p>
            <a:pPr lvl="1"/>
            <a:r>
              <a:rPr lang="en-US" dirty="0"/>
              <a:t>Work Tool Connecting Agent</a:t>
            </a:r>
          </a:p>
          <a:p>
            <a:pPr lvl="1"/>
            <a:r>
              <a:rPr lang="en-US" dirty="0"/>
              <a:t>ML Agent (to process forecasting, insights)</a:t>
            </a:r>
          </a:p>
          <a:p>
            <a:pPr lvl="1"/>
            <a:r>
              <a:rPr lang="en-US" dirty="0"/>
              <a:t>Code Compiling Agent</a:t>
            </a:r>
          </a:p>
          <a:p>
            <a:pPr lvl="1"/>
            <a:r>
              <a:rPr lang="en-US" dirty="0"/>
              <a:t>Output Agent</a:t>
            </a:r>
          </a:p>
        </p:txBody>
      </p:sp>
    </p:spTree>
    <p:extLst>
      <p:ext uri="{BB962C8B-B14F-4D97-AF65-F5344CB8AC3E}">
        <p14:creationId xmlns:p14="http://schemas.microsoft.com/office/powerpoint/2010/main" val="2889802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3007</TotalTime>
  <Words>595</Words>
  <Application>Microsoft Macintosh PowerPoint</Application>
  <PresentationFormat>Widescreen</PresentationFormat>
  <Paragraphs>77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Agentic Workflows</vt:lpstr>
      <vt:lpstr>What is agentic Workflow?</vt:lpstr>
      <vt:lpstr>Agentic Reasoning Design Patterns</vt:lpstr>
      <vt:lpstr>PowerPoint Presentation</vt:lpstr>
      <vt:lpstr>Why is GenAI useful in agentic workflow? </vt:lpstr>
      <vt:lpstr>Example of agentic workflow solution</vt:lpstr>
      <vt:lpstr>AutoGen Example: Microsoft Framework</vt:lpstr>
      <vt:lpstr>Our Solution: Chatbot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#KALIRAJ SANTOSHRAJ#</dc:creator>
  <cp:lastModifiedBy>#KALIRAJ SANTOSHRAJ#</cp:lastModifiedBy>
  <cp:revision>2</cp:revision>
  <dcterms:created xsi:type="dcterms:W3CDTF">2024-09-30T14:21:01Z</dcterms:created>
  <dcterms:modified xsi:type="dcterms:W3CDTF">2024-10-02T16:28:51Z</dcterms:modified>
</cp:coreProperties>
</file>