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charts/chart7.xml" ContentType="application/vnd.openxmlformats-officedocument.drawingml.chart+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charts/chart3.xml" ContentType="application/vnd.openxmlformats-officedocument.drawingml.chart+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charts/chart8.xml" ContentType="application/vnd.openxmlformats-officedocument.drawingml.chart+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charts/chart6.xml" ContentType="application/vnd.openxmlformats-officedocument.drawingml.chart+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9"/>
  </p:notesMasterIdLst>
  <p:sldIdLst>
    <p:sldId id="256" r:id="rId2"/>
    <p:sldId id="309" r:id="rId3"/>
    <p:sldId id="405" r:id="rId4"/>
    <p:sldId id="406" r:id="rId5"/>
    <p:sldId id="444" r:id="rId6"/>
    <p:sldId id="293" r:id="rId7"/>
    <p:sldId id="460" r:id="rId8"/>
    <p:sldId id="315" r:id="rId9"/>
    <p:sldId id="316" r:id="rId10"/>
    <p:sldId id="259" r:id="rId11"/>
    <p:sldId id="262" r:id="rId12"/>
    <p:sldId id="263" r:id="rId13"/>
    <p:sldId id="300" r:id="rId14"/>
    <p:sldId id="268" r:id="rId15"/>
    <p:sldId id="301" r:id="rId16"/>
    <p:sldId id="264" r:id="rId17"/>
    <p:sldId id="269" r:id="rId18"/>
    <p:sldId id="270" r:id="rId19"/>
    <p:sldId id="271" r:id="rId20"/>
    <p:sldId id="273" r:id="rId21"/>
    <p:sldId id="274" r:id="rId22"/>
    <p:sldId id="257" r:id="rId23"/>
    <p:sldId id="261" r:id="rId24"/>
    <p:sldId id="287" r:id="rId25"/>
    <p:sldId id="288" r:id="rId26"/>
    <p:sldId id="289" r:id="rId27"/>
    <p:sldId id="258" r:id="rId28"/>
    <p:sldId id="317" r:id="rId29"/>
    <p:sldId id="318" r:id="rId30"/>
    <p:sldId id="294" r:id="rId31"/>
    <p:sldId id="295" r:id="rId32"/>
    <p:sldId id="303" r:id="rId33"/>
    <p:sldId id="296" r:id="rId34"/>
    <p:sldId id="297" r:id="rId35"/>
    <p:sldId id="299" r:id="rId36"/>
    <p:sldId id="298" r:id="rId37"/>
    <p:sldId id="275" r:id="rId38"/>
    <p:sldId id="276" r:id="rId39"/>
    <p:sldId id="278" r:id="rId40"/>
    <p:sldId id="285" r:id="rId41"/>
    <p:sldId id="279" r:id="rId42"/>
    <p:sldId id="277" r:id="rId43"/>
    <p:sldId id="280" r:id="rId44"/>
    <p:sldId id="302" r:id="rId45"/>
    <p:sldId id="281" r:id="rId46"/>
    <p:sldId id="283" r:id="rId47"/>
    <p:sldId id="284" r:id="rId48"/>
    <p:sldId id="290" r:id="rId49"/>
    <p:sldId id="291" r:id="rId50"/>
    <p:sldId id="292" r:id="rId51"/>
    <p:sldId id="312" r:id="rId52"/>
    <p:sldId id="306" r:id="rId53"/>
    <p:sldId id="304" r:id="rId54"/>
    <p:sldId id="305" r:id="rId55"/>
    <p:sldId id="307" r:id="rId56"/>
    <p:sldId id="308" r:id="rId57"/>
    <p:sldId id="310" r:id="rId58"/>
    <p:sldId id="330" r:id="rId59"/>
    <p:sldId id="311" r:id="rId60"/>
    <p:sldId id="331" r:id="rId61"/>
    <p:sldId id="324" r:id="rId62"/>
    <p:sldId id="325" r:id="rId63"/>
    <p:sldId id="332" r:id="rId64"/>
    <p:sldId id="333" r:id="rId65"/>
    <p:sldId id="334" r:id="rId66"/>
    <p:sldId id="337" r:id="rId67"/>
    <p:sldId id="336" r:id="rId68"/>
    <p:sldId id="335" r:id="rId69"/>
    <p:sldId id="422" r:id="rId70"/>
    <p:sldId id="423" r:id="rId71"/>
    <p:sldId id="338" r:id="rId72"/>
    <p:sldId id="339" r:id="rId73"/>
    <p:sldId id="341" r:id="rId74"/>
    <p:sldId id="342" r:id="rId75"/>
    <p:sldId id="355" r:id="rId76"/>
    <p:sldId id="326" r:id="rId77"/>
    <p:sldId id="356" r:id="rId78"/>
    <p:sldId id="327" r:id="rId79"/>
    <p:sldId id="328" r:id="rId80"/>
    <p:sldId id="329" r:id="rId81"/>
    <p:sldId id="357" r:id="rId82"/>
    <p:sldId id="360" r:id="rId83"/>
    <p:sldId id="361" r:id="rId84"/>
    <p:sldId id="445" r:id="rId85"/>
    <p:sldId id="446" r:id="rId86"/>
    <p:sldId id="447" r:id="rId87"/>
    <p:sldId id="448" r:id="rId88"/>
    <p:sldId id="449" r:id="rId89"/>
    <p:sldId id="450" r:id="rId90"/>
    <p:sldId id="451" r:id="rId91"/>
    <p:sldId id="452" r:id="rId92"/>
    <p:sldId id="453" r:id="rId93"/>
    <p:sldId id="454" r:id="rId94"/>
    <p:sldId id="455" r:id="rId95"/>
    <p:sldId id="456" r:id="rId96"/>
    <p:sldId id="457" r:id="rId97"/>
    <p:sldId id="458" r:id="rId98"/>
    <p:sldId id="459" r:id="rId99"/>
    <p:sldId id="313" r:id="rId100"/>
    <p:sldId id="319" r:id="rId101"/>
    <p:sldId id="358" r:id="rId102"/>
    <p:sldId id="320" r:id="rId103"/>
    <p:sldId id="322" r:id="rId104"/>
    <p:sldId id="359" r:id="rId105"/>
    <p:sldId id="362" r:id="rId106"/>
    <p:sldId id="343" r:id="rId107"/>
    <p:sldId id="344" r:id="rId108"/>
    <p:sldId id="345" r:id="rId109"/>
    <p:sldId id="346" r:id="rId110"/>
    <p:sldId id="347" r:id="rId111"/>
    <p:sldId id="348" r:id="rId112"/>
    <p:sldId id="349" r:id="rId113"/>
    <p:sldId id="350" r:id="rId114"/>
    <p:sldId id="351" r:id="rId115"/>
    <p:sldId id="352" r:id="rId116"/>
    <p:sldId id="353" r:id="rId117"/>
    <p:sldId id="354" r:id="rId118"/>
    <p:sldId id="363" r:id="rId119"/>
    <p:sldId id="365" r:id="rId120"/>
    <p:sldId id="417" r:id="rId121"/>
    <p:sldId id="416" r:id="rId122"/>
    <p:sldId id="366" r:id="rId123"/>
    <p:sldId id="367" r:id="rId124"/>
    <p:sldId id="323" r:id="rId125"/>
    <p:sldId id="368" r:id="rId126"/>
    <p:sldId id="369" r:id="rId127"/>
    <p:sldId id="418" r:id="rId128"/>
    <p:sldId id="370" r:id="rId129"/>
    <p:sldId id="371" r:id="rId130"/>
    <p:sldId id="372" r:id="rId131"/>
    <p:sldId id="373" r:id="rId132"/>
    <p:sldId id="419" r:id="rId133"/>
    <p:sldId id="374" r:id="rId134"/>
    <p:sldId id="375" r:id="rId135"/>
    <p:sldId id="376" r:id="rId136"/>
    <p:sldId id="420" r:id="rId137"/>
    <p:sldId id="377" r:id="rId138"/>
    <p:sldId id="378" r:id="rId139"/>
    <p:sldId id="379" r:id="rId140"/>
    <p:sldId id="380" r:id="rId141"/>
    <p:sldId id="381" r:id="rId142"/>
    <p:sldId id="442" r:id="rId143"/>
    <p:sldId id="443" r:id="rId144"/>
    <p:sldId id="382" r:id="rId145"/>
    <p:sldId id="383" r:id="rId146"/>
    <p:sldId id="421" r:id="rId147"/>
    <p:sldId id="384" r:id="rId148"/>
    <p:sldId id="385" r:id="rId149"/>
    <p:sldId id="386" r:id="rId150"/>
    <p:sldId id="387" r:id="rId151"/>
    <p:sldId id="388" r:id="rId152"/>
    <p:sldId id="389" r:id="rId153"/>
    <p:sldId id="390" r:id="rId154"/>
    <p:sldId id="391" r:id="rId155"/>
    <p:sldId id="392" r:id="rId156"/>
    <p:sldId id="394" r:id="rId157"/>
    <p:sldId id="393" r:id="rId158"/>
    <p:sldId id="395" r:id="rId159"/>
    <p:sldId id="396" r:id="rId160"/>
    <p:sldId id="397" r:id="rId161"/>
    <p:sldId id="398" r:id="rId162"/>
    <p:sldId id="399" r:id="rId163"/>
    <p:sldId id="400" r:id="rId164"/>
    <p:sldId id="401" r:id="rId165"/>
    <p:sldId id="402" r:id="rId166"/>
    <p:sldId id="403" r:id="rId167"/>
    <p:sldId id="404" r:id="rId16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2" autoAdjust="0"/>
    <p:restoredTop sz="86380" autoAdjust="0"/>
  </p:normalViewPr>
  <p:slideViewPr>
    <p:cSldViewPr>
      <p:cViewPr>
        <p:scale>
          <a:sx n="64" d="100"/>
          <a:sy n="64" d="100"/>
        </p:scale>
        <p:origin x="-1104" y="-330"/>
      </p:cViewPr>
      <p:guideLst>
        <p:guide orient="horz" pos="2160"/>
        <p:guide pos="2880"/>
      </p:guideLst>
    </p:cSldViewPr>
  </p:slideViewPr>
  <p:outlineViewPr>
    <p:cViewPr>
      <p:scale>
        <a:sx n="33" d="100"/>
        <a:sy n="33" d="100"/>
      </p:scale>
      <p:origin x="0" y="84984"/>
    </p:cViewPr>
  </p:outlineViewPr>
  <p:notesTextViewPr>
    <p:cViewPr>
      <p:scale>
        <a:sx n="100" d="100"/>
        <a:sy n="100" d="100"/>
      </p:scale>
      <p:origin x="0" y="0"/>
    </p:cViewPr>
  </p:notesTextViewPr>
  <p:sorterViewPr>
    <p:cViewPr>
      <p:scale>
        <a:sx n="66" d="100"/>
        <a:sy n="66" d="100"/>
      </p:scale>
      <p:origin x="0" y="832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Classeur1"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Sauvegarde_IAE223\Cours%20&amp;%20TD\IMQ-droit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Sauvegarde_IAE223\Cours%20&amp;%20TD\IMQ%20-%20Indic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Sauvegarde_IAE223\Cours%20&amp;%20TD\IMQ%20-%20Indic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plotArea>
      <c:layout/>
      <c:pieChart>
        <c:varyColors val="1"/>
        <c:ser>
          <c:idx val="0"/>
          <c:order val="0"/>
          <c:cat>
            <c:strRef>
              <c:f>Feuil1!$D$7:$D$10</c:f>
              <c:strCache>
                <c:ptCount val="4"/>
                <c:pt idx="0">
                  <c:v>"1/4"</c:v>
                </c:pt>
                <c:pt idx="1">
                  <c:v>"1/2"</c:v>
                </c:pt>
                <c:pt idx="2">
                  <c:v>"1/8"</c:v>
                </c:pt>
                <c:pt idx="3">
                  <c:v>"1/8"</c:v>
                </c:pt>
              </c:strCache>
            </c:strRef>
          </c:cat>
          <c:val>
            <c:numRef>
              <c:f>Feuil1!$E$7:$E$10</c:f>
              <c:numCache>
                <c:formatCode>General</c:formatCode>
                <c:ptCount val="4"/>
                <c:pt idx="0">
                  <c:v>25</c:v>
                </c:pt>
                <c:pt idx="1">
                  <c:v>50</c:v>
                </c:pt>
                <c:pt idx="2">
                  <c:v>12.5</c:v>
                </c:pt>
                <c:pt idx="3">
                  <c:v>12.5</c:v>
                </c:pt>
              </c:numCache>
            </c:numRef>
          </c:val>
        </c:ser>
        <c:firstSliceAng val="0"/>
      </c:pieChart>
    </c:plotArea>
    <c:legend>
      <c:legendPos val="r"/>
      <c:layout>
        <c:manualLayout>
          <c:xMode val="edge"/>
          <c:yMode val="edge"/>
          <c:x val="0.79732308008661756"/>
          <c:y val="0.15799523157039794"/>
          <c:w val="0.19339432558176101"/>
          <c:h val="0.68400953685923183"/>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plotArea>
      <c:layout/>
      <c:pieChart>
        <c:varyColors val="1"/>
        <c:ser>
          <c:idx val="0"/>
          <c:order val="0"/>
          <c:cat>
            <c:strRef>
              <c:f>Feuil1!$D$7:$D$10</c:f>
              <c:strCache>
                <c:ptCount val="4"/>
                <c:pt idx="0">
                  <c:v>"1/4"</c:v>
                </c:pt>
                <c:pt idx="1">
                  <c:v>"1/2"</c:v>
                </c:pt>
                <c:pt idx="2">
                  <c:v>"1/8"</c:v>
                </c:pt>
                <c:pt idx="3">
                  <c:v>"1/8"</c:v>
                </c:pt>
              </c:strCache>
            </c:strRef>
          </c:cat>
          <c:val>
            <c:numRef>
              <c:f>Feuil1!$E$7:$E$10</c:f>
              <c:numCache>
                <c:formatCode>General</c:formatCode>
                <c:ptCount val="4"/>
                <c:pt idx="0">
                  <c:v>25</c:v>
                </c:pt>
                <c:pt idx="1">
                  <c:v>50</c:v>
                </c:pt>
                <c:pt idx="2">
                  <c:v>12.5</c:v>
                </c:pt>
                <c:pt idx="3">
                  <c:v>12.5</c:v>
                </c:pt>
              </c:numCache>
            </c:numRef>
          </c:val>
        </c:ser>
        <c:firstSliceAng val="0"/>
      </c:pieChart>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plotArea>
      <c:layout/>
      <c:pieChart>
        <c:varyColors val="1"/>
        <c:ser>
          <c:idx val="0"/>
          <c:order val="0"/>
          <c:cat>
            <c:strRef>
              <c:f>Feuil1!$D$7:$D$10</c:f>
              <c:strCache>
                <c:ptCount val="4"/>
                <c:pt idx="0">
                  <c:v>"1/4"</c:v>
                </c:pt>
                <c:pt idx="1">
                  <c:v>"1/2"</c:v>
                </c:pt>
                <c:pt idx="2">
                  <c:v>"1/8"</c:v>
                </c:pt>
                <c:pt idx="3">
                  <c:v>"1/8"</c:v>
                </c:pt>
              </c:strCache>
            </c:strRef>
          </c:cat>
          <c:val>
            <c:numRef>
              <c:f>Feuil1!$E$7:$E$10</c:f>
              <c:numCache>
                <c:formatCode>General</c:formatCode>
                <c:ptCount val="4"/>
                <c:pt idx="0">
                  <c:v>25</c:v>
                </c:pt>
                <c:pt idx="1">
                  <c:v>50</c:v>
                </c:pt>
                <c:pt idx="2">
                  <c:v>12.5</c:v>
                </c:pt>
                <c:pt idx="3">
                  <c:v>12.5</c:v>
                </c:pt>
              </c:numCache>
            </c:numRef>
          </c:val>
        </c:ser>
        <c:firstSliceAng val="0"/>
      </c:pieChart>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fr-FR"/>
  <c:chart>
    <c:plotArea>
      <c:layout/>
      <c:pieChart>
        <c:varyColors val="1"/>
        <c:ser>
          <c:idx val="0"/>
          <c:order val="0"/>
          <c:cat>
            <c:strRef>
              <c:f>Feuil1!$D$7:$D$10</c:f>
              <c:strCache>
                <c:ptCount val="4"/>
                <c:pt idx="0">
                  <c:v>"1/4"</c:v>
                </c:pt>
                <c:pt idx="1">
                  <c:v>"1/2"</c:v>
                </c:pt>
                <c:pt idx="2">
                  <c:v>"1/8"</c:v>
                </c:pt>
                <c:pt idx="3">
                  <c:v>"1/8"</c:v>
                </c:pt>
              </c:strCache>
            </c:strRef>
          </c:cat>
          <c:val>
            <c:numRef>
              <c:f>Feuil1!$E$7:$E$10</c:f>
              <c:numCache>
                <c:formatCode>General</c:formatCode>
                <c:ptCount val="4"/>
                <c:pt idx="0">
                  <c:v>25</c:v>
                </c:pt>
                <c:pt idx="1">
                  <c:v>50</c:v>
                </c:pt>
                <c:pt idx="2">
                  <c:v>12.5</c:v>
                </c:pt>
                <c:pt idx="3">
                  <c:v>12.5</c:v>
                </c:pt>
              </c:numCache>
            </c:numRef>
          </c:val>
        </c:ser>
        <c:firstSliceAng val="0"/>
      </c:pieChart>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fr-FR"/>
  <c:chart>
    <c:plotArea>
      <c:layout/>
      <c:scatterChart>
        <c:scatterStyle val="lineMarker"/>
        <c:ser>
          <c:idx val="0"/>
          <c:order val="0"/>
          <c:tx>
            <c:strRef>
              <c:f>Feuil1!$E$10</c:f>
              <c:strCache>
                <c:ptCount val="1"/>
              </c:strCache>
            </c:strRef>
          </c:tx>
          <c:marker>
            <c:symbol val="none"/>
          </c:marker>
          <c:xVal>
            <c:numRef>
              <c:f>Feuil1!$F$9:$H$9</c:f>
              <c:numCache>
                <c:formatCode>General</c:formatCode>
                <c:ptCount val="3"/>
                <c:pt idx="0">
                  <c:v>0</c:v>
                </c:pt>
                <c:pt idx="1">
                  <c:v>15</c:v>
                </c:pt>
                <c:pt idx="2">
                  <c:v>30</c:v>
                </c:pt>
              </c:numCache>
            </c:numRef>
          </c:xVal>
          <c:yVal>
            <c:numRef>
              <c:f>Feuil1!$F$10:$H$10</c:f>
              <c:numCache>
                <c:formatCode>General</c:formatCode>
                <c:ptCount val="3"/>
              </c:numCache>
            </c:numRef>
          </c:yVal>
        </c:ser>
        <c:ser>
          <c:idx val="1"/>
          <c:order val="1"/>
          <c:tx>
            <c:strRef>
              <c:f>Feuil1!$E$11</c:f>
              <c:strCache>
                <c:ptCount val="1"/>
                <c:pt idx="0">
                  <c:v>Y</c:v>
                </c:pt>
              </c:strCache>
            </c:strRef>
          </c:tx>
          <c:marker>
            <c:symbol val="none"/>
          </c:marker>
          <c:xVal>
            <c:numRef>
              <c:f>Feuil1!$F$9:$H$9</c:f>
              <c:numCache>
                <c:formatCode>General</c:formatCode>
                <c:ptCount val="3"/>
                <c:pt idx="0">
                  <c:v>0</c:v>
                </c:pt>
                <c:pt idx="1">
                  <c:v>15</c:v>
                </c:pt>
                <c:pt idx="2">
                  <c:v>30</c:v>
                </c:pt>
              </c:numCache>
            </c:numRef>
          </c:xVal>
          <c:yVal>
            <c:numRef>
              <c:f>Feuil1!$F$11:$H$11</c:f>
              <c:numCache>
                <c:formatCode>General</c:formatCode>
                <c:ptCount val="3"/>
                <c:pt idx="0">
                  <c:v>5</c:v>
                </c:pt>
                <c:pt idx="1">
                  <c:v>50</c:v>
                </c:pt>
                <c:pt idx="2">
                  <c:v>95</c:v>
                </c:pt>
              </c:numCache>
            </c:numRef>
          </c:yVal>
        </c:ser>
        <c:axId val="45714432"/>
        <c:axId val="45724416"/>
      </c:scatterChart>
      <c:valAx>
        <c:axId val="45714432"/>
        <c:scaling>
          <c:orientation val="minMax"/>
        </c:scaling>
        <c:axPos val="b"/>
        <c:numFmt formatCode="General" sourceLinked="1"/>
        <c:tickLblPos val="nextTo"/>
        <c:crossAx val="45724416"/>
        <c:crosses val="autoZero"/>
        <c:crossBetween val="midCat"/>
      </c:valAx>
      <c:valAx>
        <c:axId val="45724416"/>
        <c:scaling>
          <c:orientation val="minMax"/>
        </c:scaling>
        <c:axPos val="l"/>
        <c:majorGridlines/>
        <c:numFmt formatCode="General" sourceLinked="1"/>
        <c:tickLblPos val="nextTo"/>
        <c:crossAx val="45714432"/>
        <c:crosses val="autoZero"/>
        <c:crossBetween val="midCat"/>
      </c:valAx>
    </c:plotArea>
    <c:legend>
      <c:legendPos val="r"/>
      <c:layout/>
    </c:legend>
    <c:plotVisOnly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fr-FR"/>
  <c:chart>
    <c:title>
      <c:layout/>
    </c:title>
    <c:plotArea>
      <c:layout/>
      <c:scatterChart>
        <c:scatterStyle val="lineMarker"/>
        <c:ser>
          <c:idx val="0"/>
          <c:order val="0"/>
          <c:tx>
            <c:strRef>
              <c:f>Feuil1!$E$25</c:f>
              <c:strCache>
                <c:ptCount val="1"/>
                <c:pt idx="0">
                  <c:v>Coût total</c:v>
                </c:pt>
              </c:strCache>
            </c:strRef>
          </c:tx>
          <c:marker>
            <c:symbol val="none"/>
          </c:marker>
          <c:xVal>
            <c:numRef>
              <c:f>Feuil1!$F$24:$G$24</c:f>
              <c:numCache>
                <c:formatCode>General</c:formatCode>
                <c:ptCount val="2"/>
                <c:pt idx="0">
                  <c:v>0</c:v>
                </c:pt>
                <c:pt idx="1">
                  <c:v>1000</c:v>
                </c:pt>
              </c:numCache>
            </c:numRef>
          </c:xVal>
          <c:yVal>
            <c:numRef>
              <c:f>Feuil1!$F$25:$G$25</c:f>
              <c:numCache>
                <c:formatCode>General</c:formatCode>
                <c:ptCount val="2"/>
                <c:pt idx="0">
                  <c:v>15000</c:v>
                </c:pt>
                <c:pt idx="1">
                  <c:v>55000</c:v>
                </c:pt>
              </c:numCache>
            </c:numRef>
          </c:yVal>
        </c:ser>
        <c:axId val="45818240"/>
        <c:axId val="45819776"/>
      </c:scatterChart>
      <c:valAx>
        <c:axId val="45818240"/>
        <c:scaling>
          <c:orientation val="minMax"/>
        </c:scaling>
        <c:axPos val="b"/>
        <c:numFmt formatCode="General" sourceLinked="1"/>
        <c:tickLblPos val="nextTo"/>
        <c:crossAx val="45819776"/>
        <c:crosses val="autoZero"/>
        <c:crossBetween val="midCat"/>
      </c:valAx>
      <c:valAx>
        <c:axId val="45819776"/>
        <c:scaling>
          <c:orientation val="minMax"/>
        </c:scaling>
        <c:axPos val="l"/>
        <c:majorGridlines/>
        <c:numFmt formatCode="General" sourceLinked="1"/>
        <c:tickLblPos val="nextTo"/>
        <c:crossAx val="45818240"/>
        <c:crosses val="autoZero"/>
        <c:crossBetween val="midCat"/>
      </c:valAx>
    </c:plotArea>
    <c:legend>
      <c:legendPos val="r"/>
      <c:layout/>
    </c:legend>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fr-FR"/>
  <c:chart>
    <c:plotArea>
      <c:layout>
        <c:manualLayout>
          <c:layoutTarget val="inner"/>
          <c:xMode val="edge"/>
          <c:yMode val="edge"/>
          <c:x val="8.8849518810148687E-2"/>
          <c:y val="7.4548702245552642E-2"/>
          <c:w val="0.66374759405075079"/>
          <c:h val="0.8326195683872849"/>
        </c:manualLayout>
      </c:layout>
      <c:lineChart>
        <c:grouping val="standard"/>
        <c:ser>
          <c:idx val="0"/>
          <c:order val="0"/>
          <c:tx>
            <c:strRef>
              <c:f>Feuil1!$D$9</c:f>
              <c:strCache>
                <c:ptCount val="1"/>
                <c:pt idx="0">
                  <c:v>France</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Feuil1!$E$9:$J$9</c:f>
              <c:numCache>
                <c:formatCode>General</c:formatCode>
                <c:ptCount val="6"/>
                <c:pt idx="0">
                  <c:v>100</c:v>
                </c:pt>
                <c:pt idx="1">
                  <c:v>100.6</c:v>
                </c:pt>
                <c:pt idx="2">
                  <c:v>102</c:v>
                </c:pt>
                <c:pt idx="3">
                  <c:v>99.5</c:v>
                </c:pt>
                <c:pt idx="4">
                  <c:v>87</c:v>
                </c:pt>
                <c:pt idx="5">
                  <c:v>91.7</c:v>
                </c:pt>
              </c:numCache>
            </c:numRef>
          </c:val>
        </c:ser>
        <c:ser>
          <c:idx val="1"/>
          <c:order val="1"/>
          <c:tx>
            <c:strRef>
              <c:f>Feuil1!$D$10</c:f>
              <c:strCache>
                <c:ptCount val="1"/>
                <c:pt idx="0">
                  <c:v>Allemagne</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Feuil1!$E$10:$J$10</c:f>
              <c:numCache>
                <c:formatCode>General</c:formatCode>
                <c:ptCount val="6"/>
                <c:pt idx="0">
                  <c:v>100</c:v>
                </c:pt>
                <c:pt idx="1">
                  <c:v>105.3</c:v>
                </c:pt>
                <c:pt idx="2">
                  <c:v>111.4</c:v>
                </c:pt>
                <c:pt idx="3">
                  <c:v>112.1</c:v>
                </c:pt>
                <c:pt idx="4">
                  <c:v>94.7</c:v>
                </c:pt>
                <c:pt idx="5">
                  <c:v>104.2</c:v>
                </c:pt>
              </c:numCache>
            </c:numRef>
          </c:val>
        </c:ser>
        <c:ser>
          <c:idx val="2"/>
          <c:order val="2"/>
          <c:tx>
            <c:strRef>
              <c:f>Feuil1!$D$11</c:f>
              <c:strCache>
                <c:ptCount val="1"/>
                <c:pt idx="0">
                  <c:v>Japon</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Feuil1!$E$11:$J$11</c:f>
              <c:numCache>
                <c:formatCode>General</c:formatCode>
                <c:ptCount val="6"/>
                <c:pt idx="0">
                  <c:v>100</c:v>
                </c:pt>
                <c:pt idx="1">
                  <c:v>104.4</c:v>
                </c:pt>
                <c:pt idx="2">
                  <c:v>107.3</c:v>
                </c:pt>
                <c:pt idx="3">
                  <c:v>103.8</c:v>
                </c:pt>
                <c:pt idx="4">
                  <c:v>81.7</c:v>
                </c:pt>
                <c:pt idx="5">
                  <c:v>94.8</c:v>
                </c:pt>
              </c:numCache>
            </c:numRef>
          </c:val>
        </c:ser>
        <c:marker val="1"/>
        <c:axId val="45854080"/>
        <c:axId val="45864064"/>
      </c:lineChart>
      <c:catAx>
        <c:axId val="45854080"/>
        <c:scaling>
          <c:orientation val="minMax"/>
        </c:scaling>
        <c:axPos val="b"/>
        <c:numFmt formatCode="General" sourceLinked="1"/>
        <c:tickLblPos val="nextTo"/>
        <c:crossAx val="45864064"/>
        <c:crosses val="autoZero"/>
        <c:auto val="1"/>
        <c:lblAlgn val="ctr"/>
        <c:lblOffset val="100"/>
      </c:catAx>
      <c:valAx>
        <c:axId val="45864064"/>
        <c:scaling>
          <c:orientation val="minMax"/>
        </c:scaling>
        <c:axPos val="l"/>
        <c:majorGridlines/>
        <c:numFmt formatCode="General" sourceLinked="1"/>
        <c:tickLblPos val="nextTo"/>
        <c:crossAx val="45854080"/>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fr-FR"/>
  <c:chart>
    <c:plotArea>
      <c:layout/>
      <c:lineChart>
        <c:grouping val="standard"/>
        <c:ser>
          <c:idx val="0"/>
          <c:order val="0"/>
          <c:tx>
            <c:strRef>
              <c:f>Feuil1!$D$9</c:f>
              <c:strCache>
                <c:ptCount val="1"/>
                <c:pt idx="0">
                  <c:v>France</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Feuil1!$E$9:$J$9</c:f>
              <c:numCache>
                <c:formatCode>General</c:formatCode>
                <c:ptCount val="6"/>
                <c:pt idx="0">
                  <c:v>100</c:v>
                </c:pt>
                <c:pt idx="1">
                  <c:v>100.6</c:v>
                </c:pt>
                <c:pt idx="2">
                  <c:v>102</c:v>
                </c:pt>
                <c:pt idx="3">
                  <c:v>99.5</c:v>
                </c:pt>
                <c:pt idx="4">
                  <c:v>87</c:v>
                </c:pt>
                <c:pt idx="5">
                  <c:v>91.7</c:v>
                </c:pt>
              </c:numCache>
            </c:numRef>
          </c:val>
        </c:ser>
        <c:ser>
          <c:idx val="1"/>
          <c:order val="1"/>
          <c:tx>
            <c:strRef>
              <c:f>Feuil1!$D$10</c:f>
              <c:strCache>
                <c:ptCount val="1"/>
                <c:pt idx="0">
                  <c:v>Allemagne</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Feuil1!$E$10:$J$10</c:f>
              <c:numCache>
                <c:formatCode>General</c:formatCode>
                <c:ptCount val="6"/>
                <c:pt idx="0">
                  <c:v>100</c:v>
                </c:pt>
                <c:pt idx="1">
                  <c:v>105.3</c:v>
                </c:pt>
                <c:pt idx="2">
                  <c:v>111.4</c:v>
                </c:pt>
                <c:pt idx="3">
                  <c:v>112.1</c:v>
                </c:pt>
                <c:pt idx="4">
                  <c:v>94.7</c:v>
                </c:pt>
                <c:pt idx="5">
                  <c:v>104.2</c:v>
                </c:pt>
              </c:numCache>
            </c:numRef>
          </c:val>
        </c:ser>
        <c:ser>
          <c:idx val="2"/>
          <c:order val="2"/>
          <c:tx>
            <c:strRef>
              <c:f>Feuil1!$D$11</c:f>
              <c:strCache>
                <c:ptCount val="1"/>
                <c:pt idx="0">
                  <c:v>Japon</c:v>
                </c:pt>
              </c:strCache>
            </c:strRef>
          </c:tx>
          <c:marker>
            <c:symbol val="none"/>
          </c:marker>
          <c:cat>
            <c:numRef>
              <c:f>Feuil1!$E$8:$J$8</c:f>
              <c:numCache>
                <c:formatCode>General</c:formatCode>
                <c:ptCount val="6"/>
                <c:pt idx="0">
                  <c:v>2005</c:v>
                </c:pt>
                <c:pt idx="1">
                  <c:v>2006</c:v>
                </c:pt>
                <c:pt idx="2">
                  <c:v>2007</c:v>
                </c:pt>
                <c:pt idx="3">
                  <c:v>2008</c:v>
                </c:pt>
                <c:pt idx="4">
                  <c:v>2009</c:v>
                </c:pt>
                <c:pt idx="5">
                  <c:v>2010</c:v>
                </c:pt>
              </c:numCache>
            </c:numRef>
          </c:cat>
          <c:val>
            <c:numRef>
              <c:f>Feuil1!$E$11:$J$11</c:f>
              <c:numCache>
                <c:formatCode>General</c:formatCode>
                <c:ptCount val="6"/>
                <c:pt idx="0">
                  <c:v>100</c:v>
                </c:pt>
                <c:pt idx="1">
                  <c:v>104.4</c:v>
                </c:pt>
                <c:pt idx="2">
                  <c:v>107.3</c:v>
                </c:pt>
                <c:pt idx="3">
                  <c:v>103.8</c:v>
                </c:pt>
                <c:pt idx="4">
                  <c:v>81.7</c:v>
                </c:pt>
                <c:pt idx="5">
                  <c:v>94.8</c:v>
                </c:pt>
              </c:numCache>
            </c:numRef>
          </c:val>
        </c:ser>
        <c:marker val="1"/>
        <c:axId val="45750144"/>
        <c:axId val="45751680"/>
      </c:lineChart>
      <c:catAx>
        <c:axId val="45750144"/>
        <c:scaling>
          <c:orientation val="minMax"/>
        </c:scaling>
        <c:axPos val="b"/>
        <c:numFmt formatCode="General" sourceLinked="1"/>
        <c:tickLblPos val="nextTo"/>
        <c:crossAx val="45751680"/>
        <c:crosses val="autoZero"/>
        <c:auto val="1"/>
        <c:lblAlgn val="ctr"/>
        <c:lblOffset val="100"/>
      </c:catAx>
      <c:valAx>
        <c:axId val="45751680"/>
        <c:scaling>
          <c:orientation val="minMax"/>
          <c:max val="120"/>
          <c:min val="80"/>
        </c:scaling>
        <c:axPos val="l"/>
        <c:majorGridlines/>
        <c:numFmt formatCode="General" sourceLinked="1"/>
        <c:tickLblPos val="nextTo"/>
        <c:crossAx val="45750144"/>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drawing1.xml><?xml version="1.0" encoding="utf-8"?>
<c:userShapes xmlns:c="http://schemas.openxmlformats.org/drawingml/2006/chart">
  <cdr:relSizeAnchor xmlns:cdr="http://schemas.openxmlformats.org/drawingml/2006/chartDrawing">
    <cdr:from>
      <cdr:x>0.91999</cdr:x>
      <cdr:y>0.88137</cdr:y>
    </cdr:from>
    <cdr:to>
      <cdr:x>1</cdr:x>
      <cdr:y>1</cdr:y>
    </cdr:to>
    <cdr:sp macro="" textlink="">
      <cdr:nvSpPr>
        <cdr:cNvPr id="2" name="ZoneTexte 1"/>
        <cdr:cNvSpPr txBox="1"/>
      </cdr:nvSpPr>
      <cdr:spPr>
        <a:xfrm xmlns:a="http://schemas.openxmlformats.org/drawingml/2006/main">
          <a:off x="7571184" y="3989039"/>
          <a:ext cx="658416" cy="53692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1600" b="1" dirty="0" smtClean="0"/>
            <a:t>X</a:t>
          </a:r>
          <a:endParaRPr lang="fr-FR" sz="1600" b="1" dirty="0"/>
        </a:p>
      </cdr:txBody>
    </cdr:sp>
  </cdr:relSizeAnchor>
  <cdr:relSizeAnchor xmlns:cdr="http://schemas.openxmlformats.org/drawingml/2006/chartDrawing">
    <cdr:from>
      <cdr:x>0.05376</cdr:x>
      <cdr:y>0.00632</cdr:y>
    </cdr:from>
    <cdr:to>
      <cdr:x>0.16487</cdr:x>
      <cdr:y>0.20835</cdr:y>
    </cdr:to>
    <cdr:sp macro="" textlink="">
      <cdr:nvSpPr>
        <cdr:cNvPr id="3" name="ZoneTexte 2"/>
        <cdr:cNvSpPr txBox="1"/>
      </cdr:nvSpPr>
      <cdr:spPr>
        <a:xfrm xmlns:a="http://schemas.openxmlformats.org/drawingml/2006/main">
          <a:off x="442392" y="286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fr-FR" sz="1600" b="1" dirty="0" smtClean="0"/>
            <a:t>Y</a:t>
          </a:r>
          <a:endParaRPr lang="fr-FR" sz="16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0.07126</cdr:x>
      <cdr:y>0.02223</cdr:y>
    </cdr:from>
    <cdr:to>
      <cdr:x>0.70125</cdr:x>
      <cdr:y>0.91319</cdr:y>
    </cdr:to>
    <cdr:sp macro="" textlink="">
      <cdr:nvSpPr>
        <cdr:cNvPr id="3" name="Connecteur droit 2"/>
        <cdr:cNvSpPr/>
      </cdr:nvSpPr>
      <cdr:spPr>
        <a:xfrm xmlns:a="http://schemas.openxmlformats.org/drawingml/2006/main" flipV="1">
          <a:off x="586408" y="100608"/>
          <a:ext cx="5184576" cy="40324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fr-F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F048A-65D3-42E2-8CB0-F1681DB6F74A}" type="datetimeFigureOut">
              <a:rPr lang="fr-FR" smtClean="0"/>
              <a:pPr/>
              <a:t>25/04/2018</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2E81F-D3FC-46DF-A55E-7C21ED89AC82}"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Règle de trois, calcul sur les fractions, taux de croissance et autres valeurs relatives, évolution d’une variable, indices, équation d’une droite, etc.)</a:t>
            </a:r>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Résumer un grand nombre de données par deux ou trois indicateurs</a:t>
            </a:r>
          </a:p>
          <a:p>
            <a:endParaRPr lang="fr-FR" dirty="0"/>
          </a:p>
        </p:txBody>
      </p:sp>
      <p:sp>
        <p:nvSpPr>
          <p:cNvPr id="4" name="Espace réservé du numéro de diapositive 3"/>
          <p:cNvSpPr>
            <a:spLocks noGrp="1"/>
          </p:cNvSpPr>
          <p:nvPr>
            <p:ph type="sldNum" sz="quarter" idx="10"/>
          </p:nvPr>
        </p:nvSpPr>
        <p:spPr/>
        <p:txBody>
          <a:bodyPr/>
          <a:lstStyle/>
          <a:p>
            <a:fld id="{6822E81F-D3FC-46DF-A55E-7C21ED89AC82}" type="slidenum">
              <a:rPr lang="fr-FR" smtClean="0"/>
              <a:pPr/>
              <a:t>6</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22E81F-D3FC-46DF-A55E-7C21ED89AC82}" type="slidenum">
              <a:rPr lang="fr-FR" smtClean="0"/>
              <a:pPr/>
              <a:t>166</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9CC70B2-25CA-478D-85E3-A757F99910D3}" type="datetimeFigureOut">
              <a:rPr lang="fr-FR" smtClean="0"/>
              <a:pPr/>
              <a:t>25/04/2018</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1CECAFE7-AACE-4569-B06A-4CC0704863B0}"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C70B2-25CA-478D-85E3-A757F99910D3}" type="datetimeFigureOut">
              <a:rPr lang="fr-FR" smtClean="0"/>
              <a:pPr/>
              <a:t>25/04/2018</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CAFE7-AACE-4569-B06A-4CC0704863B0}"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package" Target="../embeddings/Feuille_Microsoft_Office_Excel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package" Target="../embeddings/Feuille_Microsoft_Office_Excel2.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package" Target="../embeddings/Feuille_Microsoft_Office_Excel3.xls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56792"/>
            <a:ext cx="7772400" cy="2592289"/>
          </a:xfrm>
        </p:spPr>
        <p:txBody>
          <a:bodyPr>
            <a:normAutofit/>
          </a:bodyPr>
          <a:lstStyle/>
          <a:p>
            <a:r>
              <a:rPr lang="fr-FR" dirty="0" smtClean="0"/>
              <a:t>Méthodes Quantitatives Elémentaires pour les Sciences Sociales (MQESS)</a:t>
            </a:r>
            <a:endParaRPr lang="fr-FR" dirty="0"/>
          </a:p>
        </p:txBody>
      </p:sp>
      <p:sp>
        <p:nvSpPr>
          <p:cNvPr id="3" name="Sous-titre 2"/>
          <p:cNvSpPr>
            <a:spLocks noGrp="1"/>
          </p:cNvSpPr>
          <p:nvPr>
            <p:ph type="subTitle" idx="1"/>
          </p:nvPr>
        </p:nvSpPr>
        <p:spPr>
          <a:xfrm>
            <a:off x="1547664" y="4725144"/>
            <a:ext cx="7406640" cy="749728"/>
          </a:xfrm>
        </p:spPr>
        <p:txBody>
          <a:bodyPr/>
          <a:lstStyle/>
          <a:p>
            <a:r>
              <a:rPr lang="fr-FR" dirty="0" smtClean="0"/>
              <a:t>Jacques JAUSSAUD</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Section 1: Calculs sur les fractions</a:t>
            </a:r>
          </a:p>
        </p:txBody>
      </p:sp>
      <p:sp>
        <p:nvSpPr>
          <p:cNvPr id="3" name="Espace réservé du contenu 2"/>
          <p:cNvSpPr>
            <a:spLocks noGrp="1"/>
          </p:cNvSpPr>
          <p:nvPr>
            <p:ph idx="1"/>
          </p:nvPr>
        </p:nvSpPr>
        <p:spPr>
          <a:xfrm>
            <a:off x="179512" y="1600200"/>
            <a:ext cx="8784976" cy="4525963"/>
          </a:xfrm>
        </p:spPr>
        <p:txBody>
          <a:bodyPr/>
          <a:lstStyle/>
          <a:p>
            <a:r>
              <a:rPr lang="fr-FR" dirty="0" smtClean="0"/>
              <a:t>Une fraction est un rapport de deux nombres, c’est-à-dire la division du premier, le numérateur, par le second, le dénominateur.</a:t>
            </a:r>
          </a:p>
          <a:p>
            <a:r>
              <a:rPr lang="fr-FR" dirty="0" smtClean="0"/>
              <a:t>Identifions bien sur le graphique suivant :</a:t>
            </a:r>
          </a:p>
          <a:p>
            <a:r>
              <a:rPr lang="fr-FR" dirty="0" smtClean="0"/>
              <a:t>1/2</a:t>
            </a:r>
          </a:p>
          <a:p>
            <a:r>
              <a:rPr lang="fr-FR" dirty="0" smtClean="0"/>
              <a:t>1/4</a:t>
            </a:r>
          </a:p>
          <a:p>
            <a:r>
              <a:rPr lang="fr-FR" dirty="0" smtClean="0"/>
              <a:t>1/8</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Elasticités de la demande par rapport au prix…</a:t>
            </a:r>
            <a:endParaRPr lang="fr-FR" dirty="0"/>
          </a:p>
        </p:txBody>
      </p:sp>
      <p:sp>
        <p:nvSpPr>
          <p:cNvPr id="3" name="Espace réservé du contenu 2"/>
          <p:cNvSpPr>
            <a:spLocks noGrp="1"/>
          </p:cNvSpPr>
          <p:nvPr>
            <p:ph idx="1"/>
          </p:nvPr>
        </p:nvSpPr>
        <p:spPr>
          <a:xfrm>
            <a:off x="467544" y="1844824"/>
            <a:ext cx="8229600" cy="4525963"/>
          </a:xfrm>
        </p:spPr>
        <p:txBody>
          <a:bodyPr/>
          <a:lstStyle/>
          <a:p>
            <a:pPr>
              <a:lnSpc>
                <a:spcPct val="90000"/>
              </a:lnSpc>
            </a:pPr>
            <a:r>
              <a:rPr lang="fr-FR" dirty="0" smtClean="0"/>
              <a:t>Elle mesure la sensibilité de la demande en volume par rapport à une variation du prix</a:t>
            </a:r>
          </a:p>
          <a:p>
            <a:pPr>
              <a:lnSpc>
                <a:spcPct val="90000"/>
              </a:lnSpc>
            </a:pPr>
            <a:r>
              <a:rPr lang="fr-FR" dirty="0" smtClean="0"/>
              <a:t>C’est-à-dire l’importance de l’effet d’une variation de prix sur les quantités demandées</a:t>
            </a:r>
          </a:p>
          <a:p>
            <a:pPr>
              <a:lnSpc>
                <a:spcPct val="90000"/>
              </a:lnSpc>
            </a:pPr>
            <a:r>
              <a:rPr lang="fr-FR" dirty="0" smtClean="0"/>
              <a:t>Elle se calcule comme suit :</a:t>
            </a:r>
          </a:p>
          <a:p>
            <a:pPr>
              <a:lnSpc>
                <a:spcPct val="90000"/>
              </a:lnSpc>
            </a:pPr>
            <a:r>
              <a:rPr lang="fr-FR" dirty="0" err="1" smtClean="0"/>
              <a:t>e</a:t>
            </a:r>
            <a:r>
              <a:rPr lang="fr-FR" baseline="-25000" dirty="0" err="1" smtClean="0"/>
              <a:t>d</a:t>
            </a:r>
            <a:r>
              <a:rPr lang="fr-FR" baseline="-25000" dirty="0" smtClean="0"/>
              <a:t>/p</a:t>
            </a:r>
            <a:r>
              <a:rPr lang="fr-FR" dirty="0" smtClean="0"/>
              <a:t> = (</a:t>
            </a:r>
            <a:r>
              <a:rPr lang="el-GR" dirty="0" smtClean="0">
                <a:cs typeface="Arial" charset="0"/>
              </a:rPr>
              <a:t>Δ</a:t>
            </a:r>
            <a:r>
              <a:rPr lang="fr-FR" dirty="0" smtClean="0">
                <a:cs typeface="Arial" charset="0"/>
              </a:rPr>
              <a:t>d/d) / (</a:t>
            </a:r>
            <a:r>
              <a:rPr lang="el-GR" dirty="0" smtClean="0">
                <a:cs typeface="Arial" charset="0"/>
              </a:rPr>
              <a:t>Δ</a:t>
            </a:r>
            <a:r>
              <a:rPr lang="fr-FR" dirty="0" smtClean="0">
                <a:cs typeface="Arial" charset="0"/>
              </a:rPr>
              <a:t>p/p), c’est-à-dire </a:t>
            </a:r>
          </a:p>
          <a:p>
            <a:pPr>
              <a:lnSpc>
                <a:spcPct val="90000"/>
              </a:lnSpc>
            </a:pPr>
            <a:r>
              <a:rPr lang="fr-FR" dirty="0" err="1" smtClean="0"/>
              <a:t>e</a:t>
            </a:r>
            <a:r>
              <a:rPr lang="fr-FR" baseline="-25000" dirty="0" err="1" smtClean="0"/>
              <a:t>d</a:t>
            </a:r>
            <a:r>
              <a:rPr lang="fr-FR" baseline="-25000" dirty="0" smtClean="0"/>
              <a:t>/p</a:t>
            </a:r>
            <a:r>
              <a:rPr lang="fr-FR" dirty="0" smtClean="0"/>
              <a:t> = </a:t>
            </a:r>
            <a:r>
              <a:rPr lang="fr-FR" dirty="0" err="1" smtClean="0">
                <a:cs typeface="Arial" charset="0"/>
              </a:rPr>
              <a:t>tx</a:t>
            </a:r>
            <a:r>
              <a:rPr lang="fr-FR" dirty="0" smtClean="0">
                <a:cs typeface="Arial" charset="0"/>
              </a:rPr>
              <a:t> de </a:t>
            </a:r>
            <a:r>
              <a:rPr lang="fr-FR" dirty="0" err="1" smtClean="0">
                <a:cs typeface="Arial" charset="0"/>
              </a:rPr>
              <a:t>crce</a:t>
            </a:r>
            <a:r>
              <a:rPr lang="fr-FR" dirty="0" smtClean="0">
                <a:cs typeface="Arial" charset="0"/>
              </a:rPr>
              <a:t> de la demande / </a:t>
            </a:r>
            <a:r>
              <a:rPr lang="fr-FR" dirty="0" err="1" smtClean="0">
                <a:cs typeface="Arial" charset="0"/>
              </a:rPr>
              <a:t>tx</a:t>
            </a:r>
            <a:r>
              <a:rPr lang="fr-FR" dirty="0" smtClean="0">
                <a:cs typeface="Arial" charset="0"/>
              </a:rPr>
              <a:t> de </a:t>
            </a:r>
            <a:r>
              <a:rPr lang="fr-FR" dirty="0" err="1" smtClean="0">
                <a:cs typeface="Arial" charset="0"/>
              </a:rPr>
              <a:t>crce</a:t>
            </a:r>
            <a:r>
              <a:rPr lang="fr-FR" dirty="0" smtClean="0">
                <a:cs typeface="Arial" charset="0"/>
              </a:rPr>
              <a:t> du prix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60648"/>
            <a:ext cx="9144000" cy="6597352"/>
          </a:xfrm>
        </p:spPr>
        <p:txBody>
          <a:bodyPr>
            <a:normAutofit lnSpcReduction="10000"/>
          </a:bodyPr>
          <a:lstStyle/>
          <a:p>
            <a:r>
              <a:rPr lang="fr-FR" dirty="0" smtClean="0"/>
              <a:t>Dès lors que </a:t>
            </a:r>
            <a:r>
              <a:rPr lang="fr-FR" dirty="0" err="1" smtClean="0"/>
              <a:t>e</a:t>
            </a:r>
            <a:r>
              <a:rPr lang="fr-FR" baseline="-25000" dirty="0" err="1" smtClean="0"/>
              <a:t>d</a:t>
            </a:r>
            <a:r>
              <a:rPr lang="fr-FR" baseline="-25000" dirty="0" smtClean="0"/>
              <a:t>/p</a:t>
            </a:r>
            <a:r>
              <a:rPr lang="fr-FR" dirty="0" smtClean="0"/>
              <a:t> = (</a:t>
            </a:r>
            <a:r>
              <a:rPr lang="el-GR" dirty="0" smtClean="0">
                <a:cs typeface="Arial" charset="0"/>
              </a:rPr>
              <a:t>Δ</a:t>
            </a:r>
            <a:r>
              <a:rPr lang="fr-FR" dirty="0" smtClean="0">
                <a:cs typeface="Arial" charset="0"/>
              </a:rPr>
              <a:t>d/d) / (</a:t>
            </a:r>
            <a:r>
              <a:rPr lang="el-GR" dirty="0" smtClean="0">
                <a:cs typeface="Arial" charset="0"/>
              </a:rPr>
              <a:t>Δ</a:t>
            </a:r>
            <a:r>
              <a:rPr lang="fr-FR" dirty="0" smtClean="0">
                <a:cs typeface="Arial" charset="0"/>
              </a:rPr>
              <a:t>p/p), </a:t>
            </a:r>
          </a:p>
          <a:p>
            <a:r>
              <a:rPr lang="fr-FR" dirty="0" smtClean="0">
                <a:cs typeface="Arial" charset="0"/>
              </a:rPr>
              <a:t>alors, </a:t>
            </a:r>
            <a:r>
              <a:rPr lang="fr-FR" dirty="0" smtClean="0"/>
              <a:t>(</a:t>
            </a:r>
            <a:r>
              <a:rPr lang="el-GR" dirty="0" smtClean="0">
                <a:cs typeface="Arial" charset="0"/>
              </a:rPr>
              <a:t>Δ</a:t>
            </a:r>
            <a:r>
              <a:rPr lang="fr-FR" dirty="0" smtClean="0">
                <a:cs typeface="Arial" charset="0"/>
              </a:rPr>
              <a:t>d/d) = </a:t>
            </a:r>
            <a:r>
              <a:rPr lang="fr-FR" dirty="0" err="1" smtClean="0"/>
              <a:t>e</a:t>
            </a:r>
            <a:r>
              <a:rPr lang="fr-FR" baseline="-25000" dirty="0" err="1" smtClean="0"/>
              <a:t>d</a:t>
            </a:r>
            <a:r>
              <a:rPr lang="fr-FR" baseline="-25000" dirty="0" smtClean="0"/>
              <a:t>/p * </a:t>
            </a:r>
            <a:r>
              <a:rPr lang="fr-FR" dirty="0" smtClean="0">
                <a:cs typeface="Arial" charset="0"/>
              </a:rPr>
              <a:t>(</a:t>
            </a:r>
            <a:r>
              <a:rPr lang="el-GR" dirty="0" smtClean="0">
                <a:cs typeface="Arial" charset="0"/>
              </a:rPr>
              <a:t>Δ</a:t>
            </a:r>
            <a:r>
              <a:rPr lang="fr-FR" dirty="0" smtClean="0">
                <a:cs typeface="Arial" charset="0"/>
              </a:rPr>
              <a:t>p/p), </a:t>
            </a:r>
          </a:p>
          <a:p>
            <a:r>
              <a:rPr lang="fr-FR" dirty="0" smtClean="0">
                <a:cs typeface="Arial" charset="0"/>
              </a:rPr>
              <a:t>Si bien que connaissant </a:t>
            </a:r>
            <a:r>
              <a:rPr lang="fr-FR" dirty="0" err="1" smtClean="0"/>
              <a:t>e</a:t>
            </a:r>
            <a:r>
              <a:rPr lang="fr-FR" baseline="-25000" dirty="0" err="1" smtClean="0"/>
              <a:t>d</a:t>
            </a:r>
            <a:r>
              <a:rPr lang="fr-FR" baseline="-25000" dirty="0" smtClean="0"/>
              <a:t>/p , </a:t>
            </a:r>
            <a:r>
              <a:rPr lang="fr-FR" dirty="0" smtClean="0">
                <a:cs typeface="Arial" charset="0"/>
              </a:rPr>
              <a:t>on peut vraiment déduire quel </a:t>
            </a:r>
            <a:r>
              <a:rPr lang="fr-FR" dirty="0" smtClean="0"/>
              <a:t>(</a:t>
            </a:r>
            <a:r>
              <a:rPr lang="el-GR" dirty="0" smtClean="0">
                <a:cs typeface="Arial" charset="0"/>
              </a:rPr>
              <a:t>Δ</a:t>
            </a:r>
            <a:r>
              <a:rPr lang="fr-FR" dirty="0" smtClean="0">
                <a:cs typeface="Arial" charset="0"/>
              </a:rPr>
              <a:t>d/d) résulterait d’une variation donnée de prix de </a:t>
            </a:r>
            <a:r>
              <a:rPr lang="el-GR" dirty="0" smtClean="0">
                <a:cs typeface="Arial" charset="0"/>
              </a:rPr>
              <a:t>Δ</a:t>
            </a:r>
            <a:r>
              <a:rPr lang="fr-FR" dirty="0" smtClean="0">
                <a:cs typeface="Arial" charset="0"/>
              </a:rPr>
              <a:t>p/p. </a:t>
            </a:r>
          </a:p>
          <a:p>
            <a:pPr>
              <a:lnSpc>
                <a:spcPct val="90000"/>
              </a:lnSpc>
            </a:pPr>
            <a:r>
              <a:rPr lang="fr-FR" b="1" dirty="0" smtClean="0">
                <a:cs typeface="Arial" charset="0"/>
              </a:rPr>
              <a:t>Si </a:t>
            </a:r>
            <a:r>
              <a:rPr lang="fr-FR" b="1" dirty="0" err="1" smtClean="0"/>
              <a:t>e</a:t>
            </a:r>
            <a:r>
              <a:rPr lang="fr-FR" b="1" baseline="-25000" dirty="0" err="1" smtClean="0"/>
              <a:t>d</a:t>
            </a:r>
            <a:r>
              <a:rPr lang="fr-FR" b="1" baseline="-25000" dirty="0" smtClean="0"/>
              <a:t>/p</a:t>
            </a:r>
            <a:r>
              <a:rPr lang="fr-FR" b="1" dirty="0" smtClean="0">
                <a:cs typeface="Arial" charset="0"/>
              </a:rPr>
              <a:t> = 0 par exemple, </a:t>
            </a:r>
          </a:p>
          <a:p>
            <a:pPr>
              <a:lnSpc>
                <a:spcPct val="90000"/>
              </a:lnSpc>
            </a:pPr>
            <a:r>
              <a:rPr lang="fr-FR" dirty="0" smtClean="0">
                <a:cs typeface="Arial" charset="0"/>
              </a:rPr>
              <a:t>c</a:t>
            </a:r>
            <a:r>
              <a:rPr lang="fr-FR" dirty="0" smtClean="0"/>
              <a:t>ela veut dire que (</a:t>
            </a:r>
            <a:r>
              <a:rPr lang="el-GR" dirty="0" smtClean="0">
                <a:cs typeface="Arial" charset="0"/>
              </a:rPr>
              <a:t>Δ</a:t>
            </a:r>
            <a:r>
              <a:rPr lang="fr-FR" dirty="0" smtClean="0">
                <a:cs typeface="Arial" charset="0"/>
              </a:rPr>
              <a:t>d/d) = 0 quelque soit (</a:t>
            </a:r>
            <a:r>
              <a:rPr lang="el-GR" dirty="0" smtClean="0">
                <a:cs typeface="Arial" charset="0"/>
              </a:rPr>
              <a:t>Δ</a:t>
            </a:r>
            <a:r>
              <a:rPr lang="fr-FR" dirty="0" smtClean="0">
                <a:cs typeface="Arial" charset="0"/>
              </a:rPr>
              <a:t>p/p), </a:t>
            </a:r>
          </a:p>
          <a:p>
            <a:pPr>
              <a:lnSpc>
                <a:spcPct val="90000"/>
              </a:lnSpc>
            </a:pPr>
            <a:r>
              <a:rPr lang="fr-FR" dirty="0" smtClean="0">
                <a:cs typeface="Arial" charset="0"/>
              </a:rPr>
              <a:t>soit que </a:t>
            </a:r>
            <a:r>
              <a:rPr lang="el-GR" dirty="0" smtClean="0">
                <a:cs typeface="Arial" charset="0"/>
              </a:rPr>
              <a:t>Δ</a:t>
            </a:r>
            <a:r>
              <a:rPr lang="fr-FR" dirty="0" smtClean="0">
                <a:cs typeface="Arial" charset="0"/>
              </a:rPr>
              <a:t>d = 0, ou encore que le prix n’a aucune influence sur les quantités vendues !</a:t>
            </a:r>
          </a:p>
          <a:p>
            <a:pPr>
              <a:lnSpc>
                <a:spcPct val="90000"/>
              </a:lnSpc>
            </a:pPr>
            <a:r>
              <a:rPr lang="fr-FR" b="1" dirty="0" smtClean="0">
                <a:cs typeface="Arial" charset="0"/>
              </a:rPr>
              <a:t>Si </a:t>
            </a:r>
            <a:r>
              <a:rPr lang="fr-FR" b="1" dirty="0" err="1" smtClean="0"/>
              <a:t>e</a:t>
            </a:r>
            <a:r>
              <a:rPr lang="fr-FR" b="1" baseline="-25000" dirty="0" err="1" smtClean="0"/>
              <a:t>d</a:t>
            </a:r>
            <a:r>
              <a:rPr lang="fr-FR" b="1" baseline="-25000" dirty="0" smtClean="0"/>
              <a:t>/p</a:t>
            </a:r>
            <a:r>
              <a:rPr lang="fr-FR" b="1" dirty="0" smtClean="0">
                <a:cs typeface="Arial" charset="0"/>
              </a:rPr>
              <a:t> = -1,</a:t>
            </a:r>
          </a:p>
          <a:p>
            <a:pPr>
              <a:lnSpc>
                <a:spcPct val="90000"/>
              </a:lnSpc>
            </a:pPr>
            <a:r>
              <a:rPr lang="fr-FR" dirty="0" smtClean="0"/>
              <a:t>Cela veut dire que (</a:t>
            </a:r>
            <a:r>
              <a:rPr lang="el-GR" dirty="0" smtClean="0">
                <a:cs typeface="Arial" charset="0"/>
              </a:rPr>
              <a:t>Δ</a:t>
            </a:r>
            <a:r>
              <a:rPr lang="fr-FR" dirty="0" smtClean="0">
                <a:cs typeface="Arial" charset="0"/>
              </a:rPr>
              <a:t>d/d) = - (</a:t>
            </a:r>
            <a:r>
              <a:rPr lang="el-GR" dirty="0" smtClean="0">
                <a:cs typeface="Arial" charset="0"/>
              </a:rPr>
              <a:t>Δ</a:t>
            </a:r>
            <a:r>
              <a:rPr lang="fr-FR" dirty="0" smtClean="0">
                <a:cs typeface="Arial" charset="0"/>
              </a:rPr>
              <a:t>p/p), </a:t>
            </a:r>
          </a:p>
          <a:p>
            <a:pPr>
              <a:lnSpc>
                <a:spcPct val="90000"/>
              </a:lnSpc>
            </a:pPr>
            <a:r>
              <a:rPr lang="fr-FR" dirty="0" smtClean="0">
                <a:cs typeface="Arial" charset="0"/>
              </a:rPr>
              <a:t>soit que par exemple 2% d’augmentation de prix provoque 2% de baisse de la demande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numérique : le cas Eaux Vives</a:t>
            </a:r>
            <a:endParaRPr lang="fr-FR" dirty="0"/>
          </a:p>
        </p:txBody>
      </p:sp>
      <p:sp>
        <p:nvSpPr>
          <p:cNvPr id="3" name="Espace réservé du contenu 2"/>
          <p:cNvSpPr>
            <a:spLocks noGrp="1"/>
          </p:cNvSpPr>
          <p:nvPr>
            <p:ph idx="1"/>
          </p:nvPr>
        </p:nvSpPr>
        <p:spPr/>
        <p:txBody>
          <a:bodyPr/>
          <a:lstStyle/>
          <a:p>
            <a:r>
              <a:rPr lang="fr-FR" dirty="0" smtClean="0"/>
              <a:t>Jusqu’au samedi 23 novembre, prix = 1€</a:t>
            </a:r>
          </a:p>
          <a:p>
            <a:r>
              <a:rPr lang="fr-FR" dirty="0" smtClean="0"/>
              <a:t>Quantité vendue : 1 million de bouteilles par semaine. </a:t>
            </a:r>
          </a:p>
          <a:p>
            <a:r>
              <a:rPr lang="fr-FR" dirty="0" smtClean="0"/>
              <a:t>A partir du lundi 25 novembre : </a:t>
            </a:r>
          </a:p>
          <a:p>
            <a:pPr lvl="1"/>
            <a:r>
              <a:rPr lang="fr-FR" dirty="0" smtClean="0"/>
              <a:t>prix = 0,90€</a:t>
            </a:r>
          </a:p>
          <a:p>
            <a:pPr lvl="1"/>
            <a:r>
              <a:rPr lang="fr-FR" dirty="0" smtClean="0"/>
              <a:t>Quantité vendue : 1,2 million de bouteilles par semaine</a:t>
            </a:r>
          </a:p>
          <a:p>
            <a:r>
              <a:rPr lang="fr-FR" dirty="0" err="1" smtClean="0"/>
              <a:t>e</a:t>
            </a:r>
            <a:r>
              <a:rPr lang="fr-FR" baseline="-25000" dirty="0" err="1" smtClean="0"/>
              <a:t>d</a:t>
            </a:r>
            <a:r>
              <a:rPr lang="fr-FR" baseline="-25000" dirty="0" smtClean="0"/>
              <a:t>/p ? </a:t>
            </a:r>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1143000"/>
          </a:xfrm>
        </p:spPr>
        <p:txBody>
          <a:bodyPr/>
          <a:lstStyle/>
          <a:p>
            <a:r>
              <a:rPr lang="fr-FR" dirty="0" smtClean="0"/>
              <a:t>Solution…</a:t>
            </a:r>
            <a:endParaRPr lang="fr-FR" dirty="0"/>
          </a:p>
        </p:txBody>
      </p:sp>
      <p:sp>
        <p:nvSpPr>
          <p:cNvPr id="3" name="Espace réservé du contenu 2"/>
          <p:cNvSpPr>
            <a:spLocks noGrp="1"/>
          </p:cNvSpPr>
          <p:nvPr>
            <p:ph idx="1"/>
          </p:nvPr>
        </p:nvSpPr>
        <p:spPr>
          <a:xfrm>
            <a:off x="457200" y="980728"/>
            <a:ext cx="8229600" cy="5616624"/>
          </a:xfrm>
        </p:spPr>
        <p:txBody>
          <a:bodyPr>
            <a:normAutofit/>
          </a:bodyPr>
          <a:lstStyle/>
          <a:p>
            <a:r>
              <a:rPr lang="el-GR" dirty="0" smtClean="0">
                <a:cs typeface="Arial" charset="0"/>
              </a:rPr>
              <a:t>Δ</a:t>
            </a:r>
            <a:r>
              <a:rPr lang="fr-FR" dirty="0" smtClean="0">
                <a:cs typeface="Arial" charset="0"/>
              </a:rPr>
              <a:t>d = 1,2 million – 1 million de bouteilles</a:t>
            </a:r>
          </a:p>
          <a:p>
            <a:r>
              <a:rPr lang="el-GR" dirty="0" smtClean="0">
                <a:cs typeface="Arial" charset="0"/>
              </a:rPr>
              <a:t>Δ</a:t>
            </a:r>
            <a:r>
              <a:rPr lang="fr-FR" dirty="0" smtClean="0">
                <a:cs typeface="Arial" charset="0"/>
              </a:rPr>
              <a:t>d = 0,2 millions de bouteilles</a:t>
            </a:r>
          </a:p>
          <a:p>
            <a:r>
              <a:rPr lang="fr-FR" dirty="0" smtClean="0">
                <a:cs typeface="Arial" charset="0"/>
              </a:rPr>
              <a:t> </a:t>
            </a:r>
            <a:r>
              <a:rPr lang="el-GR" dirty="0" smtClean="0">
                <a:cs typeface="Arial" charset="0"/>
              </a:rPr>
              <a:t>Δ</a:t>
            </a:r>
            <a:r>
              <a:rPr lang="fr-FR" dirty="0" smtClean="0">
                <a:cs typeface="Arial" charset="0"/>
              </a:rPr>
              <a:t>d/d = 0,2</a:t>
            </a:r>
          </a:p>
          <a:p>
            <a:r>
              <a:rPr lang="el-GR" dirty="0" smtClean="0">
                <a:cs typeface="Arial" charset="0"/>
              </a:rPr>
              <a:t>Δ</a:t>
            </a:r>
            <a:r>
              <a:rPr lang="fr-FR" dirty="0" smtClean="0">
                <a:cs typeface="Arial" charset="0"/>
              </a:rPr>
              <a:t>p = 0,90 € - 1 € </a:t>
            </a:r>
          </a:p>
          <a:p>
            <a:r>
              <a:rPr lang="el-GR" dirty="0" smtClean="0">
                <a:cs typeface="Arial" charset="0"/>
              </a:rPr>
              <a:t>Δ</a:t>
            </a:r>
            <a:r>
              <a:rPr lang="fr-FR" dirty="0" smtClean="0">
                <a:cs typeface="Arial" charset="0"/>
              </a:rPr>
              <a:t>p = - 0,10 €</a:t>
            </a:r>
          </a:p>
          <a:p>
            <a:r>
              <a:rPr lang="el-GR" dirty="0" smtClean="0">
                <a:cs typeface="Arial" charset="0"/>
              </a:rPr>
              <a:t>Δ</a:t>
            </a:r>
            <a:r>
              <a:rPr lang="fr-FR" dirty="0" smtClean="0">
                <a:cs typeface="Arial" charset="0"/>
              </a:rPr>
              <a:t>p/p = - 0,10</a:t>
            </a:r>
          </a:p>
          <a:p>
            <a:r>
              <a:rPr lang="fr-FR" dirty="0" err="1" smtClean="0"/>
              <a:t>e</a:t>
            </a:r>
            <a:r>
              <a:rPr lang="fr-FR" baseline="-25000" dirty="0" err="1" smtClean="0"/>
              <a:t>d</a:t>
            </a:r>
            <a:r>
              <a:rPr lang="fr-FR" baseline="-25000" dirty="0" smtClean="0"/>
              <a:t>/p</a:t>
            </a:r>
            <a:r>
              <a:rPr lang="fr-FR" dirty="0" smtClean="0"/>
              <a:t> = (</a:t>
            </a:r>
            <a:r>
              <a:rPr lang="el-GR" dirty="0" smtClean="0">
                <a:cs typeface="Arial" charset="0"/>
              </a:rPr>
              <a:t>Δ</a:t>
            </a:r>
            <a:r>
              <a:rPr lang="fr-FR" dirty="0" smtClean="0">
                <a:cs typeface="Arial" charset="0"/>
              </a:rPr>
              <a:t>d/d) / (</a:t>
            </a:r>
            <a:r>
              <a:rPr lang="el-GR" dirty="0" smtClean="0">
                <a:cs typeface="Arial" charset="0"/>
              </a:rPr>
              <a:t>Δ</a:t>
            </a:r>
            <a:r>
              <a:rPr lang="fr-FR" dirty="0" smtClean="0">
                <a:cs typeface="Arial" charset="0"/>
              </a:rPr>
              <a:t>p/p),</a:t>
            </a:r>
          </a:p>
          <a:p>
            <a:r>
              <a:rPr lang="fr-FR" dirty="0" err="1" smtClean="0"/>
              <a:t>e</a:t>
            </a:r>
            <a:r>
              <a:rPr lang="fr-FR" baseline="-25000" dirty="0" err="1" smtClean="0"/>
              <a:t>d</a:t>
            </a:r>
            <a:r>
              <a:rPr lang="fr-FR" baseline="-25000" dirty="0" smtClean="0"/>
              <a:t>/p</a:t>
            </a:r>
            <a:r>
              <a:rPr lang="fr-FR" dirty="0" smtClean="0"/>
              <a:t> = (0,2) / (-0,1)</a:t>
            </a:r>
          </a:p>
          <a:p>
            <a:r>
              <a:rPr lang="fr-FR" dirty="0" err="1" smtClean="0"/>
              <a:t>e</a:t>
            </a:r>
            <a:r>
              <a:rPr lang="fr-FR" baseline="-25000" dirty="0" err="1" smtClean="0"/>
              <a:t>d</a:t>
            </a:r>
            <a:r>
              <a:rPr lang="fr-FR" baseline="-25000" dirty="0" smtClean="0"/>
              <a:t>/p</a:t>
            </a:r>
            <a:r>
              <a:rPr lang="fr-FR" dirty="0" smtClean="0"/>
              <a:t> = -2</a:t>
            </a:r>
            <a:endParaRPr lang="fr-FR" dirty="0" smtClean="0">
              <a:cs typeface="Arial" charset="0"/>
            </a:endParaRP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application</a:t>
            </a:r>
            <a:endParaRPr lang="fr-FR" dirty="0"/>
          </a:p>
        </p:txBody>
      </p:sp>
      <p:sp>
        <p:nvSpPr>
          <p:cNvPr id="3" name="Espace réservé du contenu 2"/>
          <p:cNvSpPr>
            <a:spLocks noGrp="1"/>
          </p:cNvSpPr>
          <p:nvPr>
            <p:ph idx="1"/>
          </p:nvPr>
        </p:nvSpPr>
        <p:spPr/>
        <p:txBody>
          <a:bodyPr>
            <a:normAutofit fontScale="92500"/>
          </a:bodyPr>
          <a:lstStyle/>
          <a:p>
            <a:r>
              <a:rPr lang="fr-FR" dirty="0" smtClean="0"/>
              <a:t>Durant la première semaine de janvier, les yaourts YOGO sont en promotion à 2 euros les douze : 1400 tonnes ont été vendues. </a:t>
            </a:r>
          </a:p>
          <a:p>
            <a:r>
              <a:rPr lang="fr-FR" dirty="0" smtClean="0"/>
              <a:t>La seconde semaine, la promotion s’achève, le prix revient à 2,80 euros les douze ; les ventes tombent à 780 tonnes. </a:t>
            </a:r>
          </a:p>
          <a:p>
            <a:r>
              <a:rPr lang="fr-FR" dirty="0" smtClean="0"/>
              <a:t>Q1 : </a:t>
            </a:r>
            <a:r>
              <a:rPr lang="fr-FR" i="1" dirty="0" smtClean="0"/>
              <a:t>« toutes choses étant égales par ailleurs », </a:t>
            </a:r>
            <a:r>
              <a:rPr lang="fr-FR" dirty="0" smtClean="0"/>
              <a:t>quelle est l’élasticité de la demande par rapport </a:t>
            </a:r>
            <a:r>
              <a:rPr lang="fr-FR" smtClean="0"/>
              <a:t>au prix </a:t>
            </a:r>
            <a:r>
              <a:rPr lang="fr-FR" dirty="0" smtClean="0"/>
              <a:t>? Justifiez bien  vos calculs…</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980728"/>
          </a:xfrm>
        </p:spPr>
        <p:txBody>
          <a:bodyPr/>
          <a:lstStyle/>
          <a:p>
            <a:r>
              <a:rPr lang="fr-FR" dirty="0" smtClean="0"/>
              <a:t>Solution</a:t>
            </a:r>
            <a:endParaRPr lang="fr-FR" dirty="0"/>
          </a:p>
        </p:txBody>
      </p:sp>
      <p:sp>
        <p:nvSpPr>
          <p:cNvPr id="3" name="Espace réservé du contenu 2"/>
          <p:cNvSpPr>
            <a:spLocks noGrp="1"/>
          </p:cNvSpPr>
          <p:nvPr>
            <p:ph idx="1"/>
          </p:nvPr>
        </p:nvSpPr>
        <p:spPr>
          <a:xfrm>
            <a:off x="457200" y="1052736"/>
            <a:ext cx="8229600" cy="5616624"/>
          </a:xfrm>
        </p:spPr>
        <p:txBody>
          <a:bodyPr/>
          <a:lstStyle/>
          <a:p>
            <a:r>
              <a:rPr lang="el-GR" dirty="0" smtClean="0">
                <a:cs typeface="Arial" charset="0"/>
              </a:rPr>
              <a:t>Δ</a:t>
            </a:r>
            <a:r>
              <a:rPr lang="fr-FR" dirty="0" smtClean="0">
                <a:cs typeface="Arial" charset="0"/>
              </a:rPr>
              <a:t>d = 780 t – 1400 t</a:t>
            </a:r>
          </a:p>
          <a:p>
            <a:r>
              <a:rPr lang="el-GR" dirty="0" smtClean="0">
                <a:cs typeface="Arial" charset="0"/>
              </a:rPr>
              <a:t>Δ</a:t>
            </a:r>
            <a:r>
              <a:rPr lang="fr-FR" dirty="0" smtClean="0">
                <a:cs typeface="Arial" charset="0"/>
              </a:rPr>
              <a:t>d = - 620 t</a:t>
            </a:r>
          </a:p>
          <a:p>
            <a:r>
              <a:rPr lang="el-GR" dirty="0" smtClean="0">
                <a:cs typeface="Arial" charset="0"/>
              </a:rPr>
              <a:t>Δ</a:t>
            </a:r>
            <a:r>
              <a:rPr lang="fr-FR" dirty="0" smtClean="0">
                <a:cs typeface="Arial" charset="0"/>
              </a:rPr>
              <a:t>d/d = -620/1400 </a:t>
            </a:r>
          </a:p>
          <a:p>
            <a:r>
              <a:rPr lang="el-GR" dirty="0" smtClean="0">
                <a:cs typeface="Arial" charset="0"/>
              </a:rPr>
              <a:t>Δ</a:t>
            </a:r>
            <a:r>
              <a:rPr lang="fr-FR" dirty="0" smtClean="0">
                <a:cs typeface="Arial" charset="0"/>
              </a:rPr>
              <a:t>d/d = -0,4429=-44,29/100= -44,29%</a:t>
            </a:r>
          </a:p>
          <a:p>
            <a:r>
              <a:rPr lang="el-GR" dirty="0" smtClean="0">
                <a:cs typeface="Arial" charset="0"/>
              </a:rPr>
              <a:t>Δ</a:t>
            </a:r>
            <a:r>
              <a:rPr lang="fr-FR" dirty="0" smtClean="0">
                <a:cs typeface="Arial" charset="0"/>
              </a:rPr>
              <a:t>p = 2,80€-2€</a:t>
            </a:r>
          </a:p>
          <a:p>
            <a:r>
              <a:rPr lang="el-GR" dirty="0" smtClean="0">
                <a:cs typeface="Arial" charset="0"/>
              </a:rPr>
              <a:t>Δ</a:t>
            </a:r>
            <a:r>
              <a:rPr lang="fr-FR" dirty="0" smtClean="0">
                <a:cs typeface="Arial" charset="0"/>
              </a:rPr>
              <a:t>p = 0,80 €</a:t>
            </a:r>
          </a:p>
          <a:p>
            <a:r>
              <a:rPr lang="el-GR" dirty="0" smtClean="0">
                <a:cs typeface="Arial" charset="0"/>
              </a:rPr>
              <a:t>Δ</a:t>
            </a:r>
            <a:r>
              <a:rPr lang="fr-FR" dirty="0" smtClean="0">
                <a:cs typeface="Arial" charset="0"/>
              </a:rPr>
              <a:t>p/p = 0,80/2 = 0,40 = 40%</a:t>
            </a:r>
          </a:p>
          <a:p>
            <a:r>
              <a:rPr lang="fr-FR" dirty="0" err="1" smtClean="0"/>
              <a:t>e</a:t>
            </a:r>
            <a:r>
              <a:rPr lang="fr-FR" baseline="-25000" dirty="0" err="1" smtClean="0"/>
              <a:t>d</a:t>
            </a:r>
            <a:r>
              <a:rPr lang="fr-FR" baseline="-25000" dirty="0" smtClean="0"/>
              <a:t>/p</a:t>
            </a:r>
            <a:r>
              <a:rPr lang="fr-FR" dirty="0" smtClean="0"/>
              <a:t> = (</a:t>
            </a:r>
            <a:r>
              <a:rPr lang="el-GR" dirty="0" smtClean="0">
                <a:cs typeface="Arial" charset="0"/>
              </a:rPr>
              <a:t>Δ</a:t>
            </a:r>
            <a:r>
              <a:rPr lang="fr-FR" dirty="0" smtClean="0">
                <a:cs typeface="Arial" charset="0"/>
              </a:rPr>
              <a:t>d/d) / (</a:t>
            </a:r>
            <a:r>
              <a:rPr lang="el-GR" dirty="0" smtClean="0">
                <a:cs typeface="Arial" charset="0"/>
              </a:rPr>
              <a:t>Δ</a:t>
            </a:r>
            <a:r>
              <a:rPr lang="fr-FR" dirty="0" smtClean="0">
                <a:cs typeface="Arial" charset="0"/>
              </a:rPr>
              <a:t>p/p),</a:t>
            </a:r>
          </a:p>
          <a:p>
            <a:r>
              <a:rPr lang="fr-FR" dirty="0" err="1" smtClean="0"/>
              <a:t>e</a:t>
            </a:r>
            <a:r>
              <a:rPr lang="fr-FR" baseline="-25000" dirty="0" err="1" smtClean="0"/>
              <a:t>d</a:t>
            </a:r>
            <a:r>
              <a:rPr lang="fr-FR" baseline="-25000" dirty="0" smtClean="0"/>
              <a:t>/p</a:t>
            </a:r>
            <a:r>
              <a:rPr lang="fr-FR" dirty="0" smtClean="0"/>
              <a:t> = (-44,29/100) / (40/100) = -1,1</a:t>
            </a:r>
            <a:endParaRPr lang="fr-FR" dirty="0" smtClean="0">
              <a:cs typeface="Arial" charset="0"/>
            </a:endParaRP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Section 9 : Pour suivre l’évolution d’une variable, </a:t>
            </a:r>
            <a:r>
              <a:rPr lang="fr-FR" b="1" i="1" dirty="0" smtClean="0"/>
              <a:t>l’indice élémentaire</a:t>
            </a:r>
            <a:endParaRPr lang="fr-FR" b="1" i="1" dirty="0"/>
          </a:p>
        </p:txBody>
      </p:sp>
      <p:sp>
        <p:nvSpPr>
          <p:cNvPr id="3" name="Espace réservé du contenu 2"/>
          <p:cNvSpPr>
            <a:spLocks noGrp="1"/>
          </p:cNvSpPr>
          <p:nvPr>
            <p:ph idx="1"/>
          </p:nvPr>
        </p:nvSpPr>
        <p:spPr/>
        <p:txBody>
          <a:bodyPr/>
          <a:lstStyle/>
          <a:p>
            <a:r>
              <a:rPr lang="fr-FR" dirty="0" smtClean="0"/>
              <a:t>Soit une variable X quelconque, par exemple le prix de la baguette de pain de campagne biologique sur un marché donné au 30 juin de l’année considérée…</a:t>
            </a:r>
          </a:p>
          <a:p>
            <a:endParaRPr lang="fr-FR" dirty="0" smtClean="0"/>
          </a:p>
          <a:p>
            <a:endParaRPr lang="fr-FR" dirty="0"/>
          </a:p>
        </p:txBody>
      </p:sp>
      <p:graphicFrame>
        <p:nvGraphicFramePr>
          <p:cNvPr id="4" name="Tableau 3"/>
          <p:cNvGraphicFramePr>
            <a:graphicFrameLocks noGrp="1"/>
          </p:cNvGraphicFramePr>
          <p:nvPr/>
        </p:nvGraphicFramePr>
        <p:xfrm>
          <a:off x="827584" y="3861048"/>
          <a:ext cx="7416822" cy="1872208"/>
        </p:xfrm>
        <a:graphic>
          <a:graphicData uri="http://schemas.openxmlformats.org/drawingml/2006/table">
            <a:tbl>
              <a:tblPr firstRow="1" bandRow="1">
                <a:tableStyleId>{5C22544A-7EE6-4342-B048-85BDC9FD1C3A}</a:tableStyleId>
              </a:tblPr>
              <a:tblGrid>
                <a:gridCol w="1059546"/>
                <a:gridCol w="1059546"/>
                <a:gridCol w="1059546"/>
                <a:gridCol w="1059546"/>
                <a:gridCol w="1059546"/>
                <a:gridCol w="1059546"/>
                <a:gridCol w="1059546"/>
              </a:tblGrid>
              <a:tr h="936104">
                <a:tc>
                  <a:txBody>
                    <a:bodyPr/>
                    <a:lstStyle/>
                    <a:p>
                      <a:pPr algn="ctr"/>
                      <a:r>
                        <a:rPr lang="fr-FR" b="1" dirty="0" smtClean="0"/>
                        <a:t>Année</a:t>
                      </a:r>
                      <a:endParaRPr lang="fr-FR" b="1" dirty="0"/>
                    </a:p>
                  </a:txBody>
                  <a:tcPr/>
                </a:tc>
                <a:tc>
                  <a:txBody>
                    <a:bodyPr/>
                    <a:lstStyle/>
                    <a:p>
                      <a:pPr algn="ctr"/>
                      <a:r>
                        <a:rPr lang="fr-FR" b="1" dirty="0" smtClean="0"/>
                        <a:t>2000</a:t>
                      </a:r>
                      <a:endParaRPr lang="fr-FR" b="1" dirty="0"/>
                    </a:p>
                  </a:txBody>
                  <a:tcPr/>
                </a:tc>
                <a:tc>
                  <a:txBody>
                    <a:bodyPr/>
                    <a:lstStyle/>
                    <a:p>
                      <a:pPr algn="ctr"/>
                      <a:r>
                        <a:rPr lang="fr-FR" b="1" dirty="0" smtClean="0"/>
                        <a:t>2001</a:t>
                      </a:r>
                      <a:endParaRPr lang="fr-FR" b="1" dirty="0"/>
                    </a:p>
                  </a:txBody>
                  <a:tcPr/>
                </a:tc>
                <a:tc>
                  <a:txBody>
                    <a:bodyPr/>
                    <a:lstStyle/>
                    <a:p>
                      <a:pPr algn="ctr"/>
                      <a:r>
                        <a:rPr lang="fr-FR" b="1" dirty="0" smtClean="0"/>
                        <a:t>2002</a:t>
                      </a:r>
                      <a:endParaRPr lang="fr-FR" b="1" dirty="0"/>
                    </a:p>
                  </a:txBody>
                  <a:tcPr/>
                </a:tc>
                <a:tc>
                  <a:txBody>
                    <a:bodyPr/>
                    <a:lstStyle/>
                    <a:p>
                      <a:pPr algn="ctr"/>
                      <a:r>
                        <a:rPr lang="fr-FR" b="1" dirty="0" smtClean="0"/>
                        <a:t>2003</a:t>
                      </a:r>
                      <a:endParaRPr lang="fr-FR" b="1" dirty="0"/>
                    </a:p>
                  </a:txBody>
                  <a:tcPr/>
                </a:tc>
                <a:tc>
                  <a:txBody>
                    <a:bodyPr/>
                    <a:lstStyle/>
                    <a:p>
                      <a:pPr algn="ctr"/>
                      <a:r>
                        <a:rPr lang="fr-FR" b="1" dirty="0" smtClean="0"/>
                        <a:t>2004</a:t>
                      </a:r>
                      <a:endParaRPr lang="fr-FR" b="1" dirty="0"/>
                    </a:p>
                  </a:txBody>
                  <a:tcPr/>
                </a:tc>
                <a:tc>
                  <a:txBody>
                    <a:bodyPr/>
                    <a:lstStyle/>
                    <a:p>
                      <a:pPr algn="ctr"/>
                      <a:r>
                        <a:rPr lang="fr-FR" b="1" dirty="0" smtClean="0"/>
                        <a:t>2005</a:t>
                      </a:r>
                      <a:endParaRPr lang="fr-FR" b="1" dirty="0"/>
                    </a:p>
                  </a:txBody>
                  <a:tcPr/>
                </a:tc>
              </a:tr>
              <a:tr h="936104">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Q1 Calculez le taux de croissance de cette variable d’une année sur l’autre…</a:t>
            </a:r>
            <a:endParaRPr lang="fr-FR" dirty="0"/>
          </a:p>
        </p:txBody>
      </p:sp>
      <p:sp>
        <p:nvSpPr>
          <p:cNvPr id="3" name="Espace réservé du contenu 2"/>
          <p:cNvSpPr>
            <a:spLocks noGrp="1"/>
          </p:cNvSpPr>
          <p:nvPr>
            <p:ph idx="1"/>
          </p:nvPr>
        </p:nvSpPr>
        <p:spPr>
          <a:xfrm>
            <a:off x="467544" y="2033465"/>
            <a:ext cx="8229600" cy="4275855"/>
          </a:xfrm>
        </p:spPr>
        <p:txBody>
          <a:bodyPr/>
          <a:lstStyle/>
          <a:p>
            <a:r>
              <a:rPr lang="fr-FR" dirty="0" smtClean="0"/>
              <a:t>Le taux de croissance se calcule par le rapport </a:t>
            </a:r>
            <a:r>
              <a:rPr lang="el-GR" dirty="0" smtClean="0"/>
              <a:t>Δ</a:t>
            </a:r>
            <a:r>
              <a:rPr lang="fr-FR" dirty="0" smtClean="0"/>
              <a:t>X / X,  X étant la valeur de départ.</a:t>
            </a:r>
          </a:p>
          <a:p>
            <a:r>
              <a:rPr lang="fr-FR" dirty="0" smtClean="0"/>
              <a:t>Par exemple, en 2002 par rapport à 2001, </a:t>
            </a:r>
          </a:p>
          <a:p>
            <a:pPr lvl="1"/>
            <a:r>
              <a:rPr lang="el-GR" dirty="0" smtClean="0"/>
              <a:t>Δ</a:t>
            </a:r>
            <a:r>
              <a:rPr lang="fr-FR" dirty="0" smtClean="0"/>
              <a:t>X / X = (1,30 – 1,26) / 1,26</a:t>
            </a:r>
          </a:p>
          <a:p>
            <a:pPr lvl="1"/>
            <a:r>
              <a:rPr lang="el-GR" dirty="0" smtClean="0"/>
              <a:t>Δ</a:t>
            </a:r>
            <a:r>
              <a:rPr lang="fr-FR" dirty="0" smtClean="0"/>
              <a:t>X / X = 0,04 / 1,26</a:t>
            </a:r>
          </a:p>
          <a:p>
            <a:pPr lvl="1"/>
            <a:r>
              <a:rPr lang="el-GR" dirty="0" smtClean="0"/>
              <a:t>Δ</a:t>
            </a:r>
            <a:r>
              <a:rPr lang="fr-FR" dirty="0" smtClean="0"/>
              <a:t>X / X = 0,0317 = 3,17%</a:t>
            </a:r>
          </a:p>
          <a:p>
            <a:r>
              <a:rPr lang="fr-FR" dirty="0" smtClean="0"/>
              <a:t>Ce qui donne au total…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79512" y="2348881"/>
          <a:ext cx="8964487" cy="1800198"/>
        </p:xfrm>
        <a:graphic>
          <a:graphicData uri="http://schemas.openxmlformats.org/drawingml/2006/table">
            <a:tbl>
              <a:tblPr firstRow="1" bandRow="1">
                <a:tableStyleId>{5C22544A-7EE6-4342-B048-85BDC9FD1C3A}</a:tableStyleId>
              </a:tblPr>
              <a:tblGrid>
                <a:gridCol w="1280641"/>
                <a:gridCol w="1280641"/>
                <a:gridCol w="1280641"/>
                <a:gridCol w="1280641"/>
                <a:gridCol w="1280641"/>
                <a:gridCol w="1280641"/>
                <a:gridCol w="1280641"/>
              </a:tblGrid>
              <a:tr h="600066">
                <a:tc>
                  <a:txBody>
                    <a:bodyPr/>
                    <a:lstStyle/>
                    <a:p>
                      <a:pPr algn="ctr"/>
                      <a:r>
                        <a:rPr lang="fr-FR" b="1" dirty="0" smtClean="0"/>
                        <a:t>Année</a:t>
                      </a:r>
                      <a:endParaRPr lang="fr-FR" b="1" dirty="0"/>
                    </a:p>
                  </a:txBody>
                  <a:tcPr/>
                </a:tc>
                <a:tc>
                  <a:txBody>
                    <a:bodyPr/>
                    <a:lstStyle/>
                    <a:p>
                      <a:pPr algn="ctr"/>
                      <a:r>
                        <a:rPr lang="fr-FR" b="1" dirty="0" smtClean="0"/>
                        <a:t>2000</a:t>
                      </a:r>
                      <a:endParaRPr lang="fr-FR" b="1" dirty="0"/>
                    </a:p>
                  </a:txBody>
                  <a:tcPr/>
                </a:tc>
                <a:tc>
                  <a:txBody>
                    <a:bodyPr/>
                    <a:lstStyle/>
                    <a:p>
                      <a:pPr algn="ctr"/>
                      <a:r>
                        <a:rPr lang="fr-FR" b="1" dirty="0" smtClean="0"/>
                        <a:t>2001</a:t>
                      </a:r>
                      <a:endParaRPr lang="fr-FR" b="1" dirty="0"/>
                    </a:p>
                  </a:txBody>
                  <a:tcPr/>
                </a:tc>
                <a:tc>
                  <a:txBody>
                    <a:bodyPr/>
                    <a:lstStyle/>
                    <a:p>
                      <a:pPr algn="ctr"/>
                      <a:r>
                        <a:rPr lang="fr-FR" b="1" dirty="0" smtClean="0"/>
                        <a:t>2002</a:t>
                      </a:r>
                      <a:endParaRPr lang="fr-FR" b="1" dirty="0"/>
                    </a:p>
                  </a:txBody>
                  <a:tcPr/>
                </a:tc>
                <a:tc>
                  <a:txBody>
                    <a:bodyPr/>
                    <a:lstStyle/>
                    <a:p>
                      <a:pPr algn="ctr"/>
                      <a:r>
                        <a:rPr lang="fr-FR" b="1" dirty="0" smtClean="0"/>
                        <a:t>2003</a:t>
                      </a:r>
                      <a:endParaRPr lang="fr-FR" b="1" dirty="0"/>
                    </a:p>
                  </a:txBody>
                  <a:tcPr/>
                </a:tc>
                <a:tc>
                  <a:txBody>
                    <a:bodyPr/>
                    <a:lstStyle/>
                    <a:p>
                      <a:pPr algn="ctr"/>
                      <a:r>
                        <a:rPr lang="fr-FR" b="1" dirty="0" smtClean="0"/>
                        <a:t>2004</a:t>
                      </a:r>
                      <a:endParaRPr lang="fr-FR" b="1" dirty="0"/>
                    </a:p>
                  </a:txBody>
                  <a:tcPr/>
                </a:tc>
                <a:tc>
                  <a:txBody>
                    <a:bodyPr/>
                    <a:lstStyle/>
                    <a:p>
                      <a:pPr algn="ctr"/>
                      <a:r>
                        <a:rPr lang="fr-FR" b="1" dirty="0" smtClean="0"/>
                        <a:t>2005</a:t>
                      </a:r>
                      <a:endParaRPr lang="fr-FR" b="1" dirty="0"/>
                    </a:p>
                  </a:txBody>
                  <a:tcPr/>
                </a:tc>
              </a:tr>
              <a:tr h="600066">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r h="600066">
                <a:tc>
                  <a:txBody>
                    <a:bodyPr/>
                    <a:lstStyle/>
                    <a:p>
                      <a:pPr algn="ctr"/>
                      <a:r>
                        <a:rPr lang="el-GR" b="1" dirty="0" smtClean="0"/>
                        <a:t>Δ</a:t>
                      </a:r>
                      <a:r>
                        <a:rPr lang="fr-FR" b="1" dirty="0" smtClean="0"/>
                        <a:t>X / X </a:t>
                      </a:r>
                      <a:endParaRPr lang="fr-FR" b="1" dirty="0"/>
                    </a:p>
                  </a:txBody>
                  <a:tcPr/>
                </a:tc>
                <a:tc>
                  <a:txBody>
                    <a:bodyPr/>
                    <a:lstStyle/>
                    <a:p>
                      <a:pPr algn="ctr"/>
                      <a:r>
                        <a:rPr lang="fr-FR" b="1" dirty="0" smtClean="0"/>
                        <a:t>-</a:t>
                      </a:r>
                      <a:endParaRPr lang="fr-FR" b="1" dirty="0"/>
                    </a:p>
                  </a:txBody>
                  <a:tcPr/>
                </a:tc>
                <a:tc>
                  <a:txBody>
                    <a:bodyPr/>
                    <a:lstStyle/>
                    <a:p>
                      <a:pPr algn="ctr"/>
                      <a:r>
                        <a:rPr lang="fr-FR" b="1" dirty="0" smtClean="0"/>
                        <a:t>5%</a:t>
                      </a:r>
                      <a:endParaRPr lang="fr-FR" b="1" dirty="0"/>
                    </a:p>
                  </a:txBody>
                  <a:tcPr/>
                </a:tc>
                <a:tc>
                  <a:txBody>
                    <a:bodyPr/>
                    <a:lstStyle/>
                    <a:p>
                      <a:pPr algn="ctr"/>
                      <a:r>
                        <a:rPr lang="fr-FR" b="1" dirty="0" smtClean="0"/>
                        <a:t>3,17%</a:t>
                      </a:r>
                      <a:endParaRPr lang="fr-FR" b="1" dirty="0"/>
                    </a:p>
                  </a:txBody>
                  <a:tcPr/>
                </a:tc>
                <a:tc>
                  <a:txBody>
                    <a:bodyPr/>
                    <a:lstStyle/>
                    <a:p>
                      <a:pPr algn="ctr"/>
                      <a:r>
                        <a:rPr lang="fr-FR" b="1" dirty="0" smtClean="0"/>
                        <a:t>0%</a:t>
                      </a:r>
                      <a:endParaRPr lang="fr-FR" b="1" dirty="0"/>
                    </a:p>
                  </a:txBody>
                  <a:tcPr/>
                </a:tc>
                <a:tc>
                  <a:txBody>
                    <a:bodyPr/>
                    <a:lstStyle/>
                    <a:p>
                      <a:pPr algn="ctr"/>
                      <a:r>
                        <a:rPr lang="fr-FR" b="1" dirty="0" smtClean="0"/>
                        <a:t>1,54%</a:t>
                      </a:r>
                      <a:endParaRPr lang="fr-FR" b="1" dirty="0"/>
                    </a:p>
                  </a:txBody>
                  <a:tcPr/>
                </a:tc>
                <a:tc>
                  <a:txBody>
                    <a:bodyPr/>
                    <a:lstStyle/>
                    <a:p>
                      <a:pPr algn="ctr"/>
                      <a:r>
                        <a:rPr lang="fr-FR" b="1" dirty="0" smtClean="0"/>
                        <a:t>0,76%</a:t>
                      </a:r>
                      <a:endParaRPr lang="fr-FR" b="1" dirty="0"/>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Indice élémentaire…</a:t>
            </a:r>
            <a:endParaRPr lang="fr-FR" dirty="0"/>
          </a:p>
        </p:txBody>
      </p:sp>
      <p:sp>
        <p:nvSpPr>
          <p:cNvPr id="3" name="Espace réservé du contenu 2"/>
          <p:cNvSpPr>
            <a:spLocks noGrp="1"/>
          </p:cNvSpPr>
          <p:nvPr>
            <p:ph idx="1"/>
          </p:nvPr>
        </p:nvSpPr>
        <p:spPr/>
        <p:txBody>
          <a:bodyPr/>
          <a:lstStyle/>
          <a:p>
            <a:r>
              <a:rPr lang="fr-FR" dirty="0" smtClean="0"/>
              <a:t>On appelle Indice élémentaire de la variable X en base 100 pour l’année 2000 le rapport </a:t>
            </a:r>
          </a:p>
          <a:p>
            <a:r>
              <a:rPr lang="fr-FR" dirty="0" smtClean="0"/>
              <a:t>I</a:t>
            </a:r>
            <a:r>
              <a:rPr lang="fr-FR" sz="1600" dirty="0" smtClean="0"/>
              <a:t>i/2000</a:t>
            </a:r>
            <a:r>
              <a:rPr lang="fr-FR" dirty="0" smtClean="0"/>
              <a:t> = X</a:t>
            </a:r>
            <a:r>
              <a:rPr lang="fr-FR" sz="2000" dirty="0" smtClean="0"/>
              <a:t>i</a:t>
            </a:r>
            <a:r>
              <a:rPr lang="fr-FR" dirty="0" smtClean="0"/>
              <a:t>/X</a:t>
            </a:r>
            <a:r>
              <a:rPr lang="fr-FR" sz="1800" dirty="0" smtClean="0"/>
              <a:t>2000</a:t>
            </a:r>
            <a:r>
              <a:rPr lang="fr-FR" sz="2000" dirty="0" smtClean="0"/>
              <a:t> </a:t>
            </a:r>
            <a:r>
              <a:rPr lang="fr-FR" dirty="0" smtClean="0"/>
              <a:t>pour chaque année i, exprimé en pourcentage. </a:t>
            </a:r>
          </a:p>
          <a:p>
            <a:r>
              <a:rPr lang="fr-FR" dirty="0" smtClean="0"/>
              <a:t>Exemple, pour l’année 2002, </a:t>
            </a:r>
          </a:p>
          <a:p>
            <a:r>
              <a:rPr lang="fr-FR" dirty="0" smtClean="0"/>
              <a:t>I</a:t>
            </a:r>
            <a:r>
              <a:rPr lang="fr-FR" sz="1600" dirty="0" smtClean="0"/>
              <a:t>2002/2000</a:t>
            </a:r>
            <a:r>
              <a:rPr lang="fr-FR" dirty="0" smtClean="0"/>
              <a:t> = X</a:t>
            </a:r>
            <a:r>
              <a:rPr lang="fr-FR" sz="2000" dirty="0" smtClean="0"/>
              <a:t>2002</a:t>
            </a:r>
            <a:r>
              <a:rPr lang="fr-FR" dirty="0" smtClean="0"/>
              <a:t>/X</a:t>
            </a:r>
            <a:r>
              <a:rPr lang="fr-FR" sz="1800" dirty="0" smtClean="0"/>
              <a:t>2000</a:t>
            </a:r>
          </a:p>
          <a:p>
            <a:r>
              <a:rPr lang="fr-FR" dirty="0" smtClean="0"/>
              <a:t>I</a:t>
            </a:r>
            <a:r>
              <a:rPr lang="fr-FR" sz="1800" dirty="0" smtClean="0"/>
              <a:t>2002/2000</a:t>
            </a:r>
            <a:r>
              <a:rPr lang="fr-FR" dirty="0" smtClean="0"/>
              <a:t> = 1,30 / 1,20 = 1,0833 = 108,33%</a:t>
            </a:r>
          </a:p>
          <a:p>
            <a:r>
              <a:rPr lang="fr-FR" dirty="0" smtClean="0"/>
              <a:t>On écrira I</a:t>
            </a:r>
            <a:r>
              <a:rPr lang="fr-FR" sz="2000" dirty="0" smtClean="0"/>
              <a:t>2002/2000</a:t>
            </a:r>
            <a:r>
              <a:rPr lang="fr-FR" dirty="0" smtClean="0"/>
              <a:t> = 108,33</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Graphique 3"/>
          <p:cNvGraphicFramePr/>
          <p:nvPr/>
        </p:nvGraphicFramePr>
        <p:xfrm>
          <a:off x="467544" y="1556792"/>
          <a:ext cx="8208912" cy="45365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 qui donne le tableau suivant…</a:t>
            </a: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3" y="1988839"/>
          <a:ext cx="9144002" cy="3024336"/>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1008112">
                <a:tc>
                  <a:txBody>
                    <a:bodyPr/>
                    <a:lstStyle/>
                    <a:p>
                      <a:pPr algn="ctr"/>
                      <a:r>
                        <a:rPr lang="fr-FR" dirty="0" smtClean="0"/>
                        <a:t>Année</a:t>
                      </a:r>
                      <a:endParaRPr lang="fr-FR" dirty="0"/>
                    </a:p>
                  </a:txBody>
                  <a:tcPr/>
                </a:tc>
                <a:tc>
                  <a:txBody>
                    <a:bodyPr/>
                    <a:lstStyle/>
                    <a:p>
                      <a:pPr algn="ctr"/>
                      <a:r>
                        <a:rPr lang="fr-FR" dirty="0" smtClean="0"/>
                        <a:t>2000</a:t>
                      </a:r>
                      <a:endParaRPr lang="fr-FR" dirty="0"/>
                    </a:p>
                  </a:txBody>
                  <a:tcPr/>
                </a:tc>
                <a:tc>
                  <a:txBody>
                    <a:bodyPr/>
                    <a:lstStyle/>
                    <a:p>
                      <a:pPr algn="ctr"/>
                      <a:r>
                        <a:rPr lang="fr-FR" dirty="0" smtClean="0"/>
                        <a:t>2001</a:t>
                      </a:r>
                      <a:endParaRPr lang="fr-FR" dirty="0"/>
                    </a:p>
                  </a:txBody>
                  <a:tcPr/>
                </a:tc>
                <a:tc>
                  <a:txBody>
                    <a:bodyPr/>
                    <a:lstStyle/>
                    <a:p>
                      <a:pPr algn="ctr"/>
                      <a:r>
                        <a:rPr lang="fr-FR" dirty="0" smtClean="0"/>
                        <a:t>2002</a:t>
                      </a:r>
                      <a:endParaRPr lang="fr-FR" dirty="0"/>
                    </a:p>
                  </a:txBody>
                  <a:tcPr/>
                </a:tc>
                <a:tc>
                  <a:txBody>
                    <a:bodyPr/>
                    <a:lstStyle/>
                    <a:p>
                      <a:pPr algn="ctr"/>
                      <a:r>
                        <a:rPr lang="fr-FR" dirty="0" smtClean="0"/>
                        <a:t>2003</a:t>
                      </a:r>
                      <a:endParaRPr lang="fr-FR" dirty="0"/>
                    </a:p>
                  </a:txBody>
                  <a:tcPr/>
                </a:tc>
                <a:tc>
                  <a:txBody>
                    <a:bodyPr/>
                    <a:lstStyle/>
                    <a:p>
                      <a:pPr algn="ctr"/>
                      <a:r>
                        <a:rPr lang="fr-FR" dirty="0" smtClean="0"/>
                        <a:t>2004</a:t>
                      </a:r>
                      <a:endParaRPr lang="fr-FR" dirty="0"/>
                    </a:p>
                  </a:txBody>
                  <a:tcPr/>
                </a:tc>
                <a:tc>
                  <a:txBody>
                    <a:bodyPr/>
                    <a:lstStyle/>
                    <a:p>
                      <a:pPr algn="ctr"/>
                      <a:r>
                        <a:rPr lang="fr-FR" dirty="0" smtClean="0"/>
                        <a:t>2005</a:t>
                      </a:r>
                      <a:endParaRPr lang="fr-FR" dirty="0"/>
                    </a:p>
                  </a:txBody>
                  <a:tcPr/>
                </a:tc>
              </a:tr>
              <a:tr h="1008112">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r h="1008112">
                <a:tc>
                  <a:txBody>
                    <a:bodyPr/>
                    <a:lstStyle/>
                    <a:p>
                      <a:pPr algn="ctr"/>
                      <a:r>
                        <a:rPr lang="fr-FR" b="1" dirty="0" smtClean="0"/>
                        <a:t>I</a:t>
                      </a:r>
                      <a:r>
                        <a:rPr lang="fr-FR" sz="1400" b="1" dirty="0" smtClean="0"/>
                        <a:t>i/2000</a:t>
                      </a:r>
                      <a:endParaRPr lang="fr-FR" b="1" dirty="0"/>
                    </a:p>
                  </a:txBody>
                  <a:tcPr/>
                </a:tc>
                <a:tc>
                  <a:txBody>
                    <a:bodyPr/>
                    <a:lstStyle/>
                    <a:p>
                      <a:pPr algn="ctr"/>
                      <a:r>
                        <a:rPr lang="fr-FR" b="1" dirty="0" smtClean="0"/>
                        <a:t>100</a:t>
                      </a:r>
                      <a:endParaRPr lang="fr-FR" b="1" dirty="0"/>
                    </a:p>
                  </a:txBody>
                  <a:tcPr/>
                </a:tc>
                <a:tc>
                  <a:txBody>
                    <a:bodyPr/>
                    <a:lstStyle/>
                    <a:p>
                      <a:pPr algn="ctr"/>
                      <a:r>
                        <a:rPr lang="fr-FR" b="1" dirty="0" smtClean="0"/>
                        <a:t>105</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110</a:t>
                      </a:r>
                      <a:endParaRPr lang="fr-FR" b="1" dirty="0"/>
                    </a:p>
                  </a:txBody>
                  <a:tcPr/>
                </a:tc>
                <a:tc>
                  <a:txBody>
                    <a:bodyPr/>
                    <a:lstStyle/>
                    <a:p>
                      <a:pPr algn="ctr"/>
                      <a:r>
                        <a:rPr lang="fr-FR" b="1" dirty="0" smtClean="0"/>
                        <a:t>110,83</a:t>
                      </a:r>
                      <a:endParaRPr lang="fr-FR" b="1" dirty="0"/>
                    </a:p>
                  </a:txBody>
                  <a:tcPr/>
                </a:tc>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Premier intérêt des indices, comparer aisément l’évolution de deux variables</a:t>
            </a:r>
            <a:endParaRPr lang="fr-FR" dirty="0"/>
          </a:p>
        </p:txBody>
      </p:sp>
      <p:sp>
        <p:nvSpPr>
          <p:cNvPr id="3" name="Espace réservé du contenu 2"/>
          <p:cNvSpPr>
            <a:spLocks noGrp="1"/>
          </p:cNvSpPr>
          <p:nvPr>
            <p:ph idx="1"/>
          </p:nvPr>
        </p:nvSpPr>
        <p:spPr>
          <a:xfrm>
            <a:off x="179512" y="1600200"/>
            <a:ext cx="8568952" cy="4853136"/>
          </a:xfrm>
        </p:spPr>
        <p:txBody>
          <a:bodyPr/>
          <a:lstStyle/>
          <a:p>
            <a:r>
              <a:rPr lang="fr-FR" dirty="0" smtClean="0"/>
              <a:t>En ramenant à 100 chaque variable à l’année de départ, ici 2000, on les compare plus aisément. </a:t>
            </a:r>
          </a:p>
          <a:p>
            <a:r>
              <a:rPr lang="fr-FR" dirty="0" smtClean="0"/>
              <a:t>Exemple : X, prix de la baguette de pain de campagne, Y prix du fromage de chèvre (80 gr). Pas facile de comparer sur le tableau suivant…</a:t>
            </a:r>
          </a:p>
          <a:p>
            <a:endParaRPr lang="fr-FR" dirty="0"/>
          </a:p>
        </p:txBody>
      </p:sp>
      <p:graphicFrame>
        <p:nvGraphicFramePr>
          <p:cNvPr id="4" name="Tableau 3"/>
          <p:cNvGraphicFramePr>
            <a:graphicFrameLocks noGrp="1"/>
          </p:cNvGraphicFramePr>
          <p:nvPr/>
        </p:nvGraphicFramePr>
        <p:xfrm>
          <a:off x="539552" y="4509120"/>
          <a:ext cx="7776867" cy="1872207"/>
        </p:xfrm>
        <a:graphic>
          <a:graphicData uri="http://schemas.openxmlformats.org/drawingml/2006/table">
            <a:tbl>
              <a:tblPr firstRow="1" bandRow="1">
                <a:tableStyleId>{5C22544A-7EE6-4342-B048-85BDC9FD1C3A}</a:tableStyleId>
              </a:tblPr>
              <a:tblGrid>
                <a:gridCol w="1110981"/>
                <a:gridCol w="1110981"/>
                <a:gridCol w="1110981"/>
                <a:gridCol w="1110981"/>
                <a:gridCol w="1110981"/>
                <a:gridCol w="1110981"/>
                <a:gridCol w="1110981"/>
              </a:tblGrid>
              <a:tr h="624069">
                <a:tc>
                  <a:txBody>
                    <a:bodyPr/>
                    <a:lstStyle/>
                    <a:p>
                      <a:pPr algn="ctr"/>
                      <a:r>
                        <a:rPr lang="fr-FR" b="1" dirty="0" smtClean="0"/>
                        <a:t>Année</a:t>
                      </a:r>
                      <a:endParaRPr lang="fr-FR" b="1" dirty="0"/>
                    </a:p>
                  </a:txBody>
                  <a:tcPr/>
                </a:tc>
                <a:tc>
                  <a:txBody>
                    <a:bodyPr/>
                    <a:lstStyle/>
                    <a:p>
                      <a:pPr algn="ctr"/>
                      <a:r>
                        <a:rPr lang="fr-FR" b="1" dirty="0" smtClean="0"/>
                        <a:t>2000</a:t>
                      </a:r>
                      <a:endParaRPr lang="fr-FR" b="1" dirty="0"/>
                    </a:p>
                  </a:txBody>
                  <a:tcPr/>
                </a:tc>
                <a:tc>
                  <a:txBody>
                    <a:bodyPr/>
                    <a:lstStyle/>
                    <a:p>
                      <a:pPr algn="ctr"/>
                      <a:r>
                        <a:rPr lang="fr-FR" b="1" dirty="0" smtClean="0"/>
                        <a:t>2001</a:t>
                      </a:r>
                      <a:endParaRPr lang="fr-FR" b="1" dirty="0"/>
                    </a:p>
                  </a:txBody>
                  <a:tcPr/>
                </a:tc>
                <a:tc>
                  <a:txBody>
                    <a:bodyPr/>
                    <a:lstStyle/>
                    <a:p>
                      <a:pPr algn="ctr"/>
                      <a:r>
                        <a:rPr lang="fr-FR" b="1" dirty="0" smtClean="0"/>
                        <a:t>2002</a:t>
                      </a:r>
                      <a:endParaRPr lang="fr-FR" b="1" dirty="0"/>
                    </a:p>
                  </a:txBody>
                  <a:tcPr/>
                </a:tc>
                <a:tc>
                  <a:txBody>
                    <a:bodyPr/>
                    <a:lstStyle/>
                    <a:p>
                      <a:pPr algn="ctr"/>
                      <a:r>
                        <a:rPr lang="fr-FR" b="1" dirty="0" smtClean="0"/>
                        <a:t>2003</a:t>
                      </a:r>
                      <a:endParaRPr lang="fr-FR" b="1" dirty="0"/>
                    </a:p>
                  </a:txBody>
                  <a:tcPr/>
                </a:tc>
                <a:tc>
                  <a:txBody>
                    <a:bodyPr/>
                    <a:lstStyle/>
                    <a:p>
                      <a:pPr algn="ctr"/>
                      <a:r>
                        <a:rPr lang="fr-FR" b="1" dirty="0" smtClean="0"/>
                        <a:t>2004</a:t>
                      </a:r>
                      <a:endParaRPr lang="fr-FR" b="1" dirty="0"/>
                    </a:p>
                  </a:txBody>
                  <a:tcPr/>
                </a:tc>
                <a:tc>
                  <a:txBody>
                    <a:bodyPr/>
                    <a:lstStyle/>
                    <a:p>
                      <a:pPr algn="ctr"/>
                      <a:r>
                        <a:rPr lang="fr-FR" b="1" dirty="0" smtClean="0"/>
                        <a:t>2005</a:t>
                      </a:r>
                      <a:endParaRPr lang="fr-FR" b="1" dirty="0"/>
                    </a:p>
                  </a:txBody>
                  <a:tcPr/>
                </a:tc>
              </a:tr>
              <a:tr h="624069">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r h="624069">
                <a:tc>
                  <a:txBody>
                    <a:bodyPr/>
                    <a:lstStyle/>
                    <a:p>
                      <a:pPr algn="ctr"/>
                      <a:r>
                        <a:rPr lang="fr-FR" b="1" dirty="0" smtClean="0"/>
                        <a:t>Y</a:t>
                      </a:r>
                      <a:endParaRPr lang="fr-FR" b="1" dirty="0"/>
                    </a:p>
                  </a:txBody>
                  <a:tcPr/>
                </a:tc>
                <a:tc>
                  <a:txBody>
                    <a:bodyPr/>
                    <a:lstStyle/>
                    <a:p>
                      <a:pPr algn="ctr"/>
                      <a:r>
                        <a:rPr lang="fr-FR" b="1" dirty="0" smtClean="0"/>
                        <a:t>2,10€</a:t>
                      </a:r>
                      <a:endParaRPr lang="fr-FR" b="1" dirty="0"/>
                    </a:p>
                  </a:txBody>
                  <a:tcPr/>
                </a:tc>
                <a:tc>
                  <a:txBody>
                    <a:bodyPr/>
                    <a:lstStyle/>
                    <a:p>
                      <a:pPr algn="ctr"/>
                      <a:r>
                        <a:rPr lang="fr-FR" b="1" dirty="0" smtClean="0"/>
                        <a:t>2,16€</a:t>
                      </a:r>
                      <a:endParaRPr lang="fr-FR" b="1" dirty="0"/>
                    </a:p>
                  </a:txBody>
                  <a:tcPr/>
                </a:tc>
                <a:tc>
                  <a:txBody>
                    <a:bodyPr/>
                    <a:lstStyle/>
                    <a:p>
                      <a:pPr algn="ctr"/>
                      <a:r>
                        <a:rPr lang="fr-FR" b="1" dirty="0" smtClean="0"/>
                        <a:t>2,18€</a:t>
                      </a:r>
                      <a:endParaRPr lang="fr-FR" b="1" dirty="0"/>
                    </a:p>
                  </a:txBody>
                  <a:tcPr/>
                </a:tc>
                <a:tc>
                  <a:txBody>
                    <a:bodyPr/>
                    <a:lstStyle/>
                    <a:p>
                      <a:pPr algn="ctr"/>
                      <a:r>
                        <a:rPr lang="fr-FR" b="1" dirty="0" smtClean="0"/>
                        <a:t>2,25€</a:t>
                      </a:r>
                      <a:endParaRPr lang="fr-FR" b="1" dirty="0"/>
                    </a:p>
                  </a:txBody>
                  <a:tcPr/>
                </a:tc>
                <a:tc>
                  <a:txBody>
                    <a:bodyPr/>
                    <a:lstStyle/>
                    <a:p>
                      <a:pPr algn="ctr"/>
                      <a:r>
                        <a:rPr lang="fr-FR" b="1" dirty="0" smtClean="0"/>
                        <a:t>2,30€</a:t>
                      </a:r>
                      <a:endParaRPr lang="fr-FR" b="1" dirty="0"/>
                    </a:p>
                  </a:txBody>
                  <a:tcPr/>
                </a:tc>
                <a:tc>
                  <a:txBody>
                    <a:bodyPr/>
                    <a:lstStyle/>
                    <a:p>
                      <a:pPr algn="ctr"/>
                      <a:r>
                        <a:rPr lang="fr-FR" b="1" dirty="0" smtClean="0"/>
                        <a:t>2,30€</a:t>
                      </a:r>
                      <a:endParaRPr lang="fr-FR"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Mais c’est très facile sur le tableau d’indices, base 100 en 2000</a:t>
            </a:r>
          </a:p>
          <a:p>
            <a:endParaRPr lang="fr-FR" dirty="0"/>
          </a:p>
        </p:txBody>
      </p:sp>
      <p:graphicFrame>
        <p:nvGraphicFramePr>
          <p:cNvPr id="5" name="Tableau 4"/>
          <p:cNvGraphicFramePr>
            <a:graphicFrameLocks noGrp="1"/>
          </p:cNvGraphicFramePr>
          <p:nvPr/>
        </p:nvGraphicFramePr>
        <p:xfrm>
          <a:off x="683571" y="2996952"/>
          <a:ext cx="7488831" cy="3096345"/>
        </p:xfrm>
        <a:graphic>
          <a:graphicData uri="http://schemas.openxmlformats.org/drawingml/2006/table">
            <a:tbl>
              <a:tblPr firstRow="1" bandRow="1">
                <a:tableStyleId>{5C22544A-7EE6-4342-B048-85BDC9FD1C3A}</a:tableStyleId>
              </a:tblPr>
              <a:tblGrid>
                <a:gridCol w="1069833"/>
                <a:gridCol w="1069833"/>
                <a:gridCol w="1069833"/>
                <a:gridCol w="1069833"/>
                <a:gridCol w="1069833"/>
                <a:gridCol w="1069833"/>
                <a:gridCol w="1069833"/>
              </a:tblGrid>
              <a:tr h="619269">
                <a:tc>
                  <a:txBody>
                    <a:bodyPr/>
                    <a:lstStyle/>
                    <a:p>
                      <a:pPr algn="ctr"/>
                      <a:r>
                        <a:rPr lang="fr-FR" b="1" dirty="0" smtClean="0"/>
                        <a:t>Année</a:t>
                      </a:r>
                      <a:endParaRPr lang="fr-FR" b="1" dirty="0"/>
                    </a:p>
                  </a:txBody>
                  <a:tcPr/>
                </a:tc>
                <a:tc>
                  <a:txBody>
                    <a:bodyPr/>
                    <a:lstStyle/>
                    <a:p>
                      <a:pPr algn="ctr"/>
                      <a:r>
                        <a:rPr lang="fr-FR" b="1" dirty="0" smtClean="0"/>
                        <a:t>2000</a:t>
                      </a:r>
                      <a:endParaRPr lang="fr-FR" b="1" dirty="0"/>
                    </a:p>
                  </a:txBody>
                  <a:tcPr/>
                </a:tc>
                <a:tc>
                  <a:txBody>
                    <a:bodyPr/>
                    <a:lstStyle/>
                    <a:p>
                      <a:pPr algn="ctr"/>
                      <a:r>
                        <a:rPr lang="fr-FR" b="1" dirty="0" smtClean="0"/>
                        <a:t>2001</a:t>
                      </a:r>
                      <a:endParaRPr lang="fr-FR" b="1" dirty="0"/>
                    </a:p>
                  </a:txBody>
                  <a:tcPr/>
                </a:tc>
                <a:tc>
                  <a:txBody>
                    <a:bodyPr/>
                    <a:lstStyle/>
                    <a:p>
                      <a:pPr algn="ctr"/>
                      <a:r>
                        <a:rPr lang="fr-FR" b="1" dirty="0" smtClean="0"/>
                        <a:t>2002</a:t>
                      </a:r>
                      <a:endParaRPr lang="fr-FR" b="1" dirty="0"/>
                    </a:p>
                  </a:txBody>
                  <a:tcPr/>
                </a:tc>
                <a:tc>
                  <a:txBody>
                    <a:bodyPr/>
                    <a:lstStyle/>
                    <a:p>
                      <a:pPr algn="ctr"/>
                      <a:r>
                        <a:rPr lang="fr-FR" b="1" dirty="0" smtClean="0"/>
                        <a:t>2003</a:t>
                      </a:r>
                      <a:endParaRPr lang="fr-FR" b="1" dirty="0"/>
                    </a:p>
                  </a:txBody>
                  <a:tcPr/>
                </a:tc>
                <a:tc>
                  <a:txBody>
                    <a:bodyPr/>
                    <a:lstStyle/>
                    <a:p>
                      <a:pPr algn="ctr"/>
                      <a:r>
                        <a:rPr lang="fr-FR" b="1" dirty="0" smtClean="0"/>
                        <a:t>2004</a:t>
                      </a:r>
                      <a:endParaRPr lang="fr-FR" b="1" dirty="0"/>
                    </a:p>
                  </a:txBody>
                  <a:tcPr/>
                </a:tc>
                <a:tc>
                  <a:txBody>
                    <a:bodyPr/>
                    <a:lstStyle/>
                    <a:p>
                      <a:pPr algn="ctr"/>
                      <a:r>
                        <a:rPr lang="fr-FR" b="1" dirty="0" smtClean="0"/>
                        <a:t>2005</a:t>
                      </a:r>
                      <a:endParaRPr lang="fr-FR" b="1" dirty="0"/>
                    </a:p>
                  </a:txBody>
                  <a:tcPr/>
                </a:tc>
              </a:tr>
              <a:tr h="619269">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r h="619269">
                <a:tc>
                  <a:txBody>
                    <a:bodyPr/>
                    <a:lstStyle/>
                    <a:p>
                      <a:pPr algn="ctr"/>
                      <a:r>
                        <a:rPr lang="fr-FR" b="1" dirty="0" smtClean="0"/>
                        <a:t>Y</a:t>
                      </a:r>
                      <a:endParaRPr lang="fr-FR" b="1" dirty="0"/>
                    </a:p>
                  </a:txBody>
                  <a:tcPr/>
                </a:tc>
                <a:tc>
                  <a:txBody>
                    <a:bodyPr/>
                    <a:lstStyle/>
                    <a:p>
                      <a:pPr algn="ctr"/>
                      <a:r>
                        <a:rPr lang="fr-FR" b="1" dirty="0" smtClean="0"/>
                        <a:t>2,10€</a:t>
                      </a:r>
                      <a:endParaRPr lang="fr-FR" b="1" dirty="0"/>
                    </a:p>
                  </a:txBody>
                  <a:tcPr/>
                </a:tc>
                <a:tc>
                  <a:txBody>
                    <a:bodyPr/>
                    <a:lstStyle/>
                    <a:p>
                      <a:pPr algn="ctr"/>
                      <a:r>
                        <a:rPr lang="fr-FR" b="1" dirty="0" smtClean="0"/>
                        <a:t>2,16€</a:t>
                      </a:r>
                      <a:endParaRPr lang="fr-FR" b="1" dirty="0"/>
                    </a:p>
                  </a:txBody>
                  <a:tcPr/>
                </a:tc>
                <a:tc>
                  <a:txBody>
                    <a:bodyPr/>
                    <a:lstStyle/>
                    <a:p>
                      <a:pPr algn="ctr"/>
                      <a:r>
                        <a:rPr lang="fr-FR" b="1" dirty="0" smtClean="0"/>
                        <a:t>2,18€</a:t>
                      </a:r>
                      <a:endParaRPr lang="fr-FR" b="1" dirty="0"/>
                    </a:p>
                  </a:txBody>
                  <a:tcPr/>
                </a:tc>
                <a:tc>
                  <a:txBody>
                    <a:bodyPr/>
                    <a:lstStyle/>
                    <a:p>
                      <a:pPr algn="ctr"/>
                      <a:r>
                        <a:rPr lang="fr-FR" b="1" dirty="0" smtClean="0"/>
                        <a:t>2,25€</a:t>
                      </a:r>
                      <a:endParaRPr lang="fr-FR" b="1" dirty="0"/>
                    </a:p>
                  </a:txBody>
                  <a:tcPr/>
                </a:tc>
                <a:tc>
                  <a:txBody>
                    <a:bodyPr/>
                    <a:lstStyle/>
                    <a:p>
                      <a:pPr algn="ctr"/>
                      <a:r>
                        <a:rPr lang="fr-FR" b="1" dirty="0" smtClean="0"/>
                        <a:t>2,30€</a:t>
                      </a:r>
                      <a:endParaRPr lang="fr-FR" b="1" dirty="0"/>
                    </a:p>
                  </a:txBody>
                  <a:tcPr/>
                </a:tc>
                <a:tc>
                  <a:txBody>
                    <a:bodyPr/>
                    <a:lstStyle/>
                    <a:p>
                      <a:pPr algn="ctr"/>
                      <a:r>
                        <a:rPr lang="fr-FR" b="1" dirty="0" smtClean="0"/>
                        <a:t>2,30€</a:t>
                      </a:r>
                      <a:endParaRPr lang="fr-FR" b="1" dirty="0"/>
                    </a:p>
                  </a:txBody>
                  <a:tcPr/>
                </a:tc>
              </a:tr>
              <a:tr h="619269">
                <a:tc>
                  <a:txBody>
                    <a:bodyPr/>
                    <a:lstStyle/>
                    <a:p>
                      <a:pPr algn="ctr"/>
                      <a:r>
                        <a:rPr lang="fr-FR" b="1" dirty="0" smtClean="0"/>
                        <a:t>X: I</a:t>
                      </a:r>
                      <a:r>
                        <a:rPr lang="fr-FR" sz="1400" b="1" dirty="0" smtClean="0"/>
                        <a:t>i/2000</a:t>
                      </a:r>
                      <a:endParaRPr lang="fr-FR" b="1" dirty="0"/>
                    </a:p>
                  </a:txBody>
                  <a:tcPr/>
                </a:tc>
                <a:tc>
                  <a:txBody>
                    <a:bodyPr/>
                    <a:lstStyle/>
                    <a:p>
                      <a:pPr algn="ctr"/>
                      <a:r>
                        <a:rPr lang="fr-FR" b="1" dirty="0" smtClean="0"/>
                        <a:t>100</a:t>
                      </a:r>
                      <a:endParaRPr lang="fr-FR" b="1" dirty="0"/>
                    </a:p>
                  </a:txBody>
                  <a:tcPr/>
                </a:tc>
                <a:tc>
                  <a:txBody>
                    <a:bodyPr/>
                    <a:lstStyle/>
                    <a:p>
                      <a:pPr algn="ctr"/>
                      <a:r>
                        <a:rPr lang="fr-FR" b="1" dirty="0" smtClean="0"/>
                        <a:t>105</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110</a:t>
                      </a:r>
                      <a:endParaRPr lang="fr-FR" b="1" dirty="0"/>
                    </a:p>
                  </a:txBody>
                  <a:tcPr/>
                </a:tc>
                <a:tc>
                  <a:txBody>
                    <a:bodyPr/>
                    <a:lstStyle/>
                    <a:p>
                      <a:pPr algn="ctr"/>
                      <a:r>
                        <a:rPr lang="fr-FR" b="1" dirty="0" smtClean="0"/>
                        <a:t>110,83</a:t>
                      </a:r>
                      <a:endParaRPr lang="fr-FR" b="1" dirty="0"/>
                    </a:p>
                  </a:txBody>
                  <a:tcPr/>
                </a:tc>
              </a:tr>
              <a:tr h="619269">
                <a:tc>
                  <a:txBody>
                    <a:bodyPr/>
                    <a:lstStyle/>
                    <a:p>
                      <a:r>
                        <a:rPr lang="fr-FR" b="1" dirty="0" smtClean="0"/>
                        <a:t>Y: I</a:t>
                      </a:r>
                      <a:r>
                        <a:rPr lang="fr-FR" sz="1400" b="1" dirty="0" smtClean="0"/>
                        <a:t>i/2000</a:t>
                      </a:r>
                      <a:endParaRPr lang="fr-FR" b="1" dirty="0"/>
                    </a:p>
                  </a:txBody>
                  <a:tcPr/>
                </a:tc>
                <a:tc>
                  <a:txBody>
                    <a:bodyPr/>
                    <a:lstStyle/>
                    <a:p>
                      <a:pPr algn="ctr"/>
                      <a:r>
                        <a:rPr lang="fr-FR" b="1" dirty="0" smtClean="0"/>
                        <a:t>100</a:t>
                      </a:r>
                      <a:endParaRPr lang="fr-FR" b="1" dirty="0"/>
                    </a:p>
                  </a:txBody>
                  <a:tcPr/>
                </a:tc>
                <a:tc>
                  <a:txBody>
                    <a:bodyPr/>
                    <a:lstStyle/>
                    <a:p>
                      <a:pPr algn="ctr"/>
                      <a:r>
                        <a:rPr lang="fr-FR" b="1" dirty="0" smtClean="0"/>
                        <a:t>102,86</a:t>
                      </a:r>
                      <a:endParaRPr lang="fr-FR" b="1" dirty="0"/>
                    </a:p>
                  </a:txBody>
                  <a:tcPr/>
                </a:tc>
                <a:tc>
                  <a:txBody>
                    <a:bodyPr/>
                    <a:lstStyle/>
                    <a:p>
                      <a:pPr algn="ctr"/>
                      <a:r>
                        <a:rPr lang="fr-FR" b="1" dirty="0" smtClean="0"/>
                        <a:t>103,81</a:t>
                      </a:r>
                      <a:endParaRPr lang="fr-FR" b="1" dirty="0"/>
                    </a:p>
                  </a:txBody>
                  <a:tcPr/>
                </a:tc>
                <a:tc>
                  <a:txBody>
                    <a:bodyPr/>
                    <a:lstStyle/>
                    <a:p>
                      <a:pPr algn="ctr"/>
                      <a:r>
                        <a:rPr lang="fr-FR" b="1" dirty="0" smtClean="0"/>
                        <a:t>107,14</a:t>
                      </a:r>
                      <a:endParaRPr lang="fr-FR" b="1" dirty="0"/>
                    </a:p>
                  </a:txBody>
                  <a:tcPr/>
                </a:tc>
                <a:tc>
                  <a:txBody>
                    <a:bodyPr/>
                    <a:lstStyle/>
                    <a:p>
                      <a:pPr algn="ctr"/>
                      <a:r>
                        <a:rPr lang="fr-FR" b="1" dirty="0" smtClean="0"/>
                        <a:t>109,52</a:t>
                      </a:r>
                      <a:endParaRPr lang="fr-FR" b="1" dirty="0"/>
                    </a:p>
                  </a:txBody>
                  <a:tcPr/>
                </a:tc>
                <a:tc>
                  <a:txBody>
                    <a:bodyPr/>
                    <a:lstStyle/>
                    <a:p>
                      <a:pPr algn="ctr"/>
                      <a:r>
                        <a:rPr lang="fr-FR" b="1" dirty="0" smtClean="0"/>
                        <a:t>109,52</a:t>
                      </a:r>
                      <a:endParaRPr lang="fr-FR"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858218"/>
          </a:xfrm>
        </p:spPr>
        <p:txBody>
          <a:bodyPr>
            <a:normAutofit fontScale="90000"/>
          </a:bodyPr>
          <a:lstStyle/>
          <a:p>
            <a:r>
              <a:rPr lang="fr-FR" dirty="0" smtClean="0"/>
              <a:t>Deuxième intérêt des indices : taux de croissance de l’indice égal à celui de la variable</a:t>
            </a:r>
            <a:endParaRPr lang="fr-FR" dirty="0"/>
          </a:p>
        </p:txBody>
      </p:sp>
      <p:sp>
        <p:nvSpPr>
          <p:cNvPr id="5" name="Espace réservé du contenu 4"/>
          <p:cNvSpPr>
            <a:spLocks noGrp="1"/>
          </p:cNvSpPr>
          <p:nvPr>
            <p:ph idx="1"/>
          </p:nvPr>
        </p:nvSpPr>
        <p:spPr>
          <a:xfrm>
            <a:off x="467544" y="2332037"/>
            <a:ext cx="8229600" cy="4525963"/>
          </a:xfrm>
        </p:spPr>
        <p:txBody>
          <a:bodyPr/>
          <a:lstStyle/>
          <a:p>
            <a:r>
              <a:rPr lang="fr-FR" dirty="0" smtClean="0"/>
              <a:t>On le voit bien à partir du tableau du prix du pain de campagne…</a:t>
            </a:r>
          </a:p>
          <a:p>
            <a:endParaRPr lang="fr-FR" dirty="0"/>
          </a:p>
        </p:txBody>
      </p:sp>
      <p:graphicFrame>
        <p:nvGraphicFramePr>
          <p:cNvPr id="6" name="Tableau 5"/>
          <p:cNvGraphicFramePr>
            <a:graphicFrameLocks noGrp="1"/>
          </p:cNvGraphicFramePr>
          <p:nvPr/>
        </p:nvGraphicFramePr>
        <p:xfrm>
          <a:off x="683567" y="3573018"/>
          <a:ext cx="7560840" cy="2829120"/>
        </p:xfrm>
        <a:graphic>
          <a:graphicData uri="http://schemas.openxmlformats.org/drawingml/2006/table">
            <a:tbl>
              <a:tblPr firstRow="1" bandRow="1">
                <a:tableStyleId>{5C22544A-7EE6-4342-B048-85BDC9FD1C3A}</a:tableStyleId>
              </a:tblPr>
              <a:tblGrid>
                <a:gridCol w="1080120"/>
                <a:gridCol w="1080120"/>
                <a:gridCol w="1080120"/>
                <a:gridCol w="1080120"/>
                <a:gridCol w="1080120"/>
                <a:gridCol w="1080120"/>
                <a:gridCol w="1080120"/>
              </a:tblGrid>
              <a:tr h="547260">
                <a:tc>
                  <a:txBody>
                    <a:bodyPr/>
                    <a:lstStyle/>
                    <a:p>
                      <a:pPr algn="ctr"/>
                      <a:r>
                        <a:rPr lang="fr-FR" b="1" dirty="0" smtClean="0"/>
                        <a:t>Année</a:t>
                      </a:r>
                      <a:endParaRPr lang="fr-FR" b="1" dirty="0"/>
                    </a:p>
                  </a:txBody>
                  <a:tcPr/>
                </a:tc>
                <a:tc>
                  <a:txBody>
                    <a:bodyPr/>
                    <a:lstStyle/>
                    <a:p>
                      <a:pPr algn="ctr"/>
                      <a:r>
                        <a:rPr lang="fr-FR" b="1" dirty="0" smtClean="0"/>
                        <a:t>2000</a:t>
                      </a:r>
                      <a:endParaRPr lang="fr-FR" b="1" dirty="0"/>
                    </a:p>
                  </a:txBody>
                  <a:tcPr/>
                </a:tc>
                <a:tc>
                  <a:txBody>
                    <a:bodyPr/>
                    <a:lstStyle/>
                    <a:p>
                      <a:pPr algn="ctr"/>
                      <a:r>
                        <a:rPr lang="fr-FR" b="1" dirty="0" smtClean="0"/>
                        <a:t>2001</a:t>
                      </a:r>
                      <a:endParaRPr lang="fr-FR" b="1" dirty="0"/>
                    </a:p>
                  </a:txBody>
                  <a:tcPr/>
                </a:tc>
                <a:tc>
                  <a:txBody>
                    <a:bodyPr/>
                    <a:lstStyle/>
                    <a:p>
                      <a:pPr algn="ctr"/>
                      <a:r>
                        <a:rPr lang="fr-FR" b="1" dirty="0" smtClean="0"/>
                        <a:t>2002</a:t>
                      </a:r>
                      <a:endParaRPr lang="fr-FR" b="1" dirty="0"/>
                    </a:p>
                  </a:txBody>
                  <a:tcPr/>
                </a:tc>
                <a:tc>
                  <a:txBody>
                    <a:bodyPr/>
                    <a:lstStyle/>
                    <a:p>
                      <a:pPr algn="ctr"/>
                      <a:r>
                        <a:rPr lang="fr-FR" b="1" dirty="0" smtClean="0"/>
                        <a:t>2003</a:t>
                      </a:r>
                      <a:endParaRPr lang="fr-FR" b="1" dirty="0"/>
                    </a:p>
                  </a:txBody>
                  <a:tcPr/>
                </a:tc>
                <a:tc>
                  <a:txBody>
                    <a:bodyPr/>
                    <a:lstStyle/>
                    <a:p>
                      <a:pPr algn="ctr"/>
                      <a:r>
                        <a:rPr lang="fr-FR" b="1" dirty="0" smtClean="0"/>
                        <a:t>2004</a:t>
                      </a:r>
                      <a:endParaRPr lang="fr-FR" b="1" dirty="0"/>
                    </a:p>
                  </a:txBody>
                  <a:tcPr/>
                </a:tc>
                <a:tc>
                  <a:txBody>
                    <a:bodyPr/>
                    <a:lstStyle/>
                    <a:p>
                      <a:pPr algn="ctr"/>
                      <a:r>
                        <a:rPr lang="fr-FR" b="1" dirty="0" smtClean="0"/>
                        <a:t>2005</a:t>
                      </a:r>
                      <a:endParaRPr lang="fr-FR" b="1" dirty="0"/>
                    </a:p>
                  </a:txBody>
                  <a:tcPr/>
                </a:tc>
              </a:tr>
              <a:tr h="547260">
                <a:tc>
                  <a:txBody>
                    <a:bodyPr/>
                    <a:lstStyle/>
                    <a:p>
                      <a:pPr algn="ctr"/>
                      <a:r>
                        <a:rPr lang="fr-FR" b="1" dirty="0" smtClean="0"/>
                        <a:t>X</a:t>
                      </a:r>
                      <a:endParaRPr lang="fr-FR" b="1" dirty="0"/>
                    </a:p>
                  </a:txBody>
                  <a:tcPr/>
                </a:tc>
                <a:tc>
                  <a:txBody>
                    <a:bodyPr/>
                    <a:lstStyle/>
                    <a:p>
                      <a:pPr algn="ctr"/>
                      <a:r>
                        <a:rPr lang="fr-FR" b="1" dirty="0" smtClean="0"/>
                        <a:t>1,20€</a:t>
                      </a:r>
                      <a:endParaRPr lang="fr-FR" b="1" dirty="0"/>
                    </a:p>
                  </a:txBody>
                  <a:tcPr/>
                </a:tc>
                <a:tc>
                  <a:txBody>
                    <a:bodyPr/>
                    <a:lstStyle/>
                    <a:p>
                      <a:pPr algn="ctr"/>
                      <a:r>
                        <a:rPr lang="fr-FR" b="1" dirty="0" smtClean="0"/>
                        <a:t>1,26€</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1,30€</a:t>
                      </a:r>
                      <a:endParaRPr lang="fr-FR" b="1" dirty="0"/>
                    </a:p>
                  </a:txBody>
                  <a:tcPr/>
                </a:tc>
                <a:tc>
                  <a:txBody>
                    <a:bodyPr/>
                    <a:lstStyle/>
                    <a:p>
                      <a:pPr algn="ctr"/>
                      <a:r>
                        <a:rPr lang="fr-FR" b="1" dirty="0" smtClean="0"/>
                        <a:t>1,32€</a:t>
                      </a:r>
                      <a:endParaRPr lang="fr-FR" b="1" dirty="0"/>
                    </a:p>
                  </a:txBody>
                  <a:tcPr/>
                </a:tc>
                <a:tc>
                  <a:txBody>
                    <a:bodyPr/>
                    <a:lstStyle/>
                    <a:p>
                      <a:pPr algn="ctr"/>
                      <a:r>
                        <a:rPr lang="fr-FR" b="1" dirty="0" smtClean="0"/>
                        <a:t>1,33€</a:t>
                      </a:r>
                      <a:endParaRPr lang="fr-FR" b="1" dirty="0"/>
                    </a:p>
                  </a:txBody>
                  <a:tcPr/>
                </a:tc>
              </a:tr>
              <a:tr h="547260">
                <a:tc>
                  <a:txBody>
                    <a:bodyPr/>
                    <a:lstStyle/>
                    <a:p>
                      <a:pPr algn="ctr"/>
                      <a:r>
                        <a:rPr lang="el-GR" b="1" dirty="0" smtClean="0"/>
                        <a:t>Δ</a:t>
                      </a:r>
                      <a:r>
                        <a:rPr lang="fr-FR" b="1" dirty="0" smtClean="0"/>
                        <a:t>X / X </a:t>
                      </a:r>
                      <a:endParaRPr lang="fr-FR" b="1" dirty="0"/>
                    </a:p>
                  </a:txBody>
                  <a:tcPr/>
                </a:tc>
                <a:tc>
                  <a:txBody>
                    <a:bodyPr/>
                    <a:lstStyle/>
                    <a:p>
                      <a:pPr algn="ctr"/>
                      <a:r>
                        <a:rPr lang="fr-FR" b="1" dirty="0" smtClean="0"/>
                        <a:t>-</a:t>
                      </a:r>
                      <a:endParaRPr lang="fr-FR" b="1" dirty="0"/>
                    </a:p>
                  </a:txBody>
                  <a:tcPr/>
                </a:tc>
                <a:tc>
                  <a:txBody>
                    <a:bodyPr/>
                    <a:lstStyle/>
                    <a:p>
                      <a:pPr algn="ctr"/>
                      <a:r>
                        <a:rPr lang="fr-FR" b="1" dirty="0" smtClean="0"/>
                        <a:t>5%</a:t>
                      </a:r>
                      <a:endParaRPr lang="fr-FR" b="1" dirty="0"/>
                    </a:p>
                  </a:txBody>
                  <a:tcPr/>
                </a:tc>
                <a:tc>
                  <a:txBody>
                    <a:bodyPr/>
                    <a:lstStyle/>
                    <a:p>
                      <a:pPr algn="ctr"/>
                      <a:r>
                        <a:rPr lang="fr-FR" b="1" dirty="0" smtClean="0"/>
                        <a:t>3,17%</a:t>
                      </a:r>
                      <a:endParaRPr lang="fr-FR" b="1" dirty="0"/>
                    </a:p>
                  </a:txBody>
                  <a:tcPr/>
                </a:tc>
                <a:tc>
                  <a:txBody>
                    <a:bodyPr/>
                    <a:lstStyle/>
                    <a:p>
                      <a:pPr algn="ctr"/>
                      <a:r>
                        <a:rPr lang="fr-FR" b="1" dirty="0" smtClean="0"/>
                        <a:t>0%</a:t>
                      </a:r>
                      <a:endParaRPr lang="fr-FR" b="1" dirty="0"/>
                    </a:p>
                  </a:txBody>
                  <a:tcPr/>
                </a:tc>
                <a:tc>
                  <a:txBody>
                    <a:bodyPr/>
                    <a:lstStyle/>
                    <a:p>
                      <a:pPr algn="ctr"/>
                      <a:r>
                        <a:rPr lang="fr-FR" b="1" dirty="0" smtClean="0"/>
                        <a:t>1,54%</a:t>
                      </a:r>
                      <a:endParaRPr lang="fr-FR" b="1" dirty="0"/>
                    </a:p>
                  </a:txBody>
                  <a:tcPr/>
                </a:tc>
                <a:tc>
                  <a:txBody>
                    <a:bodyPr/>
                    <a:lstStyle/>
                    <a:p>
                      <a:pPr algn="ctr"/>
                      <a:r>
                        <a:rPr lang="fr-FR" b="1" dirty="0" smtClean="0"/>
                        <a:t>0,76%</a:t>
                      </a:r>
                      <a:endParaRPr lang="fr-FR" b="1" dirty="0"/>
                    </a:p>
                  </a:txBody>
                  <a:tcPr/>
                </a:tc>
              </a:tr>
              <a:tr h="547260">
                <a:tc>
                  <a:txBody>
                    <a:bodyPr/>
                    <a:lstStyle/>
                    <a:p>
                      <a:pPr algn="ctr"/>
                      <a:r>
                        <a:rPr lang="fr-FR" b="1" dirty="0" smtClean="0"/>
                        <a:t>I</a:t>
                      </a:r>
                      <a:r>
                        <a:rPr lang="fr-FR" sz="1400" b="1" dirty="0" smtClean="0"/>
                        <a:t>i/2000</a:t>
                      </a:r>
                      <a:endParaRPr lang="fr-FR" b="1" dirty="0"/>
                    </a:p>
                  </a:txBody>
                  <a:tcPr/>
                </a:tc>
                <a:tc>
                  <a:txBody>
                    <a:bodyPr/>
                    <a:lstStyle/>
                    <a:p>
                      <a:pPr algn="ctr"/>
                      <a:r>
                        <a:rPr lang="fr-FR" b="1" dirty="0" smtClean="0"/>
                        <a:t>100</a:t>
                      </a:r>
                      <a:endParaRPr lang="fr-FR" b="1" dirty="0"/>
                    </a:p>
                  </a:txBody>
                  <a:tcPr/>
                </a:tc>
                <a:tc>
                  <a:txBody>
                    <a:bodyPr/>
                    <a:lstStyle/>
                    <a:p>
                      <a:pPr algn="ctr"/>
                      <a:r>
                        <a:rPr lang="fr-FR" b="1" dirty="0" smtClean="0"/>
                        <a:t>105</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108,33</a:t>
                      </a:r>
                      <a:endParaRPr lang="fr-FR" b="1" dirty="0"/>
                    </a:p>
                  </a:txBody>
                  <a:tcPr/>
                </a:tc>
                <a:tc>
                  <a:txBody>
                    <a:bodyPr/>
                    <a:lstStyle/>
                    <a:p>
                      <a:pPr algn="ctr"/>
                      <a:r>
                        <a:rPr lang="fr-FR" b="1" dirty="0" smtClean="0"/>
                        <a:t>110</a:t>
                      </a:r>
                      <a:endParaRPr lang="fr-FR" b="1" dirty="0"/>
                    </a:p>
                  </a:txBody>
                  <a:tcPr/>
                </a:tc>
                <a:tc>
                  <a:txBody>
                    <a:bodyPr/>
                    <a:lstStyle/>
                    <a:p>
                      <a:pPr algn="ctr"/>
                      <a:r>
                        <a:rPr lang="fr-FR" b="1" dirty="0" smtClean="0"/>
                        <a:t>110,83</a:t>
                      </a:r>
                      <a:endParaRPr lang="fr-FR" b="1" dirty="0"/>
                    </a:p>
                  </a:txBody>
                  <a:tcPr/>
                </a:tc>
              </a:tr>
              <a:tr h="5472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b="1" dirty="0" smtClean="0"/>
                        <a:t>Δ</a:t>
                      </a:r>
                      <a:r>
                        <a:rPr lang="fr-FR" b="1" dirty="0" smtClean="0"/>
                        <a:t>I /I </a:t>
                      </a:r>
                    </a:p>
                    <a:p>
                      <a:endParaRPr lang="fr-FR" dirty="0"/>
                    </a:p>
                  </a:txBody>
                  <a:tcPr/>
                </a:tc>
                <a:tc>
                  <a:txBody>
                    <a:bodyPr/>
                    <a:lstStyle/>
                    <a:p>
                      <a:pPr algn="ctr"/>
                      <a:r>
                        <a:rPr lang="fr-FR" b="1" dirty="0" smtClean="0"/>
                        <a:t>-</a:t>
                      </a:r>
                      <a:endParaRPr lang="fr-FR" b="1" dirty="0"/>
                    </a:p>
                  </a:txBody>
                  <a:tcPr/>
                </a:tc>
                <a:tc>
                  <a:txBody>
                    <a:bodyPr/>
                    <a:lstStyle/>
                    <a:p>
                      <a:pPr algn="ctr"/>
                      <a:r>
                        <a:rPr lang="fr-FR" b="1" dirty="0" smtClean="0"/>
                        <a:t>5%</a:t>
                      </a:r>
                      <a:endParaRPr lang="fr-FR" b="1" dirty="0"/>
                    </a:p>
                  </a:txBody>
                  <a:tcPr/>
                </a:tc>
                <a:tc>
                  <a:txBody>
                    <a:bodyPr/>
                    <a:lstStyle/>
                    <a:p>
                      <a:pPr algn="ctr"/>
                      <a:r>
                        <a:rPr lang="fr-FR" b="1" dirty="0" smtClean="0"/>
                        <a:t>3,17%</a:t>
                      </a:r>
                      <a:endParaRPr lang="fr-FR" b="1" dirty="0"/>
                    </a:p>
                  </a:txBody>
                  <a:tcPr/>
                </a:tc>
                <a:tc>
                  <a:txBody>
                    <a:bodyPr/>
                    <a:lstStyle/>
                    <a:p>
                      <a:pPr algn="ctr"/>
                      <a:r>
                        <a:rPr lang="fr-FR" b="1" dirty="0" smtClean="0"/>
                        <a:t>0%</a:t>
                      </a:r>
                      <a:endParaRPr lang="fr-FR" b="1" dirty="0"/>
                    </a:p>
                  </a:txBody>
                  <a:tcPr/>
                </a:tc>
                <a:tc>
                  <a:txBody>
                    <a:bodyPr/>
                    <a:lstStyle/>
                    <a:p>
                      <a:pPr algn="ctr"/>
                      <a:r>
                        <a:rPr lang="fr-FR" b="1" dirty="0" smtClean="0"/>
                        <a:t>1,54%</a:t>
                      </a:r>
                      <a:endParaRPr lang="fr-FR" b="1" dirty="0"/>
                    </a:p>
                  </a:txBody>
                  <a:tcPr/>
                </a:tc>
                <a:tc>
                  <a:txBody>
                    <a:bodyPr/>
                    <a:lstStyle/>
                    <a:p>
                      <a:pPr algn="ctr"/>
                      <a:r>
                        <a:rPr lang="fr-FR" b="1" dirty="0" smtClean="0"/>
                        <a:t>0,76%</a:t>
                      </a:r>
                      <a:endParaRPr lang="fr-FR"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 n’est pas surprenant, car…</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smtClean="0"/>
              <a:t>Pour deux années successives quelconques, n-1 et n, </a:t>
            </a:r>
          </a:p>
          <a:p>
            <a:r>
              <a:rPr lang="fr-FR" b="1" dirty="0" smtClean="0"/>
              <a:t>               [(</a:t>
            </a:r>
            <a:r>
              <a:rPr lang="fr-FR" b="1" dirty="0" err="1" smtClean="0"/>
              <a:t>X</a:t>
            </a:r>
            <a:r>
              <a:rPr lang="fr-FR" sz="2600" b="1" dirty="0" err="1" smtClean="0"/>
              <a:t>n</a:t>
            </a:r>
            <a:r>
              <a:rPr lang="fr-FR" b="1" dirty="0" smtClean="0"/>
              <a:t>/X</a:t>
            </a:r>
            <a:r>
              <a:rPr lang="fr-FR" sz="2200" b="1" dirty="0" smtClean="0"/>
              <a:t>2000</a:t>
            </a:r>
            <a:r>
              <a:rPr lang="fr-FR" b="1" dirty="0" smtClean="0"/>
              <a:t>) – (</a:t>
            </a:r>
            <a:r>
              <a:rPr lang="fr-FR" b="1" dirty="0" err="1" smtClean="0"/>
              <a:t>Xn</a:t>
            </a:r>
            <a:r>
              <a:rPr lang="fr-FR" b="1" dirty="0" smtClean="0"/>
              <a:t>-1/X</a:t>
            </a:r>
            <a:r>
              <a:rPr lang="fr-FR" sz="2200" b="1" dirty="0" smtClean="0"/>
              <a:t>2000</a:t>
            </a:r>
            <a:r>
              <a:rPr lang="fr-FR" b="1" dirty="0" smtClean="0"/>
              <a:t>)]</a:t>
            </a:r>
          </a:p>
          <a:p>
            <a:r>
              <a:rPr lang="el-GR" b="1" dirty="0" smtClean="0"/>
              <a:t>Δ</a:t>
            </a:r>
            <a:r>
              <a:rPr lang="fr-FR" b="1" dirty="0" smtClean="0"/>
              <a:t>I /I =  _________________________</a:t>
            </a:r>
          </a:p>
          <a:p>
            <a:r>
              <a:rPr lang="fr-FR" dirty="0" smtClean="0"/>
              <a:t>                            </a:t>
            </a:r>
            <a:r>
              <a:rPr lang="fr-FR" b="1" dirty="0" smtClean="0"/>
              <a:t>(</a:t>
            </a:r>
            <a:r>
              <a:rPr lang="fr-FR" b="1" dirty="0" err="1" smtClean="0"/>
              <a:t>X</a:t>
            </a:r>
            <a:r>
              <a:rPr lang="fr-FR" sz="2200" b="1" dirty="0" err="1" smtClean="0"/>
              <a:t>n</a:t>
            </a:r>
            <a:r>
              <a:rPr lang="fr-FR" sz="2200" b="1" dirty="0" smtClean="0"/>
              <a:t>-1</a:t>
            </a:r>
            <a:r>
              <a:rPr lang="fr-FR" b="1" dirty="0" smtClean="0"/>
              <a:t>/X</a:t>
            </a:r>
            <a:r>
              <a:rPr lang="fr-FR" sz="2200" b="1" dirty="0" smtClean="0"/>
              <a:t>2000</a:t>
            </a:r>
            <a:r>
              <a:rPr lang="fr-FR" b="1" dirty="0" smtClean="0"/>
              <a:t>)]</a:t>
            </a:r>
          </a:p>
          <a:p>
            <a:endParaRPr lang="fr-FR" b="1" dirty="0" smtClean="0"/>
          </a:p>
          <a:p>
            <a:pPr>
              <a:buNone/>
            </a:pPr>
            <a:r>
              <a:rPr lang="fr-FR" b="1" dirty="0" smtClean="0"/>
              <a:t>soit                    [(</a:t>
            </a:r>
            <a:r>
              <a:rPr lang="fr-FR" b="1" dirty="0" err="1" smtClean="0"/>
              <a:t>X</a:t>
            </a:r>
            <a:r>
              <a:rPr lang="fr-FR" sz="2200" b="1" dirty="0" err="1" smtClean="0"/>
              <a:t>n</a:t>
            </a:r>
            <a:r>
              <a:rPr lang="fr-FR" b="1" dirty="0" smtClean="0"/>
              <a:t> - </a:t>
            </a:r>
            <a:r>
              <a:rPr lang="fr-FR" b="1" dirty="0" err="1" smtClean="0"/>
              <a:t>X</a:t>
            </a:r>
            <a:r>
              <a:rPr lang="fr-FR" sz="2200" b="1" dirty="0" err="1" smtClean="0"/>
              <a:t>n</a:t>
            </a:r>
            <a:r>
              <a:rPr lang="fr-FR" sz="2200" b="1" dirty="0" smtClean="0"/>
              <a:t>-1</a:t>
            </a:r>
            <a:r>
              <a:rPr lang="fr-FR" b="1" dirty="0" smtClean="0"/>
              <a:t>)/X</a:t>
            </a:r>
            <a:r>
              <a:rPr lang="fr-FR" sz="2200" b="1" dirty="0" smtClean="0"/>
              <a:t>2000</a:t>
            </a:r>
            <a:r>
              <a:rPr lang="fr-FR" b="1" dirty="0" smtClean="0"/>
              <a:t>)</a:t>
            </a:r>
          </a:p>
          <a:p>
            <a:r>
              <a:rPr lang="el-GR" b="1" dirty="0" smtClean="0"/>
              <a:t>Δ</a:t>
            </a:r>
            <a:r>
              <a:rPr lang="fr-FR" b="1" dirty="0" smtClean="0"/>
              <a:t>I /I =  _________________________</a:t>
            </a:r>
          </a:p>
          <a:p>
            <a:r>
              <a:rPr lang="fr-FR" dirty="0" smtClean="0"/>
              <a:t>                            </a:t>
            </a:r>
            <a:r>
              <a:rPr lang="fr-FR" b="1" dirty="0" smtClean="0"/>
              <a:t>(</a:t>
            </a:r>
            <a:r>
              <a:rPr lang="fr-FR" b="1" dirty="0" err="1" smtClean="0"/>
              <a:t>X</a:t>
            </a:r>
            <a:r>
              <a:rPr lang="fr-FR" sz="2200" b="1" dirty="0" err="1" smtClean="0"/>
              <a:t>n</a:t>
            </a:r>
            <a:r>
              <a:rPr lang="fr-FR" sz="2200" b="1" dirty="0" smtClean="0"/>
              <a:t>-1</a:t>
            </a:r>
            <a:r>
              <a:rPr lang="fr-FR" b="1" dirty="0" smtClean="0"/>
              <a:t>/X</a:t>
            </a:r>
            <a:r>
              <a:rPr lang="fr-FR" sz="2200" b="1" dirty="0" smtClean="0"/>
              <a:t>2000</a:t>
            </a:r>
            <a:r>
              <a:rPr lang="fr-FR" b="1" dirty="0" smtClean="0"/>
              <a:t>)]</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soit                [(</a:t>
            </a:r>
            <a:r>
              <a:rPr lang="fr-FR" b="1" dirty="0" err="1" smtClean="0"/>
              <a:t>X</a:t>
            </a:r>
            <a:r>
              <a:rPr lang="fr-FR" sz="2000" b="1" dirty="0" err="1" smtClean="0"/>
              <a:t>n</a:t>
            </a:r>
            <a:r>
              <a:rPr lang="fr-FR" b="1" dirty="0" smtClean="0"/>
              <a:t> - </a:t>
            </a:r>
            <a:r>
              <a:rPr lang="fr-FR" b="1" dirty="0" err="1" smtClean="0"/>
              <a:t>X</a:t>
            </a:r>
            <a:r>
              <a:rPr lang="fr-FR" sz="2000" b="1" dirty="0" err="1" smtClean="0"/>
              <a:t>n</a:t>
            </a:r>
            <a:r>
              <a:rPr lang="fr-FR" sz="2000" b="1" dirty="0" smtClean="0"/>
              <a:t>-1</a:t>
            </a:r>
            <a:r>
              <a:rPr lang="fr-FR" b="1" dirty="0" smtClean="0"/>
              <a:t>)]</a:t>
            </a:r>
          </a:p>
          <a:p>
            <a:r>
              <a:rPr lang="el-GR" b="1" dirty="0" smtClean="0"/>
              <a:t>Δ</a:t>
            </a:r>
            <a:r>
              <a:rPr lang="fr-FR" b="1" dirty="0" smtClean="0"/>
              <a:t>I /I =       _______________</a:t>
            </a:r>
          </a:p>
          <a:p>
            <a:r>
              <a:rPr lang="fr-FR" dirty="0" smtClean="0"/>
              <a:t>                            </a:t>
            </a:r>
            <a:r>
              <a:rPr lang="fr-FR" b="1" dirty="0" smtClean="0"/>
              <a:t>(</a:t>
            </a:r>
            <a:r>
              <a:rPr lang="fr-FR" b="1" dirty="0" err="1" smtClean="0"/>
              <a:t>X</a:t>
            </a:r>
            <a:r>
              <a:rPr lang="fr-FR" sz="2000" b="1" dirty="0" err="1" smtClean="0"/>
              <a:t>n</a:t>
            </a:r>
            <a:r>
              <a:rPr lang="fr-FR" sz="2000" b="1" dirty="0" smtClean="0"/>
              <a:t>-1</a:t>
            </a:r>
            <a:r>
              <a:rPr lang="fr-FR" b="1" dirty="0" smtClean="0"/>
              <a:t>)</a:t>
            </a:r>
          </a:p>
          <a:p>
            <a:endParaRPr lang="fr-FR" b="1" i="1" dirty="0" smtClean="0"/>
          </a:p>
          <a:p>
            <a:r>
              <a:rPr lang="fr-FR" b="1" i="1" dirty="0" smtClean="0"/>
              <a:t>Donc </a:t>
            </a:r>
            <a:r>
              <a:rPr lang="el-GR" b="1" dirty="0" smtClean="0"/>
              <a:t>Δ</a:t>
            </a:r>
            <a:r>
              <a:rPr lang="fr-FR" b="1" dirty="0" smtClean="0"/>
              <a:t>I /I = </a:t>
            </a:r>
            <a:r>
              <a:rPr lang="el-GR" b="1" dirty="0" smtClean="0"/>
              <a:t>Δ</a:t>
            </a:r>
            <a:r>
              <a:rPr lang="fr-FR" b="1" dirty="0" smtClean="0"/>
              <a:t>X /X </a:t>
            </a:r>
            <a:endParaRPr lang="fr-FR"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a:t>
            </a:r>
            <a:endParaRPr lang="fr-FR" dirty="0"/>
          </a:p>
        </p:txBody>
      </p:sp>
      <p:sp>
        <p:nvSpPr>
          <p:cNvPr id="3" name="Espace réservé du contenu 2"/>
          <p:cNvSpPr>
            <a:spLocks noGrp="1"/>
          </p:cNvSpPr>
          <p:nvPr>
            <p:ph idx="1"/>
          </p:nvPr>
        </p:nvSpPr>
        <p:spPr/>
        <p:txBody>
          <a:bodyPr/>
          <a:lstStyle/>
          <a:p>
            <a:r>
              <a:rPr lang="fr-FR" dirty="0" smtClean="0"/>
              <a:t>Comparons l’évolution de la production industrielle de la France, de la RFA et du Japon, de 2005 à 2010…</a:t>
            </a:r>
          </a:p>
          <a:p>
            <a:endParaRPr lang="fr-FR" dirty="0"/>
          </a:p>
        </p:txBody>
      </p:sp>
      <p:graphicFrame>
        <p:nvGraphicFramePr>
          <p:cNvPr id="1026" name="Object 2"/>
          <p:cNvGraphicFramePr>
            <a:graphicFrameLocks noChangeAspect="1"/>
          </p:cNvGraphicFramePr>
          <p:nvPr/>
        </p:nvGraphicFramePr>
        <p:xfrm>
          <a:off x="153988" y="3429000"/>
          <a:ext cx="8990012" cy="2867025"/>
        </p:xfrm>
        <a:graphic>
          <a:graphicData uri="http://schemas.openxmlformats.org/presentationml/2006/ole">
            <p:oleObj spid="_x0000_s1026" name="Feuille de calcul" r:id="rId3" imgW="6629400" imgH="2114403" progId="Excel.Sheet.12">
              <p:embed/>
            </p:oleObj>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a:t>
            </a:r>
            <a:endParaRPr lang="fr-FR" dirty="0"/>
          </a:p>
        </p:txBody>
      </p:sp>
      <p:sp>
        <p:nvSpPr>
          <p:cNvPr id="3" name="Espace réservé du contenu 2"/>
          <p:cNvSpPr>
            <a:spLocks noGrp="1"/>
          </p:cNvSpPr>
          <p:nvPr>
            <p:ph idx="1"/>
          </p:nvPr>
        </p:nvSpPr>
        <p:spPr>
          <a:xfrm>
            <a:off x="0" y="1844825"/>
            <a:ext cx="8964488" cy="4248472"/>
          </a:xfrm>
        </p:spPr>
        <p:txBody>
          <a:bodyPr/>
          <a:lstStyle/>
          <a:p>
            <a:r>
              <a:rPr lang="fr-FR" dirty="0" smtClean="0"/>
              <a:t>Q1 - Représentez graphiquement ces évolutions.</a:t>
            </a:r>
          </a:p>
          <a:p>
            <a:r>
              <a:rPr lang="fr-FR" dirty="0" smtClean="0"/>
              <a:t>Q2 - Peut-on dire que la production industrielle de l’Allemagne est supérieure à celle du Japon en 2007 ? </a:t>
            </a:r>
          </a:p>
          <a:p>
            <a:r>
              <a:rPr lang="fr-FR" dirty="0" smtClean="0"/>
              <a:t>Q3 - Calculez le taux de croissance de la production industrielle de chacun des trois pays en 2010 par rapport à 2009. Interprétation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lstStyle/>
          <a:p>
            <a:r>
              <a:rPr lang="fr-FR" dirty="0" smtClean="0"/>
              <a:t>Q1 - Représentation graphique</a:t>
            </a:r>
          </a:p>
          <a:p>
            <a:endParaRPr lang="fr-FR" dirty="0"/>
          </a:p>
        </p:txBody>
      </p:sp>
      <p:graphicFrame>
        <p:nvGraphicFramePr>
          <p:cNvPr id="4" name="Graphique 3"/>
          <p:cNvGraphicFramePr/>
          <p:nvPr/>
        </p:nvGraphicFramePr>
        <p:xfrm>
          <a:off x="0" y="2636912"/>
          <a:ext cx="9144000" cy="422108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Nous voyons bien que…</a:t>
            </a:r>
            <a:endParaRPr lang="fr-FR" dirty="0"/>
          </a:p>
        </p:txBody>
      </p:sp>
      <p:sp>
        <p:nvSpPr>
          <p:cNvPr id="3" name="Espace réservé du contenu 2"/>
          <p:cNvSpPr>
            <a:spLocks noGrp="1"/>
          </p:cNvSpPr>
          <p:nvPr>
            <p:ph idx="1"/>
          </p:nvPr>
        </p:nvSpPr>
        <p:spPr>
          <a:xfrm>
            <a:off x="467544" y="1772816"/>
            <a:ext cx="8229600" cy="3629000"/>
          </a:xfrm>
        </p:spPr>
        <p:txBody>
          <a:bodyPr>
            <a:normAutofit/>
          </a:bodyPr>
          <a:lstStyle/>
          <a:p>
            <a:pPr>
              <a:spcAft>
                <a:spcPts val="1800"/>
              </a:spcAft>
            </a:pPr>
            <a:r>
              <a:rPr lang="fr-FR" dirty="0" smtClean="0"/>
              <a:t>1/4, c’est la moitié de 1/2</a:t>
            </a:r>
          </a:p>
          <a:p>
            <a:pPr>
              <a:spcAft>
                <a:spcPts val="1800"/>
              </a:spcAft>
            </a:pPr>
            <a:r>
              <a:rPr lang="fr-FR" dirty="0"/>
              <a:t>c</a:t>
            </a:r>
            <a:r>
              <a:rPr lang="fr-FR" dirty="0" smtClean="0"/>
              <a:t>e qui s’écrit : (1/4) = (1/2)/2</a:t>
            </a:r>
          </a:p>
          <a:p>
            <a:pPr>
              <a:spcAft>
                <a:spcPts val="1800"/>
              </a:spcAft>
            </a:pPr>
            <a:r>
              <a:rPr lang="fr-FR" dirty="0" smtClean="0"/>
              <a:t>Pour diviser 1/2 par deux, je multiplie le dénominateur par deux.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La représentation graphique précédente est juste, mais elle n’est pas très judicieuse, </a:t>
            </a:r>
          </a:p>
          <a:p>
            <a:r>
              <a:rPr lang="fr-FR" dirty="0" smtClean="0"/>
              <a:t>car tout le bas du graphique est vide, et on ne dispose que d’un tiers du graphique pour « voir » le phénomène étudié. </a:t>
            </a:r>
          </a:p>
          <a:p>
            <a:r>
              <a:rPr lang="fr-FR" dirty="0" smtClean="0"/>
              <a:t>Il serait mieux de graduer l’axe des ordonnées de 80 à 120 seulement, tout en utilisant la même hauteur de graphique, </a:t>
            </a:r>
          </a:p>
          <a:p>
            <a:r>
              <a:rPr lang="fr-FR" dirty="0" smtClean="0"/>
              <a:t>ce qui permettrait de bien mieux voir les évolutions des trois courbes. Cela donnerait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908720"/>
          </a:xfrm>
        </p:spPr>
        <p:txBody>
          <a:bodyPr/>
          <a:lstStyle/>
          <a:p>
            <a:r>
              <a:rPr lang="fr-FR" dirty="0" smtClean="0"/>
              <a:t>Q2 </a:t>
            </a:r>
            <a:endParaRPr lang="fr-FR" dirty="0"/>
          </a:p>
        </p:txBody>
      </p:sp>
      <p:sp>
        <p:nvSpPr>
          <p:cNvPr id="3" name="Espace réservé du contenu 2"/>
          <p:cNvSpPr>
            <a:spLocks noGrp="1"/>
          </p:cNvSpPr>
          <p:nvPr>
            <p:ph idx="1"/>
          </p:nvPr>
        </p:nvSpPr>
        <p:spPr>
          <a:xfrm>
            <a:off x="467544" y="1052736"/>
            <a:ext cx="8229600" cy="5145435"/>
          </a:xfrm>
        </p:spPr>
        <p:txBody>
          <a:bodyPr>
            <a:normAutofit fontScale="92500" lnSpcReduction="10000"/>
          </a:bodyPr>
          <a:lstStyle/>
          <a:p>
            <a:r>
              <a:rPr lang="fr-FR" dirty="0" smtClean="0"/>
              <a:t>Non, on ne peut absolument pas dire que la production industrielle de l’Allemagne est supérieure à celle du Japon en 2007. </a:t>
            </a:r>
          </a:p>
          <a:p>
            <a:r>
              <a:rPr lang="fr-FR" dirty="0" smtClean="0"/>
              <a:t>Le Japon est bien plus peuplé que l’Allemagne, quelques 128 millions d’habitants en 2007 pour le premier contre 82 millions pour la seconde.</a:t>
            </a:r>
          </a:p>
          <a:p>
            <a:r>
              <a:rPr lang="fr-FR" dirty="0" smtClean="0"/>
              <a:t>La production industrielle du Japon est bien supérieure à celle de l’Allemagne en 2007. </a:t>
            </a:r>
          </a:p>
          <a:p>
            <a:r>
              <a:rPr lang="fr-FR" dirty="0" smtClean="0"/>
              <a:t>On peut simplement dire que la production industrielle a progressé plus vite en Allemagne qu’au Japon entre 2005 et 2007.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Q3</a:t>
            </a:r>
            <a:endParaRPr lang="fr-FR" dirty="0"/>
          </a:p>
        </p:txBody>
      </p:sp>
      <p:sp>
        <p:nvSpPr>
          <p:cNvPr id="3" name="Espace réservé du contenu 2"/>
          <p:cNvSpPr>
            <a:spLocks noGrp="1"/>
          </p:cNvSpPr>
          <p:nvPr>
            <p:ph idx="1"/>
          </p:nvPr>
        </p:nvSpPr>
        <p:spPr/>
        <p:txBody>
          <a:bodyPr/>
          <a:lstStyle/>
          <a:p>
            <a:r>
              <a:rPr lang="fr-FR" dirty="0" smtClean="0"/>
              <a:t>Les taux de croissance entre 2009 et 2010 sont respectivement de… </a:t>
            </a:r>
          </a:p>
          <a:p>
            <a:endParaRPr lang="fr-FR" dirty="0"/>
          </a:p>
        </p:txBody>
      </p:sp>
      <p:graphicFrame>
        <p:nvGraphicFramePr>
          <p:cNvPr id="2050" name="Object 2"/>
          <p:cNvGraphicFramePr>
            <a:graphicFrameLocks noChangeAspect="1"/>
          </p:cNvGraphicFramePr>
          <p:nvPr/>
        </p:nvGraphicFramePr>
        <p:xfrm>
          <a:off x="0" y="2852936"/>
          <a:ext cx="9026867" cy="3456384"/>
        </p:xfrm>
        <a:graphic>
          <a:graphicData uri="http://schemas.openxmlformats.org/presentationml/2006/ole">
            <p:oleObj spid="_x0000_s2050" name="Feuille de calcul" r:id="rId3" imgW="2562279" imgH="981209" progId="Excel.Sheet.12">
              <p:embed/>
            </p:oleObj>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764704"/>
          </a:xfrm>
        </p:spPr>
        <p:txBody>
          <a:bodyPr/>
          <a:lstStyle/>
          <a:p>
            <a:r>
              <a:rPr lang="fr-FR" dirty="0" smtClean="0"/>
              <a:t>II. Introduction aux statistiques</a:t>
            </a:r>
            <a:endParaRPr lang="fr-FR" dirty="0"/>
          </a:p>
        </p:txBody>
      </p:sp>
      <p:sp>
        <p:nvSpPr>
          <p:cNvPr id="3" name="Espace réservé du contenu 2"/>
          <p:cNvSpPr>
            <a:spLocks noGrp="1"/>
          </p:cNvSpPr>
          <p:nvPr>
            <p:ph idx="1"/>
          </p:nvPr>
        </p:nvSpPr>
        <p:spPr>
          <a:xfrm>
            <a:off x="0" y="836712"/>
            <a:ext cx="9144000" cy="5832648"/>
          </a:xfrm>
        </p:spPr>
        <p:txBody>
          <a:bodyPr>
            <a:noAutofit/>
          </a:bodyPr>
          <a:lstStyle/>
          <a:p>
            <a:r>
              <a:rPr lang="fr-FR" sz="2400" dirty="0" smtClean="0"/>
              <a:t>Le mot statistique (</a:t>
            </a:r>
            <a:r>
              <a:rPr lang="fr-FR" sz="2400" i="1" dirty="0" err="1" smtClean="0"/>
              <a:t>statistics</a:t>
            </a:r>
            <a:r>
              <a:rPr lang="fr-FR" sz="2400" dirty="0" smtClean="0"/>
              <a:t> en anglais) vient du mot </a:t>
            </a:r>
            <a:r>
              <a:rPr lang="fr-FR" sz="2400" i="1" dirty="0" smtClean="0"/>
              <a:t>state</a:t>
            </a:r>
            <a:r>
              <a:rPr lang="fr-FR" sz="2400" dirty="0" smtClean="0"/>
              <a:t>, Etat. </a:t>
            </a:r>
          </a:p>
          <a:p>
            <a:r>
              <a:rPr lang="fr-FR" sz="2400" dirty="0" smtClean="0"/>
              <a:t>Il s’agissait des données chiffrées que rassemblaient les Etats pour mieux connaître la population et la richesse du pays, donc sa puissance, </a:t>
            </a:r>
          </a:p>
          <a:p>
            <a:r>
              <a:rPr lang="fr-FR" sz="2400" dirty="0" smtClean="0"/>
              <a:t>tant en nombre de personnes que l’on pouvait enrôler dans les armées qu’en impôts que l’on pouvait espérer prélever… </a:t>
            </a:r>
          </a:p>
          <a:p>
            <a:r>
              <a:rPr lang="fr-FR" sz="2400" dirty="0" smtClean="0"/>
              <a:t>De nos jours, le terme « statistiques » désigne tout ensemble de données numériques nombreuses, mais aussi l’ensemble des méthodes qui permettent de les traiter, c'est-à-dire de les résumer et de les analyser. </a:t>
            </a:r>
          </a:p>
          <a:p>
            <a:r>
              <a:rPr lang="fr-FR" sz="2400" dirty="0" smtClean="0"/>
              <a:t>Pour résumer des données statistiques nombreuses, on utilise d’une part </a:t>
            </a:r>
            <a:r>
              <a:rPr lang="fr-FR" sz="2400" smtClean="0"/>
              <a:t>des « indicateurs </a:t>
            </a:r>
            <a:r>
              <a:rPr lang="fr-FR" sz="2400" dirty="0" smtClean="0"/>
              <a:t>de </a:t>
            </a:r>
            <a:r>
              <a:rPr lang="fr-FR" sz="2400" smtClean="0"/>
              <a:t>tendance centrale » </a:t>
            </a:r>
            <a:r>
              <a:rPr lang="fr-FR" sz="2400" dirty="0" smtClean="0"/>
              <a:t>(section 1), d’autre part </a:t>
            </a:r>
            <a:r>
              <a:rPr lang="fr-FR" sz="2400" smtClean="0"/>
              <a:t>des « indicateurs de dispersion » </a:t>
            </a:r>
            <a:r>
              <a:rPr lang="fr-FR" sz="2400" dirty="0" smtClean="0"/>
              <a:t>(section 2). </a:t>
            </a:r>
          </a:p>
          <a:p>
            <a:r>
              <a:rPr lang="fr-FR" sz="2400" dirty="0" smtClean="0"/>
              <a:t>Les méthodes d’analyse des données statistiques seront présentées dans d’autres enseignements.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1) Les indicateurs de tendance centrale </a:t>
            </a:r>
            <a:endParaRPr lang="fr-FR" dirty="0"/>
          </a:p>
        </p:txBody>
      </p:sp>
      <p:sp>
        <p:nvSpPr>
          <p:cNvPr id="3" name="Espace réservé du contenu 2"/>
          <p:cNvSpPr>
            <a:spLocks noGrp="1"/>
          </p:cNvSpPr>
          <p:nvPr>
            <p:ph idx="1"/>
          </p:nvPr>
        </p:nvSpPr>
        <p:spPr>
          <a:xfrm>
            <a:off x="467544" y="2276872"/>
            <a:ext cx="8229600" cy="2620888"/>
          </a:xfrm>
        </p:spPr>
        <p:txBody>
          <a:bodyPr/>
          <a:lstStyle/>
          <a:p>
            <a:pPr>
              <a:spcAft>
                <a:spcPts val="1200"/>
              </a:spcAft>
            </a:pPr>
            <a:r>
              <a:rPr lang="fr-FR" dirty="0" smtClean="0"/>
              <a:t>a) moyenne simple</a:t>
            </a:r>
          </a:p>
          <a:p>
            <a:pPr>
              <a:spcAft>
                <a:spcPts val="1200"/>
              </a:spcAft>
            </a:pPr>
            <a:r>
              <a:rPr lang="fr-FR" dirty="0" smtClean="0"/>
              <a:t>b) médiane</a:t>
            </a:r>
          </a:p>
          <a:p>
            <a:pPr>
              <a:spcAft>
                <a:spcPts val="1200"/>
              </a:spcAft>
            </a:pPr>
            <a:r>
              <a:rPr lang="fr-FR" dirty="0" smtClean="0"/>
              <a:t>c) moyenne pondérée</a:t>
            </a:r>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Moyenne simple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Vous savez la calculer, et vous comprenez bien sa signification. </a:t>
            </a:r>
          </a:p>
          <a:p>
            <a:r>
              <a:rPr lang="fr-FR" dirty="0" smtClean="0"/>
              <a:t>Une moyenne de notes revient à faire un calcul compensant les notes les plus faibles par les notes les plus fortes, pour nous dire à peu près quel est le niveau de performance de l’élève</a:t>
            </a:r>
          </a:p>
          <a:p>
            <a:r>
              <a:rPr lang="fr-FR" dirty="0" smtClean="0"/>
              <a:t>Soit n notes, X</a:t>
            </a:r>
            <a:r>
              <a:rPr lang="fr-FR" sz="2000" dirty="0" smtClean="0"/>
              <a:t>1</a:t>
            </a:r>
            <a:r>
              <a:rPr lang="fr-FR" dirty="0" smtClean="0"/>
              <a:t>, X</a:t>
            </a:r>
            <a:r>
              <a:rPr lang="fr-FR" sz="2000" dirty="0" smtClean="0"/>
              <a:t>2</a:t>
            </a:r>
            <a:r>
              <a:rPr lang="fr-FR" dirty="0" smtClean="0"/>
              <a:t>, X</a:t>
            </a:r>
            <a:r>
              <a:rPr lang="fr-FR" sz="2000" dirty="0" smtClean="0"/>
              <a:t>3</a:t>
            </a:r>
            <a:r>
              <a:rPr lang="fr-FR" dirty="0" smtClean="0"/>
              <a:t>, … , </a:t>
            </a:r>
            <a:r>
              <a:rPr lang="fr-FR" dirty="0" err="1" smtClean="0"/>
              <a:t>X</a:t>
            </a:r>
            <a:r>
              <a:rPr lang="fr-FR" sz="2400" dirty="0" err="1" smtClean="0"/>
              <a:t>n</a:t>
            </a:r>
            <a:r>
              <a:rPr lang="fr-FR" dirty="0" smtClean="0"/>
              <a:t>, </a:t>
            </a:r>
          </a:p>
          <a:p>
            <a:r>
              <a:rPr lang="fr-FR" dirty="0" smtClean="0"/>
              <a:t>M(X) = (X</a:t>
            </a:r>
            <a:r>
              <a:rPr lang="fr-FR" sz="2000" dirty="0" smtClean="0"/>
              <a:t>1 </a:t>
            </a:r>
            <a:r>
              <a:rPr lang="fr-FR" dirty="0" smtClean="0"/>
              <a:t>+ X</a:t>
            </a:r>
            <a:r>
              <a:rPr lang="fr-FR" sz="2000" dirty="0" smtClean="0"/>
              <a:t>2 </a:t>
            </a:r>
            <a:r>
              <a:rPr lang="fr-FR" dirty="0" smtClean="0"/>
              <a:t>+ X</a:t>
            </a:r>
            <a:r>
              <a:rPr lang="fr-FR" sz="2000" dirty="0" smtClean="0"/>
              <a:t>3</a:t>
            </a:r>
            <a:r>
              <a:rPr lang="fr-FR" dirty="0" smtClean="0"/>
              <a:t> + …+ </a:t>
            </a:r>
            <a:r>
              <a:rPr lang="fr-FR" dirty="0" err="1" smtClean="0"/>
              <a:t>X</a:t>
            </a:r>
            <a:r>
              <a:rPr lang="fr-FR" sz="2400" dirty="0" err="1" smtClean="0"/>
              <a:t>n</a:t>
            </a:r>
            <a:r>
              <a:rPr lang="fr-FR" sz="2400" dirty="0" smtClean="0"/>
              <a:t>)/n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ormAutofit fontScale="85000" lnSpcReduction="10000"/>
          </a:bodyPr>
          <a:lstStyle/>
          <a:p>
            <a:r>
              <a:rPr lang="fr-FR" dirty="0" smtClean="0"/>
              <a:t>Cela peut s’écrire également : </a:t>
            </a:r>
          </a:p>
          <a:p>
            <a:r>
              <a:rPr lang="fr-FR" b="1" dirty="0" smtClean="0"/>
              <a:t>M(X) = (X1/n) + X2/n) + (X3/n) + …+ (</a:t>
            </a:r>
            <a:r>
              <a:rPr lang="fr-FR" b="1" dirty="0" err="1" smtClean="0"/>
              <a:t>Xn</a:t>
            </a:r>
            <a:r>
              <a:rPr lang="fr-FR" b="1" dirty="0" smtClean="0"/>
              <a:t>/n)</a:t>
            </a:r>
            <a:endParaRPr lang="fr-FR" dirty="0" smtClean="0"/>
          </a:p>
          <a:p>
            <a:r>
              <a:rPr lang="fr-FR" dirty="0" smtClean="0"/>
              <a:t> </a:t>
            </a:r>
          </a:p>
          <a:p>
            <a:r>
              <a:rPr lang="fr-FR" dirty="0" smtClean="0"/>
              <a:t>ce qui revient à diviser chaque note par le nombre de notes n, c'est-à-dire donner à chaque note un poids de 1/n dans le calcul de </a:t>
            </a:r>
            <a:r>
              <a:rPr lang="fr-FR" dirty="0" smtClean="0"/>
              <a:t>la </a:t>
            </a:r>
            <a:r>
              <a:rPr lang="fr-FR" dirty="0" smtClean="0"/>
              <a:t>moyenne. </a:t>
            </a:r>
          </a:p>
          <a:p>
            <a:r>
              <a:rPr lang="fr-FR" dirty="0" smtClean="0"/>
              <a:t>Les notes ont ainsi dans le calcul de la moyenne simple toutes le même poids, c'est-à-dire la même importance, soit 1/n. </a:t>
            </a:r>
          </a:p>
          <a:p>
            <a:r>
              <a:rPr lang="fr-FR" dirty="0" smtClean="0"/>
              <a:t>Les notes les plus faibles seront compensées par les notes les plus fortes, et nous aurons ainsi une idée du niveau de  performance de l’élève dans la matière considérée.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lstStyle/>
          <a:p>
            <a:r>
              <a:rPr lang="fr-FR" dirty="0" smtClean="0"/>
              <a:t>Application</a:t>
            </a:r>
            <a:endParaRPr lang="fr-FR" dirty="0"/>
          </a:p>
        </p:txBody>
      </p:sp>
      <p:sp>
        <p:nvSpPr>
          <p:cNvPr id="3" name="Espace réservé du contenu 2"/>
          <p:cNvSpPr>
            <a:spLocks noGrp="1"/>
          </p:cNvSpPr>
          <p:nvPr>
            <p:ph idx="1"/>
          </p:nvPr>
        </p:nvSpPr>
        <p:spPr>
          <a:xfrm>
            <a:off x="467544" y="1412776"/>
            <a:ext cx="8229600" cy="4853136"/>
          </a:xfrm>
        </p:spPr>
        <p:txBody>
          <a:bodyPr>
            <a:normAutofit lnSpcReduction="10000"/>
          </a:bodyPr>
          <a:lstStyle/>
          <a:p>
            <a:r>
              <a:rPr lang="fr-FR" dirty="0" smtClean="0"/>
              <a:t>Calculez les moyennes de Jacques et Pierre, en mathématiques, aux six devoirs du premier semestre</a:t>
            </a:r>
          </a:p>
          <a:p>
            <a:r>
              <a:rPr lang="fr-FR" dirty="0" smtClean="0"/>
              <a:t>Jacques a eu les notes suivantes : 10, 12, 10, 10, 12, et 12</a:t>
            </a:r>
          </a:p>
          <a:p>
            <a:r>
              <a:rPr lang="fr-FR" dirty="0" smtClean="0"/>
              <a:t>Pierre a eu les notes suivantes : 16, 8, 8, 8, 16, et 10</a:t>
            </a:r>
          </a:p>
          <a:p>
            <a:r>
              <a:rPr lang="fr-FR" dirty="0" smtClean="0"/>
              <a:t>Solution : </a:t>
            </a:r>
          </a:p>
          <a:p>
            <a:pPr lvl="1"/>
            <a:r>
              <a:rPr lang="fr-FR" dirty="0" smtClean="0"/>
              <a:t>Moyenne de Jacques : 11</a:t>
            </a:r>
          </a:p>
          <a:p>
            <a:pPr lvl="1"/>
            <a:r>
              <a:rPr lang="fr-FR" dirty="0" smtClean="0"/>
              <a:t>Moyenne de Pierre : 11 également.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936104"/>
          </a:xfrm>
        </p:spPr>
        <p:txBody>
          <a:bodyPr/>
          <a:lstStyle/>
          <a:p>
            <a:r>
              <a:rPr lang="fr-FR" dirty="0" smtClean="0"/>
              <a:t>Remarque </a:t>
            </a:r>
            <a:endParaRPr lang="fr-FR" dirty="0"/>
          </a:p>
        </p:txBody>
      </p:sp>
      <p:sp>
        <p:nvSpPr>
          <p:cNvPr id="3" name="Espace réservé du contenu 2"/>
          <p:cNvSpPr>
            <a:spLocks noGrp="1"/>
          </p:cNvSpPr>
          <p:nvPr>
            <p:ph idx="1"/>
          </p:nvPr>
        </p:nvSpPr>
        <p:spPr>
          <a:xfrm>
            <a:off x="251520" y="1052736"/>
            <a:ext cx="8640960" cy="5616624"/>
          </a:xfrm>
        </p:spPr>
        <p:txBody>
          <a:bodyPr>
            <a:normAutofit fontScale="85000" lnSpcReduction="10000"/>
          </a:bodyPr>
          <a:lstStyle/>
          <a:p>
            <a:r>
              <a:rPr lang="fr-FR" dirty="0" smtClean="0"/>
              <a:t>Jacques et Pierre ont eu la même moyenne. </a:t>
            </a:r>
          </a:p>
          <a:p>
            <a:r>
              <a:rPr lang="fr-FR" dirty="0" smtClean="0"/>
              <a:t>La moyenne résume l’information de manière remarquable. </a:t>
            </a:r>
          </a:p>
          <a:p>
            <a:r>
              <a:rPr lang="fr-FR" dirty="0" smtClean="0"/>
              <a:t>En résumant l’information, on en perd un peu tout de même !</a:t>
            </a:r>
          </a:p>
          <a:p>
            <a:r>
              <a:rPr lang="fr-FR" dirty="0" smtClean="0"/>
              <a:t>On perd ici l’information selon laquelle Jacques a des résultats beaucoup plus réguliers que ceux de Pierre. </a:t>
            </a:r>
          </a:p>
          <a:p>
            <a:r>
              <a:rPr lang="fr-FR" dirty="0" smtClean="0"/>
              <a:t>Les résultats de Pierre sont plus dispersés autour de la moyenne que ceux de Jacques</a:t>
            </a:r>
          </a:p>
          <a:p>
            <a:r>
              <a:rPr lang="fr-FR" dirty="0" smtClean="0"/>
              <a:t>On calculera donc en complément de la moyenne un indicateur de dispersion (l’écart type par exemple), pour perdre moins d’information. </a:t>
            </a:r>
          </a:p>
          <a:p>
            <a:r>
              <a:rPr lang="fr-FR" dirty="0" smtClean="0"/>
              <a:t>Cf. 2) ci-dessous, indicateurs de dispersion)</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a:spcAft>
                <a:spcPts val="1800"/>
              </a:spcAft>
            </a:pPr>
            <a:r>
              <a:rPr lang="fr-FR" dirty="0" smtClean="0"/>
              <a:t>Et de la même façon, </a:t>
            </a:r>
          </a:p>
          <a:p>
            <a:pPr>
              <a:spcAft>
                <a:spcPts val="1800"/>
              </a:spcAft>
            </a:pPr>
            <a:r>
              <a:rPr lang="fr-FR" dirty="0" smtClean="0"/>
              <a:t>si A = a/b</a:t>
            </a:r>
          </a:p>
          <a:p>
            <a:pPr>
              <a:spcAft>
                <a:spcPts val="1800"/>
              </a:spcAft>
            </a:pPr>
            <a:r>
              <a:rPr lang="fr-FR" dirty="0" smtClean="0"/>
              <a:t>(A/6) = (a/b)/6 </a:t>
            </a:r>
            <a:r>
              <a:rPr lang="fr-FR" smtClean="0"/>
              <a:t>= a/(6*b</a:t>
            </a:r>
            <a:r>
              <a:rPr lang="fr-FR" dirty="0" smtClean="0"/>
              <a:t>)</a:t>
            </a:r>
          </a:p>
          <a:p>
            <a:pPr>
              <a:spcAft>
                <a:spcPts val="1800"/>
              </a:spcAft>
            </a:pPr>
            <a:r>
              <a:rPr lang="fr-FR" dirty="0" smtClean="0"/>
              <a:t>Pour diviser une fraction A par six, je multiplie le dénominateur par six.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Moyenne et Médiane</a:t>
            </a:r>
            <a:endParaRPr lang="fr-FR" dirty="0"/>
          </a:p>
        </p:txBody>
      </p:sp>
      <p:sp>
        <p:nvSpPr>
          <p:cNvPr id="3" name="Espace réservé du contenu 2"/>
          <p:cNvSpPr>
            <a:spLocks noGrp="1"/>
          </p:cNvSpPr>
          <p:nvPr>
            <p:ph idx="1"/>
          </p:nvPr>
        </p:nvSpPr>
        <p:spPr/>
        <p:txBody>
          <a:bodyPr/>
          <a:lstStyle/>
          <a:p>
            <a:r>
              <a:rPr lang="fr-FR" dirty="0" smtClean="0"/>
              <a:t>Dans deux immeubles voisins, vivent 14 familles, 7 dans le premier, 7 dans le second. </a:t>
            </a:r>
          </a:p>
          <a:p>
            <a:r>
              <a:rPr lang="fr-FR" dirty="0" smtClean="0"/>
              <a:t>Un sociologue veut comparer les niveaux de vie des familles des deux immeubles. </a:t>
            </a:r>
          </a:p>
          <a:p>
            <a:r>
              <a:rPr lang="fr-FR" dirty="0" smtClean="0"/>
              <a:t>Il a rassemblé les information suivantes : </a:t>
            </a:r>
          </a:p>
          <a:p>
            <a:endParaRPr lang="fr-FR" dirty="0"/>
          </a:p>
        </p:txBody>
      </p:sp>
      <p:graphicFrame>
        <p:nvGraphicFramePr>
          <p:cNvPr id="119813" name="Object 5"/>
          <p:cNvGraphicFramePr>
            <a:graphicFrameLocks noChangeAspect="1"/>
          </p:cNvGraphicFramePr>
          <p:nvPr/>
        </p:nvGraphicFramePr>
        <p:xfrm>
          <a:off x="323528" y="4293096"/>
          <a:ext cx="8048297" cy="2204864"/>
        </p:xfrm>
        <a:graphic>
          <a:graphicData uri="http://schemas.openxmlformats.org/presentationml/2006/ole">
            <p:oleObj spid="_x0000_s119813" name="Feuille de calcul" r:id="rId3" imgW="7058144" imgH="1933534" progId="Excel.Sheet.1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3"/>
                                        </p:tgtEl>
                                        <p:attrNameLst>
                                          <p:attrName>style.visibility</p:attrName>
                                        </p:attrNameLst>
                                      </p:cBhvr>
                                      <p:to>
                                        <p:strVal val="visible"/>
                                      </p:to>
                                    </p:set>
                                    <p:anim calcmode="lin" valueType="num">
                                      <p:cBhvr additive="base">
                                        <p:cTn id="25" dur="500" fill="hold"/>
                                        <p:tgtEl>
                                          <p:spTgt spid="119813"/>
                                        </p:tgtEl>
                                        <p:attrNameLst>
                                          <p:attrName>ppt_x</p:attrName>
                                        </p:attrNameLst>
                                      </p:cBhvr>
                                      <p:tavLst>
                                        <p:tav tm="0">
                                          <p:val>
                                            <p:strVal val="#ppt_x"/>
                                          </p:val>
                                        </p:tav>
                                        <p:tav tm="100000">
                                          <p:val>
                                            <p:strVal val="#ppt_x"/>
                                          </p:val>
                                        </p:tav>
                                      </p:tavLst>
                                    </p:anim>
                                    <p:anim calcmode="lin" valueType="num">
                                      <p:cBhvr additive="base">
                                        <p:cTn id="26"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688632"/>
          </a:xfrm>
        </p:spPr>
        <p:txBody>
          <a:bodyPr>
            <a:normAutofit fontScale="92500" lnSpcReduction="10000"/>
          </a:bodyPr>
          <a:lstStyle/>
          <a:p>
            <a:r>
              <a:rPr lang="fr-FR" dirty="0" smtClean="0"/>
              <a:t>Sans faire de calcul particulier, dire dans lequel de ces deux immeubles le niveau de vie est le plus bas ? Expliquer pourquoi en une ou deux phrases bien rédigées…</a:t>
            </a:r>
          </a:p>
          <a:p>
            <a:r>
              <a:rPr lang="fr-FR" dirty="0" smtClean="0"/>
              <a:t>Solution : on a envie de dire l’immeuble 1, car la plupart des familles y ont des revenus inférieurs à celles de l’immeuble 2. </a:t>
            </a:r>
          </a:p>
          <a:p>
            <a:r>
              <a:rPr lang="fr-FR" dirty="0" smtClean="0"/>
              <a:t>Calculer la moyenne des revenus dans les deux immeubles. Commentaires ? </a:t>
            </a:r>
          </a:p>
          <a:p>
            <a:r>
              <a:rPr lang="fr-FR" dirty="0" smtClean="0"/>
              <a:t> Solution : </a:t>
            </a:r>
          </a:p>
          <a:p>
            <a:pPr lvl="1"/>
            <a:r>
              <a:rPr lang="fr-FR" dirty="0" smtClean="0"/>
              <a:t>Immeuble 1, Moyenne = 1490,00 €</a:t>
            </a:r>
          </a:p>
          <a:p>
            <a:pPr lvl="1"/>
            <a:r>
              <a:rPr lang="fr-FR" dirty="0" smtClean="0"/>
              <a:t>Immeuble 2, Moyenne = 1107,14 €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Commentaire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Le calcul de moyenne ne confirme pas notre impression telle que formulée en réponse à la question 1.  </a:t>
            </a:r>
          </a:p>
          <a:p>
            <a:r>
              <a:rPr lang="fr-FR" b="1" dirty="0" smtClean="0"/>
              <a:t>C’est parce que le calcul de moyenne est très sensible aux valeurs extrêmes</a:t>
            </a:r>
            <a:r>
              <a:rPr lang="fr-FR" dirty="0" smtClean="0"/>
              <a:t>, ici au revenu élevé de la famille 7, de 4000€. </a:t>
            </a:r>
          </a:p>
          <a:p>
            <a:r>
              <a:rPr lang="fr-FR" dirty="0" smtClean="0"/>
              <a:t>Les statisticiens ont donc inventé un autre indicateur de tendance centrale, moins sensible aux valeurs extrêmes (c’est à dire extrêmement fortes ou extrêmement faibles par rapport aux autres), que l’on appelle la médiane.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lstStyle/>
          <a:p>
            <a:r>
              <a:rPr lang="fr-FR" dirty="0" smtClean="0"/>
              <a:t>Médiane</a:t>
            </a:r>
            <a:endParaRPr lang="fr-FR" dirty="0"/>
          </a:p>
        </p:txBody>
      </p:sp>
      <p:sp>
        <p:nvSpPr>
          <p:cNvPr id="3" name="Espace réservé du contenu 2"/>
          <p:cNvSpPr>
            <a:spLocks noGrp="1"/>
          </p:cNvSpPr>
          <p:nvPr>
            <p:ph idx="1"/>
          </p:nvPr>
        </p:nvSpPr>
        <p:spPr>
          <a:xfrm>
            <a:off x="467544" y="1196752"/>
            <a:ext cx="8229600" cy="5112568"/>
          </a:xfrm>
        </p:spPr>
        <p:txBody>
          <a:bodyPr>
            <a:normAutofit lnSpcReduction="10000"/>
          </a:bodyPr>
          <a:lstStyle/>
          <a:p>
            <a:r>
              <a:rPr lang="fr-FR" dirty="0" smtClean="0"/>
              <a:t>On appelle médiane la modalité de la variable qui départage la population en deux sous ensembles d’effectifs égaux : la moitié qui a des modalités inférieures ou égales à cette valeur, et la moitié qui a des modalités supérieures. </a:t>
            </a:r>
          </a:p>
          <a:p>
            <a:r>
              <a:rPr lang="fr-FR" dirty="0" smtClean="0"/>
              <a:t>Pour déterminer la médiane, nous devons classer les individus (ici les familles) par revenu croissant, puis déterminer la valeur qui départage la population des familles en deux sous-ensembles d’effectifs égaux.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88640"/>
            <a:ext cx="9144000" cy="6669360"/>
          </a:xfrm>
        </p:spPr>
        <p:txBody>
          <a:bodyPr>
            <a:normAutofit fontScale="92500" lnSpcReduction="20000"/>
          </a:bodyPr>
          <a:lstStyle/>
          <a:p>
            <a:r>
              <a:rPr lang="fr-FR" dirty="0" smtClean="0"/>
              <a:t>Le tableau devient ainsi </a:t>
            </a:r>
          </a:p>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dirty="0" smtClean="0"/>
              <a:t>Soit :</a:t>
            </a:r>
          </a:p>
          <a:p>
            <a:pPr lvl="1"/>
            <a:r>
              <a:rPr lang="fr-FR" dirty="0" smtClean="0"/>
              <a:t>Immeuble 1, Médiane = 1200 €</a:t>
            </a:r>
          </a:p>
          <a:p>
            <a:pPr lvl="1"/>
            <a:r>
              <a:rPr lang="fr-FR" dirty="0" smtClean="0"/>
              <a:t>Immeuble 2, Médiane = 1100 € </a:t>
            </a:r>
          </a:p>
          <a:p>
            <a:r>
              <a:rPr lang="fr-FR" dirty="0" smtClean="0"/>
              <a:t>La médiane est un autre indicateur de tendance centrale, moins sensible aux valeurs extrêmes que la moyenne</a:t>
            </a:r>
          </a:p>
          <a:p>
            <a:r>
              <a:rPr lang="fr-FR" dirty="0" smtClean="0"/>
              <a:t>L’un n’est pas mieux que l’autre, les deux se complètent</a:t>
            </a:r>
            <a:endParaRPr lang="fr-FR" dirty="0"/>
          </a:p>
        </p:txBody>
      </p:sp>
      <p:pic>
        <p:nvPicPr>
          <p:cNvPr id="120835" name="Picture 3"/>
          <p:cNvPicPr>
            <a:picLocks noChangeAspect="1" noChangeArrowheads="1"/>
          </p:cNvPicPr>
          <p:nvPr/>
        </p:nvPicPr>
        <p:blipFill>
          <a:blip r:embed="rId2" cstate="print"/>
          <a:srcRect/>
          <a:stretch>
            <a:fillRect/>
          </a:stretch>
        </p:blipFill>
        <p:spPr bwMode="auto">
          <a:xfrm>
            <a:off x="0" y="980728"/>
            <a:ext cx="9227025" cy="18722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908720"/>
          </a:xfrm>
        </p:spPr>
        <p:txBody>
          <a:bodyPr/>
          <a:lstStyle/>
          <a:p>
            <a:r>
              <a:rPr lang="fr-FR" dirty="0" smtClean="0"/>
              <a:t>c) Moyenne pondérée</a:t>
            </a:r>
            <a:endParaRPr lang="fr-FR" dirty="0"/>
          </a:p>
        </p:txBody>
      </p:sp>
      <p:sp>
        <p:nvSpPr>
          <p:cNvPr id="3" name="Espace réservé du contenu 2"/>
          <p:cNvSpPr>
            <a:spLocks noGrp="1"/>
          </p:cNvSpPr>
          <p:nvPr>
            <p:ph idx="1"/>
          </p:nvPr>
        </p:nvSpPr>
        <p:spPr>
          <a:xfrm>
            <a:off x="0" y="908720"/>
            <a:ext cx="8784976" cy="6192688"/>
          </a:xfrm>
        </p:spPr>
        <p:txBody>
          <a:bodyPr>
            <a:normAutofit fontScale="70000" lnSpcReduction="20000"/>
          </a:bodyPr>
          <a:lstStyle/>
          <a:p>
            <a:r>
              <a:rPr lang="fr-FR" dirty="0" smtClean="0"/>
              <a:t>Le calcul de la moyenne pondérée se fait dans la même logique que la moyenne simple, mais en ne donnant pas le même poids à chaque valeur de la variable.</a:t>
            </a:r>
          </a:p>
          <a:p>
            <a:r>
              <a:rPr lang="fr-FR" dirty="0" smtClean="0"/>
              <a:t>Par exemple, dans un calcul de moyennes de notes, certaines notes ont plus de poids que d’autres, par exemple parce qu’elles correspondent à des épreuves plus longues (voir exemple ci-dessous, diapo suivante). </a:t>
            </a:r>
          </a:p>
          <a:p>
            <a:r>
              <a:rPr lang="fr-FR" dirty="0" smtClean="0"/>
              <a:t>Soit n notes, X</a:t>
            </a:r>
            <a:r>
              <a:rPr lang="fr-FR" baseline="-25000" dirty="0" smtClean="0"/>
              <a:t>1</a:t>
            </a:r>
            <a:r>
              <a:rPr lang="fr-FR" dirty="0" smtClean="0"/>
              <a:t>, X</a:t>
            </a:r>
            <a:r>
              <a:rPr lang="fr-FR" baseline="-25000" dirty="0" smtClean="0"/>
              <a:t>2</a:t>
            </a:r>
            <a:r>
              <a:rPr lang="fr-FR" dirty="0" smtClean="0"/>
              <a:t>, X</a:t>
            </a:r>
            <a:r>
              <a:rPr lang="fr-FR" baseline="-25000" dirty="0" smtClean="0"/>
              <a:t>3</a:t>
            </a:r>
            <a:r>
              <a:rPr lang="fr-FR" dirty="0" smtClean="0"/>
              <a:t>, … , </a:t>
            </a:r>
            <a:r>
              <a:rPr lang="fr-FR" dirty="0" err="1" smtClean="0"/>
              <a:t>X</a:t>
            </a:r>
            <a:r>
              <a:rPr lang="fr-FR" baseline="-25000" dirty="0" err="1" smtClean="0"/>
              <a:t>n</a:t>
            </a:r>
            <a:r>
              <a:rPr lang="fr-FR" dirty="0" smtClean="0"/>
              <a:t>, la moyenne de ces notes, pondérées par les coefficients p</a:t>
            </a:r>
            <a:r>
              <a:rPr lang="fr-FR" baseline="-25000" dirty="0" smtClean="0"/>
              <a:t>1</a:t>
            </a:r>
            <a:r>
              <a:rPr lang="fr-FR" dirty="0" smtClean="0"/>
              <a:t>, p</a:t>
            </a:r>
            <a:r>
              <a:rPr lang="fr-FR" baseline="-25000" dirty="0" smtClean="0"/>
              <a:t>2</a:t>
            </a:r>
            <a:r>
              <a:rPr lang="fr-FR" dirty="0" smtClean="0"/>
              <a:t>, …,</a:t>
            </a:r>
            <a:r>
              <a:rPr lang="fr-FR" dirty="0" err="1" smtClean="0"/>
              <a:t>p</a:t>
            </a:r>
            <a:r>
              <a:rPr lang="fr-FR" baseline="-25000" dirty="0" err="1" smtClean="0"/>
              <a:t>n</a:t>
            </a:r>
            <a:r>
              <a:rPr lang="fr-FR" dirty="0" smtClean="0"/>
              <a:t>, se calcule comme suit, si p</a:t>
            </a:r>
            <a:r>
              <a:rPr lang="fr-FR" baseline="-25000" dirty="0" smtClean="0"/>
              <a:t>1</a:t>
            </a:r>
            <a:r>
              <a:rPr lang="fr-FR" dirty="0" smtClean="0"/>
              <a:t>+p</a:t>
            </a:r>
            <a:r>
              <a:rPr lang="fr-FR" baseline="-25000" dirty="0" smtClean="0"/>
              <a:t>2</a:t>
            </a:r>
            <a:r>
              <a:rPr lang="fr-FR" dirty="0" smtClean="0"/>
              <a:t>+ …+</a:t>
            </a:r>
            <a:r>
              <a:rPr lang="fr-FR" dirty="0" err="1" smtClean="0"/>
              <a:t>p</a:t>
            </a:r>
            <a:r>
              <a:rPr lang="fr-FR" baseline="-25000" dirty="0" err="1" smtClean="0"/>
              <a:t>n</a:t>
            </a:r>
            <a:r>
              <a:rPr lang="fr-FR" baseline="-25000" dirty="0" smtClean="0"/>
              <a:t> </a:t>
            </a:r>
            <a:r>
              <a:rPr lang="fr-FR" dirty="0" smtClean="0"/>
              <a:t>=1: </a:t>
            </a:r>
          </a:p>
          <a:p>
            <a:r>
              <a:rPr lang="fr-FR" b="1" dirty="0" smtClean="0"/>
              <a:t>M(X) = p</a:t>
            </a:r>
            <a:r>
              <a:rPr lang="fr-FR" b="1" baseline="-25000" dirty="0" smtClean="0"/>
              <a:t>1</a:t>
            </a:r>
            <a:r>
              <a:rPr lang="fr-FR" b="1" dirty="0" smtClean="0"/>
              <a:t> (X</a:t>
            </a:r>
            <a:r>
              <a:rPr lang="fr-FR" b="1" baseline="-25000" dirty="0" smtClean="0"/>
              <a:t>1</a:t>
            </a:r>
            <a:r>
              <a:rPr lang="fr-FR" b="1" dirty="0" smtClean="0"/>
              <a:t>) + p</a:t>
            </a:r>
            <a:r>
              <a:rPr lang="fr-FR" b="1" baseline="-25000" dirty="0" smtClean="0"/>
              <a:t>2</a:t>
            </a:r>
            <a:r>
              <a:rPr lang="fr-FR" b="1" dirty="0" smtClean="0"/>
              <a:t> (X</a:t>
            </a:r>
            <a:r>
              <a:rPr lang="fr-FR" b="1" baseline="-25000" dirty="0" smtClean="0"/>
              <a:t>2</a:t>
            </a:r>
            <a:r>
              <a:rPr lang="fr-FR" b="1" dirty="0" smtClean="0"/>
              <a:t>) + p</a:t>
            </a:r>
            <a:r>
              <a:rPr lang="fr-FR" b="1" baseline="-25000" dirty="0" smtClean="0"/>
              <a:t>3</a:t>
            </a:r>
            <a:r>
              <a:rPr lang="fr-FR" b="1" dirty="0" smtClean="0"/>
              <a:t> (X</a:t>
            </a:r>
            <a:r>
              <a:rPr lang="fr-FR" b="1" baseline="-25000" dirty="0" smtClean="0"/>
              <a:t>3</a:t>
            </a:r>
            <a:r>
              <a:rPr lang="fr-FR" b="1" dirty="0" smtClean="0"/>
              <a:t>) + …+ </a:t>
            </a:r>
            <a:r>
              <a:rPr lang="fr-FR" b="1" dirty="0" err="1" smtClean="0"/>
              <a:t>p</a:t>
            </a:r>
            <a:r>
              <a:rPr lang="fr-FR" b="1" baseline="-25000" dirty="0" err="1" smtClean="0"/>
              <a:t>n</a:t>
            </a:r>
            <a:r>
              <a:rPr lang="fr-FR" b="1" dirty="0" smtClean="0"/>
              <a:t> (</a:t>
            </a:r>
            <a:r>
              <a:rPr lang="fr-FR" b="1" dirty="0" err="1" smtClean="0"/>
              <a:t>X</a:t>
            </a:r>
            <a:r>
              <a:rPr lang="fr-FR" b="1" baseline="-25000" dirty="0" err="1" smtClean="0"/>
              <a:t>n</a:t>
            </a:r>
            <a:r>
              <a:rPr lang="fr-FR" b="1" dirty="0" smtClean="0"/>
              <a:t>)</a:t>
            </a:r>
            <a:endParaRPr lang="fr-FR" dirty="0" smtClean="0"/>
          </a:p>
          <a:p>
            <a:r>
              <a:rPr lang="fr-FR" dirty="0" smtClean="0"/>
              <a:t>Lorsque toutes les notes ont le même poids, c’est le calcul de la moyenne simple, et dans ce cas p</a:t>
            </a:r>
            <a:r>
              <a:rPr lang="fr-FR" baseline="-25000" dirty="0" smtClean="0"/>
              <a:t>1</a:t>
            </a:r>
            <a:r>
              <a:rPr lang="fr-FR" dirty="0" smtClean="0"/>
              <a:t>= p</a:t>
            </a:r>
            <a:r>
              <a:rPr lang="fr-FR" baseline="-25000" dirty="0" smtClean="0"/>
              <a:t>2</a:t>
            </a:r>
            <a:r>
              <a:rPr lang="fr-FR" dirty="0" smtClean="0"/>
              <a:t>= p</a:t>
            </a:r>
            <a:r>
              <a:rPr lang="fr-FR" baseline="-25000" dirty="0" smtClean="0"/>
              <a:t>3</a:t>
            </a:r>
            <a:r>
              <a:rPr lang="fr-FR" dirty="0" smtClean="0"/>
              <a:t> = … = </a:t>
            </a:r>
            <a:r>
              <a:rPr lang="fr-FR" dirty="0" err="1" smtClean="0"/>
              <a:t>p</a:t>
            </a:r>
            <a:r>
              <a:rPr lang="fr-FR" baseline="-25000" dirty="0" err="1" smtClean="0"/>
              <a:t>n</a:t>
            </a:r>
            <a:r>
              <a:rPr lang="fr-FR" dirty="0" smtClean="0"/>
              <a:t> = 1/n. On comprend bien que la somme des tous les coefficients est égale à n/n, c’est à dire 1. </a:t>
            </a:r>
          </a:p>
          <a:p>
            <a:r>
              <a:rPr lang="fr-FR" dirty="0" smtClean="0"/>
              <a:t>Lorsque les notes n’ont pas le même poids, les coefficients (ou poids) diffèrent, mais leur somme est bien sûr toujours égale à 1, puisque ce que nous appelons le poids, c’est la part de la note dans le calcul de la moyenne.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a:xfrm>
            <a:off x="179512" y="1600200"/>
            <a:ext cx="8784976" cy="4525963"/>
          </a:xfrm>
        </p:spPr>
        <p:txBody>
          <a:bodyPr>
            <a:normAutofit fontScale="85000" lnSpcReduction="20000"/>
          </a:bodyPr>
          <a:lstStyle/>
          <a:p>
            <a:r>
              <a:rPr lang="fr-FR" dirty="0" smtClean="0"/>
              <a:t>Dans une classe, trois notes ont été obtenues en contrôle continu en mathématiques au semestre 1.</a:t>
            </a:r>
          </a:p>
          <a:p>
            <a:r>
              <a:rPr lang="fr-FR" dirty="0" smtClean="0"/>
              <a:t>La première sur une épreuve en 1 heure, la seconde sur une épreuve en 3 heures, la troisième sur une épreuve en 2 heures. </a:t>
            </a:r>
          </a:p>
          <a:p>
            <a:r>
              <a:rPr lang="fr-FR" dirty="0" smtClean="0"/>
              <a:t>Guilhem a eu 12 à la première épreuve, 14 à la seconde, 15 à la troisième. </a:t>
            </a:r>
          </a:p>
          <a:p>
            <a:r>
              <a:rPr lang="fr-FR" dirty="0" smtClean="0"/>
              <a:t>Le professeur avait annoncé en début de semestre que les notes seraient « pondérées » par la durée de chaque épreuve,</a:t>
            </a:r>
          </a:p>
          <a:p>
            <a:r>
              <a:rPr lang="fr-FR" dirty="0" smtClean="0"/>
              <a:t>c’est-à-dire que chacune aurait un poids en fonction de sa durée.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Calcul des coefficients de pondération…</a:t>
            </a:r>
            <a:endParaRPr lang="fr-FR" dirty="0"/>
          </a:p>
        </p:txBody>
      </p:sp>
      <p:sp>
        <p:nvSpPr>
          <p:cNvPr id="3" name="Espace réservé du contenu 2"/>
          <p:cNvSpPr>
            <a:spLocks noGrp="1"/>
          </p:cNvSpPr>
          <p:nvPr>
            <p:ph idx="1"/>
          </p:nvPr>
        </p:nvSpPr>
        <p:spPr>
          <a:xfrm>
            <a:off x="467544" y="1772816"/>
            <a:ext cx="8229600" cy="4525963"/>
          </a:xfrm>
        </p:spPr>
        <p:txBody>
          <a:bodyPr>
            <a:normAutofit lnSpcReduction="10000"/>
          </a:bodyPr>
          <a:lstStyle/>
          <a:p>
            <a:r>
              <a:rPr lang="fr-FR" dirty="0" smtClean="0"/>
              <a:t>Poids p</a:t>
            </a:r>
            <a:r>
              <a:rPr lang="fr-FR" sz="2000" dirty="0" smtClean="0"/>
              <a:t>1</a:t>
            </a:r>
            <a:r>
              <a:rPr lang="fr-FR" dirty="0" smtClean="0"/>
              <a:t> de la première épreuve ?</a:t>
            </a:r>
          </a:p>
          <a:p>
            <a:r>
              <a:rPr lang="fr-FR" dirty="0" smtClean="0"/>
              <a:t>p</a:t>
            </a:r>
            <a:r>
              <a:rPr lang="fr-FR" sz="2000" dirty="0" smtClean="0"/>
              <a:t>1</a:t>
            </a:r>
            <a:r>
              <a:rPr lang="fr-FR" dirty="0" smtClean="0"/>
              <a:t> = 1 h / (1h + 3h + 2h) </a:t>
            </a:r>
          </a:p>
          <a:p>
            <a:r>
              <a:rPr lang="fr-FR" dirty="0" smtClean="0"/>
              <a:t>p</a:t>
            </a:r>
            <a:r>
              <a:rPr lang="fr-FR" sz="2000" dirty="0" smtClean="0"/>
              <a:t>1</a:t>
            </a:r>
            <a:r>
              <a:rPr lang="fr-FR" dirty="0" smtClean="0"/>
              <a:t> = 1/6</a:t>
            </a:r>
          </a:p>
          <a:p>
            <a:r>
              <a:rPr lang="fr-FR" dirty="0" smtClean="0"/>
              <a:t>Poids p</a:t>
            </a:r>
            <a:r>
              <a:rPr lang="fr-FR" sz="2000" dirty="0" smtClean="0"/>
              <a:t>2</a:t>
            </a:r>
            <a:r>
              <a:rPr lang="fr-FR" dirty="0" smtClean="0"/>
              <a:t> de la seconde épreuve ?</a:t>
            </a:r>
          </a:p>
          <a:p>
            <a:r>
              <a:rPr lang="fr-FR" dirty="0" smtClean="0"/>
              <a:t>p</a:t>
            </a:r>
            <a:r>
              <a:rPr lang="fr-FR" sz="2000" dirty="0" smtClean="0"/>
              <a:t>2</a:t>
            </a:r>
            <a:r>
              <a:rPr lang="fr-FR" dirty="0" smtClean="0"/>
              <a:t> = 3 h / (1h + 3h + 2h)</a:t>
            </a:r>
          </a:p>
          <a:p>
            <a:r>
              <a:rPr lang="fr-FR" dirty="0" smtClean="0"/>
              <a:t>p</a:t>
            </a:r>
            <a:r>
              <a:rPr lang="fr-FR" sz="2000" dirty="0" smtClean="0"/>
              <a:t>2</a:t>
            </a:r>
            <a:r>
              <a:rPr lang="fr-FR" dirty="0" smtClean="0"/>
              <a:t> = 3/6</a:t>
            </a:r>
          </a:p>
          <a:p>
            <a:r>
              <a:rPr lang="fr-FR" dirty="0" smtClean="0"/>
              <a:t>Poids p</a:t>
            </a:r>
            <a:r>
              <a:rPr lang="fr-FR" sz="2000" dirty="0" smtClean="0"/>
              <a:t>3</a:t>
            </a:r>
            <a:r>
              <a:rPr lang="fr-FR" dirty="0" smtClean="0"/>
              <a:t> de la troisième épreuve ?</a:t>
            </a:r>
          </a:p>
          <a:p>
            <a:r>
              <a:rPr lang="fr-FR" dirty="0" smtClean="0"/>
              <a:t>p</a:t>
            </a:r>
            <a:r>
              <a:rPr lang="fr-FR" sz="2000" dirty="0" smtClean="0"/>
              <a:t>3</a:t>
            </a:r>
            <a:r>
              <a:rPr lang="fr-FR" dirty="0" smtClean="0"/>
              <a:t> = 2/6</a:t>
            </a:r>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Donc la moyenne sera…</a:t>
            </a:r>
            <a:endParaRPr lang="fr-FR" dirty="0"/>
          </a:p>
        </p:txBody>
      </p:sp>
      <p:sp>
        <p:nvSpPr>
          <p:cNvPr id="3" name="Espace réservé du contenu 2"/>
          <p:cNvSpPr>
            <a:spLocks noGrp="1"/>
          </p:cNvSpPr>
          <p:nvPr>
            <p:ph idx="1"/>
          </p:nvPr>
        </p:nvSpPr>
        <p:spPr/>
        <p:txBody>
          <a:bodyPr/>
          <a:lstStyle/>
          <a:p>
            <a:r>
              <a:rPr lang="fr-FR" dirty="0" smtClean="0"/>
              <a:t>M = [(1/6) x 12] + [(3/6) x 14] + [(2/6) x 15]</a:t>
            </a:r>
          </a:p>
          <a:p>
            <a:r>
              <a:rPr lang="fr-FR" dirty="0" smtClean="0"/>
              <a:t>M = 2 + 7 + 5</a:t>
            </a:r>
          </a:p>
          <a:p>
            <a:r>
              <a:rPr lang="fr-FR" dirty="0" smtClean="0"/>
              <a:t>M = 14</a:t>
            </a:r>
          </a:p>
          <a:p>
            <a:r>
              <a:rPr lang="fr-FR" dirty="0" smtClean="0"/>
              <a:t>Guilhem a obtenu une moyenne de 14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a:xfrm>
            <a:off x="323528" y="1600200"/>
            <a:ext cx="8496944" cy="4525963"/>
          </a:xfrm>
        </p:spPr>
        <p:txBody>
          <a:bodyPr>
            <a:normAutofit fontScale="92500"/>
          </a:bodyPr>
          <a:lstStyle/>
          <a:p>
            <a:r>
              <a:rPr lang="fr-FR" dirty="0" smtClean="0"/>
              <a:t>Dans une université européenne, le contrôle continu compte pour 30%, et l’examen final pour 70%. </a:t>
            </a:r>
          </a:p>
          <a:p>
            <a:r>
              <a:rPr lang="fr-FR" dirty="0" smtClean="0"/>
              <a:t>En mathématiques, Mohamed a eu 14 sur 20 au contrôle continu, et 12 sur 20 à l’examen final. </a:t>
            </a:r>
          </a:p>
          <a:p>
            <a:r>
              <a:rPr lang="fr-FR" dirty="0" smtClean="0"/>
              <a:t>Paul a eu dans cette matière 15 sur 20 au contrôle continu, mais 10 seulement à l’examen final. </a:t>
            </a:r>
          </a:p>
          <a:p>
            <a:r>
              <a:rPr lang="fr-FR" dirty="0" smtClean="0"/>
              <a:t>Quelles sont leurs moyennes en mathématiques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Graphique 3"/>
          <p:cNvGraphicFramePr/>
          <p:nvPr/>
        </p:nvGraphicFramePr>
        <p:xfrm>
          <a:off x="467544" y="1556792"/>
          <a:ext cx="8208912" cy="45365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smtClean="0"/>
              <a:t>Solution…</a:t>
            </a:r>
            <a:endParaRPr lang="fr-FR" dirty="0"/>
          </a:p>
        </p:txBody>
      </p:sp>
      <p:sp>
        <p:nvSpPr>
          <p:cNvPr id="3" name="Espace réservé du contenu 2"/>
          <p:cNvSpPr>
            <a:spLocks noGrp="1"/>
          </p:cNvSpPr>
          <p:nvPr>
            <p:ph idx="1"/>
          </p:nvPr>
        </p:nvSpPr>
        <p:spPr>
          <a:xfrm>
            <a:off x="457200" y="1412776"/>
            <a:ext cx="8229600" cy="5040560"/>
          </a:xfrm>
        </p:spPr>
        <p:txBody>
          <a:bodyPr>
            <a:normAutofit/>
          </a:bodyPr>
          <a:lstStyle/>
          <a:p>
            <a:pPr>
              <a:spcAft>
                <a:spcPts val="600"/>
              </a:spcAft>
            </a:pPr>
            <a:r>
              <a:rPr lang="fr-FR" dirty="0" smtClean="0"/>
              <a:t>Appelons </a:t>
            </a:r>
            <a:r>
              <a:rPr lang="fr-FR" dirty="0" err="1" smtClean="0"/>
              <a:t>Moy</a:t>
            </a:r>
            <a:r>
              <a:rPr lang="fr-FR" dirty="0" smtClean="0"/>
              <a:t> Mohamed la moyenne de Mohamed et </a:t>
            </a:r>
            <a:r>
              <a:rPr lang="fr-FR" dirty="0" err="1" smtClean="0"/>
              <a:t>Moy</a:t>
            </a:r>
            <a:r>
              <a:rPr lang="fr-FR" dirty="0" smtClean="0"/>
              <a:t> Paul celle de Paul. </a:t>
            </a:r>
          </a:p>
          <a:p>
            <a:pPr>
              <a:spcAft>
                <a:spcPts val="600"/>
              </a:spcAft>
            </a:pPr>
            <a:r>
              <a:rPr lang="fr-FR" dirty="0" err="1" smtClean="0"/>
              <a:t>Moy</a:t>
            </a:r>
            <a:r>
              <a:rPr lang="fr-FR" dirty="0" smtClean="0"/>
              <a:t> Mohamed = (30% x 14) + (70% x 12)</a:t>
            </a:r>
          </a:p>
          <a:p>
            <a:pPr>
              <a:spcAft>
                <a:spcPts val="600"/>
              </a:spcAft>
            </a:pPr>
            <a:r>
              <a:rPr lang="fr-FR" dirty="0" err="1" smtClean="0"/>
              <a:t>Moy</a:t>
            </a:r>
            <a:r>
              <a:rPr lang="fr-FR" dirty="0" smtClean="0"/>
              <a:t> Mohamed = 4,2 + 8,4</a:t>
            </a:r>
          </a:p>
          <a:p>
            <a:pPr>
              <a:spcAft>
                <a:spcPts val="600"/>
              </a:spcAft>
            </a:pPr>
            <a:r>
              <a:rPr lang="fr-FR" dirty="0" err="1" smtClean="0"/>
              <a:t>Moy</a:t>
            </a:r>
            <a:r>
              <a:rPr lang="fr-FR" dirty="0" smtClean="0"/>
              <a:t> Mohamed = 12,6</a:t>
            </a:r>
          </a:p>
          <a:p>
            <a:pPr>
              <a:spcAft>
                <a:spcPts val="600"/>
              </a:spcAft>
            </a:pPr>
            <a:r>
              <a:rPr lang="fr-FR" dirty="0" err="1" smtClean="0"/>
              <a:t>Moy</a:t>
            </a:r>
            <a:r>
              <a:rPr lang="fr-FR" dirty="0" smtClean="0"/>
              <a:t> Paul = (30% x 15) + (70% x 10)</a:t>
            </a:r>
          </a:p>
          <a:p>
            <a:pPr>
              <a:spcAft>
                <a:spcPts val="600"/>
              </a:spcAft>
            </a:pPr>
            <a:r>
              <a:rPr lang="fr-FR" dirty="0" err="1" smtClean="0"/>
              <a:t>Moy</a:t>
            </a:r>
            <a:r>
              <a:rPr lang="fr-FR" dirty="0" smtClean="0"/>
              <a:t> Paul = 4,5 + 7 </a:t>
            </a:r>
          </a:p>
          <a:p>
            <a:pPr>
              <a:spcAft>
                <a:spcPts val="600"/>
              </a:spcAft>
            </a:pPr>
            <a:r>
              <a:rPr lang="fr-FR" dirty="0" err="1" smtClean="0"/>
              <a:t>Moy</a:t>
            </a:r>
            <a:r>
              <a:rPr lang="fr-FR" dirty="0" smtClean="0"/>
              <a:t> Paul = 11,5</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moyenne pondérée s’écrit donc…</a:t>
            </a:r>
            <a:endParaRPr lang="fr-FR" dirty="0"/>
          </a:p>
        </p:txBody>
      </p:sp>
      <p:sp>
        <p:nvSpPr>
          <p:cNvPr id="3" name="Espace réservé du contenu 2"/>
          <p:cNvSpPr>
            <a:spLocks noGrp="1"/>
          </p:cNvSpPr>
          <p:nvPr>
            <p:ph idx="1"/>
          </p:nvPr>
        </p:nvSpPr>
        <p:spPr>
          <a:xfrm>
            <a:off x="0" y="1600200"/>
            <a:ext cx="9144000" cy="4525963"/>
          </a:xfrm>
        </p:spPr>
        <p:txBody>
          <a:bodyPr/>
          <a:lstStyle/>
          <a:p>
            <a:r>
              <a:rPr lang="fr-FR" dirty="0" smtClean="0"/>
              <a:t>Si on appelle p</a:t>
            </a:r>
            <a:r>
              <a:rPr lang="fr-FR" sz="2000" dirty="0" smtClean="0"/>
              <a:t>1</a:t>
            </a:r>
            <a:r>
              <a:rPr lang="fr-FR" dirty="0" smtClean="0"/>
              <a:t>, p</a:t>
            </a:r>
            <a:r>
              <a:rPr lang="fr-FR" sz="2000" dirty="0" smtClean="0"/>
              <a:t>2</a:t>
            </a:r>
            <a:r>
              <a:rPr lang="fr-FR" dirty="0" smtClean="0"/>
              <a:t>, p</a:t>
            </a:r>
            <a:r>
              <a:rPr lang="fr-FR" sz="2000" dirty="0" smtClean="0"/>
              <a:t>3</a:t>
            </a:r>
            <a:r>
              <a:rPr lang="fr-FR" dirty="0" smtClean="0"/>
              <a:t>, … </a:t>
            </a:r>
            <a:r>
              <a:rPr lang="fr-FR" dirty="0" err="1" smtClean="0"/>
              <a:t>p</a:t>
            </a:r>
            <a:r>
              <a:rPr lang="fr-FR" sz="2000" dirty="0" err="1" smtClean="0"/>
              <a:t>n</a:t>
            </a:r>
            <a:r>
              <a:rPr lang="fr-FR" dirty="0" smtClean="0"/>
              <a:t> les poids à donner à chaque valeur X</a:t>
            </a:r>
            <a:r>
              <a:rPr lang="fr-FR" sz="2000" dirty="0" smtClean="0"/>
              <a:t>1</a:t>
            </a:r>
            <a:r>
              <a:rPr lang="fr-FR" dirty="0" smtClean="0"/>
              <a:t>, X</a:t>
            </a:r>
            <a:r>
              <a:rPr lang="fr-FR" sz="2000" dirty="0" smtClean="0"/>
              <a:t>2</a:t>
            </a:r>
            <a:r>
              <a:rPr lang="fr-FR" dirty="0" smtClean="0"/>
              <a:t>, X</a:t>
            </a:r>
            <a:r>
              <a:rPr lang="fr-FR" sz="2000" dirty="0" smtClean="0"/>
              <a:t>3</a:t>
            </a:r>
            <a:r>
              <a:rPr lang="fr-FR" dirty="0" smtClean="0"/>
              <a:t>, …, </a:t>
            </a:r>
            <a:r>
              <a:rPr lang="fr-FR" dirty="0" err="1" smtClean="0"/>
              <a:t>X</a:t>
            </a:r>
            <a:r>
              <a:rPr lang="fr-FR" sz="2000" dirty="0" err="1" smtClean="0"/>
              <a:t>n</a:t>
            </a:r>
            <a:r>
              <a:rPr lang="fr-FR" dirty="0" smtClean="0"/>
              <a:t> prises par la variable X, </a:t>
            </a:r>
          </a:p>
          <a:p>
            <a:r>
              <a:rPr lang="fr-FR" dirty="0" smtClean="0"/>
              <a:t>Alors on écrira : </a:t>
            </a:r>
          </a:p>
          <a:p>
            <a:r>
              <a:rPr lang="fr-FR" dirty="0" err="1" smtClean="0"/>
              <a:t>Moy</a:t>
            </a:r>
            <a:r>
              <a:rPr lang="fr-FR" dirty="0" smtClean="0"/>
              <a:t> (X) = (p</a:t>
            </a:r>
            <a:r>
              <a:rPr lang="fr-FR" sz="2000" dirty="0" smtClean="0"/>
              <a:t>1</a:t>
            </a:r>
            <a:r>
              <a:rPr lang="fr-FR" dirty="0" smtClean="0"/>
              <a:t>X</a:t>
            </a:r>
            <a:r>
              <a:rPr lang="fr-FR" sz="2000" dirty="0" smtClean="0"/>
              <a:t>1</a:t>
            </a:r>
            <a:r>
              <a:rPr lang="fr-FR" dirty="0" smtClean="0"/>
              <a:t>) + (p</a:t>
            </a:r>
            <a:r>
              <a:rPr lang="fr-FR" sz="2000" dirty="0" smtClean="0"/>
              <a:t>2</a:t>
            </a:r>
            <a:r>
              <a:rPr lang="fr-FR" dirty="0" smtClean="0"/>
              <a:t>X</a:t>
            </a:r>
            <a:r>
              <a:rPr lang="fr-FR" sz="2000" dirty="0" smtClean="0"/>
              <a:t>2</a:t>
            </a:r>
            <a:r>
              <a:rPr lang="fr-FR" dirty="0" smtClean="0"/>
              <a:t>) + (p</a:t>
            </a:r>
            <a:r>
              <a:rPr lang="fr-FR" sz="2000" dirty="0" smtClean="0"/>
              <a:t>3</a:t>
            </a:r>
            <a:r>
              <a:rPr lang="fr-FR" dirty="0" smtClean="0"/>
              <a:t>X</a:t>
            </a:r>
            <a:r>
              <a:rPr lang="fr-FR" sz="2000" dirty="0" smtClean="0"/>
              <a:t>3</a:t>
            </a:r>
            <a:r>
              <a:rPr lang="fr-FR" dirty="0" smtClean="0"/>
              <a:t>) + … + (</a:t>
            </a:r>
            <a:r>
              <a:rPr lang="fr-FR" dirty="0" err="1" smtClean="0"/>
              <a:t>p</a:t>
            </a:r>
            <a:r>
              <a:rPr lang="fr-FR" sz="2000" dirty="0" err="1" smtClean="0"/>
              <a:t>n</a:t>
            </a:r>
            <a:r>
              <a:rPr lang="fr-FR" dirty="0" err="1" smtClean="0"/>
              <a:t>X</a:t>
            </a:r>
            <a:r>
              <a:rPr lang="fr-FR" sz="2000" dirty="0" err="1" smtClean="0"/>
              <a:t>n</a:t>
            </a:r>
            <a:r>
              <a:rPr lang="fr-FR" dirty="0" smtClean="0"/>
              <a:t>)</a:t>
            </a:r>
          </a:p>
          <a:p>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A un concours, Sarah a obtenu 16 en droit (coefficient 3), 14 en économie (coefficient 2), 15 en gestion (coefficient 2), 14 en mathématiques (coefficient 1) et 15 en expression écrite (coefficient 2). </a:t>
            </a:r>
          </a:p>
          <a:p>
            <a:r>
              <a:rPr lang="fr-FR" dirty="0" smtClean="0"/>
              <a:t>Quelle est sa moyenne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a:xfrm>
            <a:off x="179512" y="1600200"/>
            <a:ext cx="8568952" cy="4525963"/>
          </a:xfrm>
        </p:spPr>
        <p:txBody>
          <a:bodyPr>
            <a:normAutofit/>
          </a:bodyPr>
          <a:lstStyle/>
          <a:p>
            <a:r>
              <a:rPr lang="fr-FR" sz="2800" dirty="0" smtClean="0"/>
              <a:t>La seule difficulté est de trouver le poids de chaque épreuve. </a:t>
            </a:r>
          </a:p>
          <a:p>
            <a:r>
              <a:rPr lang="fr-FR" sz="2800" dirty="0" smtClean="0"/>
              <a:t>Le poids d’une épreuve est son coefficient divisé par la somme des coefficients de ce concours. </a:t>
            </a:r>
          </a:p>
          <a:p>
            <a:r>
              <a:rPr lang="fr-FR" sz="2800" dirty="0" smtClean="0"/>
              <a:t>En conséquence, </a:t>
            </a:r>
          </a:p>
          <a:p>
            <a:r>
              <a:rPr lang="fr-FR" sz="2800" dirty="0" smtClean="0"/>
              <a:t>Moyenne = [(3/10)*16]+[(2/10)*14]+[(2/10)*15]+[(1/10)*14]+ [(2/10)*15]</a:t>
            </a:r>
          </a:p>
          <a:p>
            <a:r>
              <a:rPr lang="fr-FR" sz="2800" dirty="0" smtClean="0"/>
              <a:t>Moyenne = 15</a:t>
            </a:r>
            <a:endParaRPr lang="fr-F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Les indicateurs de dispersion</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Reprenons un de nos exemples antérieurs…</a:t>
            </a:r>
          </a:p>
          <a:p>
            <a:r>
              <a:rPr lang="fr-FR" dirty="0" smtClean="0"/>
              <a:t>Aux six devoirs du premier semestre en mathématiques, Jacques a eu les notes suivantes : 10, 12, 10, 10, 12, et 12</a:t>
            </a:r>
          </a:p>
          <a:p>
            <a:r>
              <a:rPr lang="fr-FR" dirty="0" smtClean="0"/>
              <a:t>Pierre a eu les notes suivantes : 16, 8, 8, 8, 16, et 10</a:t>
            </a:r>
          </a:p>
          <a:p>
            <a:r>
              <a:rPr lang="fr-FR" dirty="0" smtClean="0"/>
              <a:t>Calculez leur moyenne : </a:t>
            </a:r>
          </a:p>
          <a:p>
            <a:pPr lvl="1"/>
            <a:r>
              <a:rPr lang="fr-FR" dirty="0" smtClean="0"/>
              <a:t>Moyenne de Jacques : 11</a:t>
            </a:r>
          </a:p>
          <a:p>
            <a:pPr lvl="1"/>
            <a:r>
              <a:rPr lang="fr-FR" dirty="0" smtClean="0"/>
              <a:t>Moyenne de Pierre : 11 également.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Tous deux ont eu la même moyenne de 11, mais nous voyons bien que les résultats de Pierre sont plus dispersés autour de la moyenne que ceux de Jacques. </a:t>
            </a:r>
          </a:p>
          <a:p>
            <a:r>
              <a:rPr lang="fr-FR" dirty="0" smtClean="0"/>
              <a:t>Faire une représentation graphique sur deux axes parallèles horizontaux gradués de 0 à 20…</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cstate="print"/>
          <a:srcRect/>
          <a:stretch>
            <a:fillRect/>
          </a:stretch>
        </p:blipFill>
        <p:spPr bwMode="auto">
          <a:xfrm>
            <a:off x="179512" y="1340768"/>
            <a:ext cx="8756793" cy="3810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4785395"/>
          </a:xfrm>
        </p:spPr>
        <p:txBody>
          <a:bodyPr>
            <a:normAutofit fontScale="92500" lnSpcReduction="10000"/>
          </a:bodyPr>
          <a:lstStyle/>
          <a:p>
            <a:r>
              <a:rPr lang="fr-FR" dirty="0" smtClean="0"/>
              <a:t>La dispersion peut se mesurer comme la somme des distances de chaque note à la moyenne, ou mieux encore comme </a:t>
            </a:r>
            <a:r>
              <a:rPr lang="fr-FR" b="1" dirty="0" smtClean="0"/>
              <a:t>la moyenne de ces distances</a:t>
            </a:r>
          </a:p>
          <a:p>
            <a:r>
              <a:rPr lang="fr-FR" dirty="0" smtClean="0"/>
              <a:t>Mais comment mesurer ces distances ? </a:t>
            </a:r>
          </a:p>
          <a:p>
            <a:r>
              <a:rPr lang="fr-FR" dirty="0" smtClean="0"/>
              <a:t>On ne peut pas prendre distance = note – moyenne, car les distances seraient négatives pour les notes inférieures à la moyenne, et compenseraient les distances positives pour les autres notes, si bien que la somme serait nulle !</a:t>
            </a:r>
          </a:p>
          <a:p>
            <a:r>
              <a:rPr lang="fr-FR" dirty="0" smtClean="0"/>
              <a:t>On le voit sur le tableau suivant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p:cNvPicPr>
            <a:picLocks noGrp="1" noChangeAspect="1" noChangeArrowheads="1"/>
          </p:cNvPicPr>
          <p:nvPr>
            <p:ph idx="1"/>
          </p:nvPr>
        </p:nvPicPr>
        <p:blipFill>
          <a:blip r:embed="rId2" cstate="print"/>
          <a:srcRect/>
          <a:stretch>
            <a:fillRect/>
          </a:stretch>
        </p:blipFill>
        <p:spPr bwMode="auto">
          <a:xfrm>
            <a:off x="28767" y="548680"/>
            <a:ext cx="9129340" cy="57606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 qui n’est pas surprenant, car…</a:t>
            </a:r>
            <a:endParaRPr lang="fr-FR" dirty="0"/>
          </a:p>
        </p:txBody>
      </p:sp>
      <p:sp>
        <p:nvSpPr>
          <p:cNvPr id="3" name="Espace réservé du contenu 2"/>
          <p:cNvSpPr>
            <a:spLocks noGrp="1"/>
          </p:cNvSpPr>
          <p:nvPr>
            <p:ph idx="1"/>
          </p:nvPr>
        </p:nvSpPr>
        <p:spPr>
          <a:xfrm>
            <a:off x="251520" y="1600200"/>
            <a:ext cx="8712968" cy="4525963"/>
          </a:xfrm>
        </p:spPr>
        <p:txBody>
          <a:bodyPr>
            <a:normAutofit fontScale="92500"/>
          </a:bodyPr>
          <a:lstStyle/>
          <a:p>
            <a:r>
              <a:rPr lang="fr-FR" dirty="0" smtClean="0"/>
              <a:t>Somme de (note – moyenne) = (10-11) + (12-11) + (10-11) + (10-11) + (12-11) + (12-11)</a:t>
            </a:r>
          </a:p>
          <a:p>
            <a:r>
              <a:rPr lang="fr-FR" dirty="0" smtClean="0"/>
              <a:t>Soit </a:t>
            </a:r>
          </a:p>
          <a:p>
            <a:r>
              <a:rPr lang="fr-FR" dirty="0" smtClean="0"/>
              <a:t>Somme de (note – moyenne) = (10+12+10+10+12+12) – (6*11)</a:t>
            </a:r>
          </a:p>
          <a:p>
            <a:r>
              <a:rPr lang="fr-FR" dirty="0" smtClean="0"/>
              <a:t>Soit</a:t>
            </a:r>
          </a:p>
          <a:p>
            <a:r>
              <a:rPr lang="fr-FR" dirty="0" smtClean="0"/>
              <a:t>Somme de (note – moyenne) = 6*moyenne – 6*11</a:t>
            </a:r>
          </a:p>
          <a:p>
            <a:r>
              <a:rPr lang="fr-FR" dirty="0" smtClean="0"/>
              <a:t> Somme de (note – moyenne) = (6*11)- (6*11) = 0</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688632"/>
          </a:xfrm>
        </p:spPr>
        <p:txBody>
          <a:bodyPr>
            <a:normAutofit lnSpcReduction="10000"/>
          </a:bodyPr>
          <a:lstStyle/>
          <a:p>
            <a:pPr>
              <a:spcAft>
                <a:spcPts val="1800"/>
              </a:spcAft>
            </a:pPr>
            <a:r>
              <a:rPr lang="fr-FR" dirty="0" smtClean="0"/>
              <a:t>On voit aussi sur le graphique que 1/2, c’est 4 fois 1/8</a:t>
            </a:r>
          </a:p>
          <a:p>
            <a:pPr>
              <a:spcAft>
                <a:spcPts val="1800"/>
              </a:spcAft>
            </a:pPr>
            <a:r>
              <a:rPr lang="fr-FR" dirty="0" smtClean="0"/>
              <a:t>Ce qui s’écrit : </a:t>
            </a:r>
          </a:p>
          <a:p>
            <a:pPr>
              <a:spcAft>
                <a:spcPts val="1800"/>
              </a:spcAft>
            </a:pPr>
            <a:r>
              <a:rPr lang="fr-FR" dirty="0" smtClean="0"/>
              <a:t>(1/2) = 4*(1/8)</a:t>
            </a:r>
          </a:p>
          <a:p>
            <a:pPr>
              <a:spcAft>
                <a:spcPts val="1800"/>
              </a:spcAft>
            </a:pPr>
            <a:r>
              <a:rPr lang="fr-FR" dirty="0" smtClean="0"/>
              <a:t>Ou encore </a:t>
            </a:r>
          </a:p>
          <a:p>
            <a:pPr>
              <a:spcAft>
                <a:spcPts val="1800"/>
              </a:spcAft>
            </a:pPr>
            <a:r>
              <a:rPr lang="fr-FR" dirty="0" smtClean="0"/>
              <a:t>(1/2) = (4/8)</a:t>
            </a:r>
          </a:p>
          <a:p>
            <a:pPr>
              <a:spcAft>
                <a:spcPts val="1800"/>
              </a:spcAft>
            </a:pPr>
            <a:r>
              <a:rPr lang="fr-FR" dirty="0" smtClean="0"/>
              <a:t>Si bien que pour multiplier une fraction, ici 1/8, par 4, je multiplie le numérateur par 4…</a:t>
            </a:r>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On va prendre comme distance le carré de la différence entre la note et la moyenne, qui sera toujours positif</a:t>
            </a:r>
          </a:p>
          <a:p>
            <a:r>
              <a:rPr lang="fr-FR" dirty="0" smtClean="0"/>
              <a:t>Distance = (note – moyenne)</a:t>
            </a:r>
            <a:r>
              <a:rPr lang="fr-FR" baseline="30000" dirty="0" smtClean="0"/>
              <a:t>2</a:t>
            </a:r>
          </a:p>
          <a:p>
            <a:r>
              <a:rPr lang="fr-FR" dirty="0" smtClean="0"/>
              <a:t>La distance s’appelle aussi « écart » dans ce type de calcul. Donc :</a:t>
            </a:r>
          </a:p>
          <a:p>
            <a:r>
              <a:rPr lang="fr-FR" dirty="0" smtClean="0"/>
              <a:t>Ecart = (note – moyenne)</a:t>
            </a:r>
            <a:r>
              <a:rPr lang="fr-FR" baseline="30000" dirty="0" smtClean="0"/>
              <a:t>2</a:t>
            </a:r>
          </a:p>
          <a:p>
            <a:endParaRPr lang="fr-FR" dirty="0" smtClean="0"/>
          </a:p>
          <a:p>
            <a:endParaRPr lang="fr-FR"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30050" name="Picture 2"/>
          <p:cNvPicPr>
            <a:picLocks noGrp="1" noChangeAspect="1" noChangeArrowheads="1"/>
          </p:cNvPicPr>
          <p:nvPr>
            <p:ph idx="1"/>
          </p:nvPr>
        </p:nvPicPr>
        <p:blipFill>
          <a:blip r:embed="rId2" cstate="print"/>
          <a:srcRect/>
          <a:stretch>
            <a:fillRect/>
          </a:stretch>
        </p:blipFill>
        <p:spPr bwMode="auto">
          <a:xfrm>
            <a:off x="357571" y="1844824"/>
            <a:ext cx="8570305" cy="4104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692696"/>
            <a:ext cx="9144000" cy="5433467"/>
          </a:xfrm>
        </p:spPr>
        <p:txBody>
          <a:bodyPr>
            <a:normAutofit lnSpcReduction="10000"/>
          </a:bodyPr>
          <a:lstStyle/>
          <a:p>
            <a:r>
              <a:rPr lang="fr-FR" dirty="0" smtClean="0"/>
              <a:t>Moyenne des distances pour Jacques = (1/6)*6</a:t>
            </a:r>
          </a:p>
          <a:p>
            <a:r>
              <a:rPr lang="fr-FR" dirty="0" smtClean="0"/>
              <a:t>Soit</a:t>
            </a:r>
          </a:p>
          <a:p>
            <a:r>
              <a:rPr lang="fr-FR" dirty="0" smtClean="0"/>
              <a:t>Moyenne des distances pour Jacques = 1</a:t>
            </a:r>
          </a:p>
          <a:p>
            <a:r>
              <a:rPr lang="fr-FR" dirty="0" smtClean="0"/>
              <a:t>La moyenne des distances ainsi calculées s’appelle la variance. </a:t>
            </a:r>
          </a:p>
          <a:p>
            <a:r>
              <a:rPr lang="fr-FR" dirty="0" smtClean="0"/>
              <a:t>Variance =</a:t>
            </a:r>
          </a:p>
          <a:p>
            <a:r>
              <a:rPr lang="fr-FR" dirty="0" smtClean="0"/>
              <a:t>La variance est donc </a:t>
            </a:r>
            <a:r>
              <a:rPr lang="fr-FR" b="1" dirty="0" smtClean="0"/>
              <a:t>la moyenne des écarts à la moyenne</a:t>
            </a:r>
          </a:p>
          <a:p>
            <a:r>
              <a:rPr lang="fr-FR" dirty="0" smtClean="0"/>
              <a:t>Calculez de la même façon la moyenne des distances (« des écarts à la moyenne ») pour Pierre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41314" name="Picture 2"/>
          <p:cNvPicPr>
            <a:picLocks noGrp="1" noChangeAspect="1" noChangeArrowheads="1"/>
          </p:cNvPicPr>
          <p:nvPr>
            <p:ph idx="1"/>
          </p:nvPr>
        </p:nvPicPr>
        <p:blipFill>
          <a:blip r:embed="rId2" cstate="print"/>
          <a:srcRect/>
          <a:stretch>
            <a:fillRect/>
          </a:stretch>
        </p:blipFill>
        <p:spPr bwMode="auto">
          <a:xfrm>
            <a:off x="56860" y="1700808"/>
            <a:ext cx="9087140" cy="43519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512" y="1600200"/>
            <a:ext cx="8784976" cy="4525963"/>
          </a:xfrm>
        </p:spPr>
        <p:txBody>
          <a:bodyPr/>
          <a:lstStyle/>
          <a:p>
            <a:r>
              <a:rPr lang="fr-FR" dirty="0" smtClean="0"/>
              <a:t>Moyenne des distances pour Pierre = (1/6)*78</a:t>
            </a:r>
          </a:p>
          <a:p>
            <a:r>
              <a:rPr lang="fr-FR" dirty="0" smtClean="0"/>
              <a:t>Moyenne des distances pour Pierre = 13</a:t>
            </a:r>
          </a:p>
          <a:p>
            <a:r>
              <a:rPr lang="fr-FR" dirty="0" smtClean="0"/>
              <a:t>Variance pour Pierre = 13. </a:t>
            </a:r>
          </a:p>
          <a:p>
            <a:r>
              <a:rPr lang="fr-FR" dirty="0" smtClean="0"/>
              <a:t>La variance pour Pierre est très supérieure à celle pour Jacques, ce qui résulte du fait que la dispersion des notes autour de la moyenne est plus forte pour Pierre que pour Jacques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normAutofit/>
          </a:bodyPr>
          <a:lstStyle/>
          <a:p>
            <a:r>
              <a:rPr lang="fr-FR" dirty="0" smtClean="0"/>
              <a:t>On compare la taille des enfants de l’école d’un village à la date de leur 10</a:t>
            </a:r>
            <a:r>
              <a:rPr lang="fr-FR" baseline="30000" dirty="0" smtClean="0"/>
              <a:t>ème</a:t>
            </a:r>
            <a:r>
              <a:rPr lang="fr-FR" dirty="0" smtClean="0"/>
              <a:t> anniversaire en 1960 et en 1990, donnée en centimètres. </a:t>
            </a:r>
          </a:p>
          <a:p>
            <a:r>
              <a:rPr lang="fr-FR" dirty="0" smtClean="0"/>
              <a:t>1960 : 120; 130; 110; 112; 116; 112</a:t>
            </a:r>
          </a:p>
          <a:p>
            <a:r>
              <a:rPr lang="fr-FR" dirty="0" smtClean="0"/>
              <a:t>1990 : 110; 130; 140; 122; 120</a:t>
            </a:r>
          </a:p>
          <a:p>
            <a:r>
              <a:rPr lang="fr-FR" dirty="0" smtClean="0"/>
              <a:t>Calculez la moyenne et la variance des tailles de ces enfants pour ces deux années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0" y="1600200"/>
            <a:ext cx="9144000" cy="4525963"/>
          </a:xfrm>
        </p:spPr>
        <p:txBody>
          <a:bodyPr/>
          <a:lstStyle/>
          <a:p>
            <a:r>
              <a:rPr lang="fr-FR" dirty="0" smtClean="0"/>
              <a:t>Moyenne = (somme des tailles) / nombre d’enfants</a:t>
            </a:r>
          </a:p>
          <a:p>
            <a:r>
              <a:rPr lang="fr-FR" dirty="0" smtClean="0"/>
              <a:t>Moyenne en 1960 = 116,67 cm</a:t>
            </a:r>
          </a:p>
          <a:p>
            <a:r>
              <a:rPr lang="fr-FR" dirty="0" smtClean="0"/>
              <a:t>Moyenne en 1990 = 124,40 cm</a:t>
            </a:r>
          </a:p>
          <a:p>
            <a:endParaRPr lang="fr-FR" dirty="0" smtClean="0"/>
          </a:p>
          <a:p>
            <a:r>
              <a:rPr lang="fr-FR" dirty="0" smtClean="0"/>
              <a:t>Variance = moyenne des écarts à la moyenne</a:t>
            </a:r>
          </a:p>
          <a:p>
            <a:r>
              <a:rPr lang="fr-FR" sz="2800" dirty="0" smtClean="0"/>
              <a:t>si pour chaque enfant : écart = (taille – taille moyenne) </a:t>
            </a:r>
            <a:r>
              <a:rPr lang="fr-FR" baseline="30000" dirty="0" smtClean="0"/>
              <a:t>2</a:t>
            </a:r>
            <a:endParaRPr lang="fr-FR"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endParaRPr lang="fr-FR"/>
          </a:p>
        </p:txBody>
      </p:sp>
      <p:pic>
        <p:nvPicPr>
          <p:cNvPr id="129026" name="Picture 2"/>
          <p:cNvPicPr>
            <a:picLocks noChangeAspect="1" noChangeArrowheads="1"/>
          </p:cNvPicPr>
          <p:nvPr/>
        </p:nvPicPr>
        <p:blipFill>
          <a:blip r:embed="rId2" cstate="print"/>
          <a:srcRect/>
          <a:stretch>
            <a:fillRect/>
          </a:stretch>
        </p:blipFill>
        <p:spPr bwMode="auto">
          <a:xfrm>
            <a:off x="81619" y="1340768"/>
            <a:ext cx="9127211" cy="4815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En 1960, variance = 46,22 cm</a:t>
            </a:r>
            <a:r>
              <a:rPr lang="fr-FR" baseline="30000" dirty="0" smtClean="0"/>
              <a:t>2</a:t>
            </a:r>
          </a:p>
          <a:p>
            <a:r>
              <a:rPr lang="fr-FR" dirty="0" smtClean="0"/>
              <a:t>En 1990, variance = 101,44 cm</a:t>
            </a:r>
            <a:r>
              <a:rPr lang="fr-FR" baseline="30000" dirty="0" smtClean="0"/>
              <a:t>2</a:t>
            </a:r>
          </a:p>
          <a:p>
            <a:endParaRPr lang="fr-FR" baseline="30000" dirty="0" smtClean="0"/>
          </a:p>
          <a:p>
            <a:r>
              <a:rPr lang="fr-FR" dirty="0" smtClean="0"/>
              <a:t>La taille des enfants est en moyenne plus élevée en 1990 qu’en 1960, mais la dispersion des tailles était alors, en 1960, un peu plus faible. </a:t>
            </a:r>
          </a:p>
          <a:p>
            <a:pPr>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Variance et écart-type</a:t>
            </a:r>
            <a:endParaRPr lang="fr-FR" dirty="0"/>
          </a:p>
        </p:txBody>
      </p:sp>
      <p:sp>
        <p:nvSpPr>
          <p:cNvPr id="3" name="Espace réservé du contenu 2"/>
          <p:cNvSpPr>
            <a:spLocks noGrp="1"/>
          </p:cNvSpPr>
          <p:nvPr>
            <p:ph idx="1"/>
          </p:nvPr>
        </p:nvSpPr>
        <p:spPr/>
        <p:txBody>
          <a:bodyPr/>
          <a:lstStyle/>
          <a:p>
            <a:r>
              <a:rPr lang="fr-FR" dirty="0" smtClean="0"/>
              <a:t>Si la variable est en cm, la moyenne est bien sûr en cm, mais la variance est en cm</a:t>
            </a:r>
            <a:r>
              <a:rPr lang="fr-FR" baseline="30000" dirty="0" smtClean="0"/>
              <a:t>2</a:t>
            </a:r>
            <a:r>
              <a:rPr lang="fr-FR" dirty="0" smtClean="0"/>
              <a:t>. </a:t>
            </a:r>
          </a:p>
          <a:p>
            <a:r>
              <a:rPr lang="fr-FR" dirty="0" smtClean="0"/>
              <a:t>Ce n’est pas en soi-même un problème…</a:t>
            </a:r>
          </a:p>
          <a:p>
            <a:r>
              <a:rPr lang="fr-FR" dirty="0" smtClean="0"/>
              <a:t>Mais parfois, pour que la dispersion soit aussi mesurée en cm (ou plus largement dans la même unité que la variable), on calcule l’indicateur « écart-type », qui est la racine carrée de la variance.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08720"/>
            <a:ext cx="8229600" cy="5616624"/>
          </a:xfrm>
        </p:spPr>
        <p:txBody>
          <a:bodyPr>
            <a:normAutofit/>
          </a:bodyPr>
          <a:lstStyle/>
          <a:p>
            <a:pPr>
              <a:spcAft>
                <a:spcPts val="1800"/>
              </a:spcAft>
            </a:pPr>
            <a:r>
              <a:rPr lang="fr-FR" dirty="0" smtClean="0"/>
              <a:t>Et de la même façon, </a:t>
            </a:r>
          </a:p>
          <a:p>
            <a:pPr>
              <a:spcAft>
                <a:spcPts val="1800"/>
              </a:spcAft>
            </a:pPr>
            <a:r>
              <a:rPr lang="fr-FR" dirty="0" smtClean="0"/>
              <a:t>si A = a/b</a:t>
            </a:r>
          </a:p>
          <a:p>
            <a:pPr>
              <a:spcAft>
                <a:spcPts val="1800"/>
              </a:spcAft>
            </a:pPr>
            <a:r>
              <a:rPr lang="fr-FR" dirty="0" smtClean="0"/>
              <a:t>(5*A) = 5*(a/b) = (5*a)/b</a:t>
            </a:r>
          </a:p>
          <a:p>
            <a:pPr>
              <a:spcAft>
                <a:spcPts val="1800"/>
              </a:spcAft>
            </a:pPr>
            <a:r>
              <a:rPr lang="fr-FR" dirty="0" smtClean="0"/>
              <a:t>Pour multiplier une fraction A par cinq, je multiplie le numérateur par cinq. </a:t>
            </a:r>
          </a:p>
          <a:p>
            <a:pPr>
              <a:buNone/>
            </a:pPr>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 : racine carrée</a:t>
            </a:r>
            <a:endParaRPr lang="fr-FR" dirty="0"/>
          </a:p>
        </p:txBody>
      </p:sp>
      <p:sp>
        <p:nvSpPr>
          <p:cNvPr id="3" name="Espace réservé du contenu 2"/>
          <p:cNvSpPr>
            <a:spLocks noGrp="1"/>
          </p:cNvSpPr>
          <p:nvPr>
            <p:ph idx="1"/>
          </p:nvPr>
        </p:nvSpPr>
        <p:spPr>
          <a:xfrm>
            <a:off x="457200" y="1600200"/>
            <a:ext cx="8229600" cy="5069160"/>
          </a:xfrm>
        </p:spPr>
        <p:txBody>
          <a:bodyPr>
            <a:normAutofit fontScale="92500" lnSpcReduction="20000"/>
          </a:bodyPr>
          <a:lstStyle/>
          <a:p>
            <a:r>
              <a:rPr lang="fr-FR" dirty="0" smtClean="0"/>
              <a:t>b est la racine carrée de a si b*b = a, ce qui s’écrit aussi b</a:t>
            </a:r>
            <a:r>
              <a:rPr lang="fr-FR" baseline="30000" dirty="0" smtClean="0"/>
              <a:t>2</a:t>
            </a:r>
            <a:r>
              <a:rPr lang="fr-FR" dirty="0" smtClean="0"/>
              <a:t> = a. </a:t>
            </a:r>
          </a:p>
          <a:p>
            <a:r>
              <a:rPr lang="fr-FR" dirty="0" smtClean="0"/>
              <a:t>Autrement dit, la racine carrée de a est la valeur b telle que b</a:t>
            </a:r>
            <a:r>
              <a:rPr lang="fr-FR" baseline="30000" dirty="0" smtClean="0"/>
              <a:t>2</a:t>
            </a:r>
            <a:r>
              <a:rPr lang="fr-FR" dirty="0" smtClean="0"/>
              <a:t> = a. </a:t>
            </a:r>
          </a:p>
          <a:p>
            <a:r>
              <a:rPr lang="fr-FR" dirty="0" smtClean="0"/>
              <a:t>Remarque : quelle est la racine carrée de 4 ? </a:t>
            </a:r>
          </a:p>
          <a:p>
            <a:r>
              <a:rPr lang="fr-FR" dirty="0" smtClean="0"/>
              <a:t>Dans l’ensemble des nombres réels, il y a deux solutions : 2, et (-2), </a:t>
            </a:r>
          </a:p>
          <a:p>
            <a:r>
              <a:rPr lang="fr-FR" dirty="0" smtClean="0"/>
              <a:t>Car 2*2 = 4, mais également (-2)*(-2) )= 4 aussi ! </a:t>
            </a:r>
          </a:p>
          <a:p>
            <a:r>
              <a:rPr lang="fr-FR" dirty="0" smtClean="0"/>
              <a:t>On prendra pour écart type la racine carrée positive de la variance, puisque ce que nous voulons, c’est une distance…</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Et dans le cas où les notes n’ont pas le même poids (moyenne pondérée)…</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Dans une classe, quatre notes ont été obtenues en contrôle continu en physique au semestre 1, pondérées par la durée de chaque épreuve.</a:t>
            </a:r>
          </a:p>
          <a:p>
            <a:r>
              <a:rPr lang="fr-FR" dirty="0" smtClean="0"/>
              <a:t>La première et la seconde ont été obtenues sur une épreuve en 1 heure, la troisième sur une épreuve en 3 heures, la quatrième sur une épreuve en 2 heures. </a:t>
            </a:r>
          </a:p>
          <a:p>
            <a:r>
              <a:rPr lang="fr-FR" dirty="0" smtClean="0"/>
              <a:t>Guilhem a eu 12 à la première épreuve, 14 à la seconde, 15 à la troisième, 14 à la quatrième. </a:t>
            </a:r>
          </a:p>
          <a:p>
            <a:r>
              <a:rPr lang="fr-FR" dirty="0" smtClean="0"/>
              <a:t>Mohamed a eu 12 à la première épreuve, 16 à la seconde, 15 à la troisième, 16 à la dernière. </a:t>
            </a:r>
          </a:p>
          <a:p>
            <a:r>
              <a:rPr lang="fr-FR" dirty="0" smtClean="0"/>
              <a:t>Comparez les résultats de ces deux élèves.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lstStyle/>
          <a:p>
            <a:r>
              <a:rPr lang="fr-FR" dirty="0" smtClean="0"/>
              <a:t>On voit tout d’abord que Mohamed a eu de meilleurs résultats que Guilhem, puisqu’à chaque épreuve la note de Mohamed est supérieure ou égale à celle de Guilhem. </a:t>
            </a:r>
          </a:p>
          <a:p>
            <a:r>
              <a:rPr lang="fr-FR" dirty="0" smtClean="0"/>
              <a:t>Calculons pour aller plus loin la moyenne et la variance des notes pour chacun de ces deux élèves.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lstStyle/>
          <a:p>
            <a:r>
              <a:rPr lang="fr-FR" dirty="0" smtClean="0"/>
              <a:t>Calcul des moyennes</a:t>
            </a:r>
            <a:endParaRPr lang="fr-FR" dirty="0"/>
          </a:p>
        </p:txBody>
      </p:sp>
      <p:sp>
        <p:nvSpPr>
          <p:cNvPr id="3" name="Espace réservé du contenu 2"/>
          <p:cNvSpPr>
            <a:spLocks noGrp="1"/>
          </p:cNvSpPr>
          <p:nvPr>
            <p:ph idx="1"/>
          </p:nvPr>
        </p:nvSpPr>
        <p:spPr>
          <a:xfrm>
            <a:off x="395536" y="1196752"/>
            <a:ext cx="8229600" cy="5184576"/>
          </a:xfrm>
        </p:spPr>
        <p:txBody>
          <a:bodyPr>
            <a:normAutofit lnSpcReduction="10000"/>
          </a:bodyPr>
          <a:lstStyle/>
          <a:p>
            <a:r>
              <a:rPr lang="fr-FR" dirty="0" smtClean="0"/>
              <a:t>Moyenne Guilhem = [(1/7)*12] + [(1/7)*14] + [(3/7)*15] + [(2/7)*14]</a:t>
            </a:r>
          </a:p>
          <a:p>
            <a:r>
              <a:rPr lang="fr-FR" dirty="0" smtClean="0"/>
              <a:t>Moyenne Guilhem = (1/7)*[12 + 14 + (3*15) + (2*14)]</a:t>
            </a:r>
          </a:p>
          <a:p>
            <a:r>
              <a:rPr lang="fr-FR" dirty="0" smtClean="0"/>
              <a:t>Moyenne Guilhem = 99/7 = 14,14</a:t>
            </a:r>
          </a:p>
          <a:p>
            <a:r>
              <a:rPr lang="fr-FR" dirty="0" smtClean="0"/>
              <a:t>Moyenne Mohamed = [(1/7)*12] + [(1/7)*16] + [(3/7)*15] + [(2/7)*16]</a:t>
            </a:r>
          </a:p>
          <a:p>
            <a:r>
              <a:rPr lang="fr-FR" dirty="0" smtClean="0"/>
              <a:t>Moyenne Mohamed = (1/7)*[12 + 16 + (3*15) + (2*16)]</a:t>
            </a:r>
          </a:p>
          <a:p>
            <a:r>
              <a:rPr lang="fr-FR" dirty="0" smtClean="0"/>
              <a:t>Moyenne Mohamed = 105/7 = 15</a:t>
            </a:r>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Lequel des deux est-il le plus régulier ? </a:t>
            </a:r>
            <a:endParaRPr lang="fr-FR" dirty="0"/>
          </a:p>
        </p:txBody>
      </p:sp>
      <p:sp>
        <p:nvSpPr>
          <p:cNvPr id="3" name="Espace réservé du contenu 2"/>
          <p:cNvSpPr>
            <a:spLocks noGrp="1"/>
          </p:cNvSpPr>
          <p:nvPr>
            <p:ph idx="1"/>
          </p:nvPr>
        </p:nvSpPr>
        <p:spPr>
          <a:xfrm>
            <a:off x="107504" y="1600200"/>
            <a:ext cx="9036496" cy="4525963"/>
          </a:xfrm>
        </p:spPr>
        <p:txBody>
          <a:bodyPr>
            <a:normAutofit fontScale="92500" lnSpcReduction="20000"/>
          </a:bodyPr>
          <a:lstStyle/>
          <a:p>
            <a:r>
              <a:rPr lang="fr-FR" dirty="0" smtClean="0"/>
              <a:t>Pour le savoir, calculons la variance des notes pour chacun d’eux. </a:t>
            </a:r>
          </a:p>
          <a:p>
            <a:r>
              <a:rPr lang="fr-FR" dirty="0" smtClean="0"/>
              <a:t>Variance Guilhem = [(1/7)*(12-14,14)</a:t>
            </a:r>
            <a:r>
              <a:rPr lang="fr-FR" baseline="30000" dirty="0" smtClean="0"/>
              <a:t>2</a:t>
            </a:r>
            <a:r>
              <a:rPr lang="fr-FR" dirty="0" smtClean="0"/>
              <a:t>] + [(1/7)*(14-14,14)</a:t>
            </a:r>
            <a:r>
              <a:rPr lang="fr-FR" baseline="30000" dirty="0" smtClean="0"/>
              <a:t>2</a:t>
            </a:r>
            <a:r>
              <a:rPr lang="fr-FR" dirty="0" smtClean="0"/>
              <a:t>] + [(3/7)*(15-14,14)</a:t>
            </a:r>
            <a:r>
              <a:rPr lang="fr-FR" baseline="30000" dirty="0" smtClean="0"/>
              <a:t>2</a:t>
            </a:r>
            <a:r>
              <a:rPr lang="fr-FR" dirty="0" smtClean="0"/>
              <a:t>] + [(2/7)*(14-14,14)</a:t>
            </a:r>
            <a:r>
              <a:rPr lang="fr-FR" baseline="30000" dirty="0" smtClean="0"/>
              <a:t>2</a:t>
            </a:r>
            <a:r>
              <a:rPr lang="fr-FR" dirty="0" smtClean="0"/>
              <a:t>] </a:t>
            </a:r>
          </a:p>
          <a:p>
            <a:r>
              <a:rPr lang="fr-FR" dirty="0" smtClean="0"/>
              <a:t>Variance Guilhem = [(1/7)*(4,58)] + [(1/7)*(0,02)] + [(3/7)*(0,74)] + [(2/7)*(0,02)] </a:t>
            </a:r>
          </a:p>
          <a:p>
            <a:r>
              <a:rPr lang="fr-FR" dirty="0" smtClean="0"/>
              <a:t>Variance Guilhem = [(1/7)]*[4,58 + 0,02 + (3*0,74) + (2*0,02)]</a:t>
            </a:r>
          </a:p>
          <a:p>
            <a:r>
              <a:rPr lang="fr-FR" dirty="0" smtClean="0"/>
              <a:t>Variance Guilhem =(6,86)/7 = 0,98.</a:t>
            </a:r>
          </a:p>
          <a:p>
            <a:r>
              <a:rPr lang="fr-FR" dirty="0" smtClean="0"/>
              <a:t>Ecart type = 0,99.</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pour Mohamed…</a:t>
            </a:r>
            <a:endParaRPr lang="fr-FR" dirty="0"/>
          </a:p>
        </p:txBody>
      </p:sp>
      <p:sp>
        <p:nvSpPr>
          <p:cNvPr id="3" name="Espace réservé du contenu 2"/>
          <p:cNvSpPr>
            <a:spLocks noGrp="1"/>
          </p:cNvSpPr>
          <p:nvPr>
            <p:ph idx="1"/>
          </p:nvPr>
        </p:nvSpPr>
        <p:spPr>
          <a:xfrm>
            <a:off x="467544" y="1340768"/>
            <a:ext cx="8229600" cy="5184576"/>
          </a:xfrm>
        </p:spPr>
        <p:txBody>
          <a:bodyPr>
            <a:normAutofit fontScale="92500" lnSpcReduction="20000"/>
          </a:bodyPr>
          <a:lstStyle/>
          <a:p>
            <a:r>
              <a:rPr lang="fr-FR" dirty="0" smtClean="0"/>
              <a:t>Variance Mohamed = [(1/7)*(12-15)</a:t>
            </a:r>
            <a:r>
              <a:rPr lang="fr-FR" baseline="30000" dirty="0" smtClean="0"/>
              <a:t>2</a:t>
            </a:r>
            <a:r>
              <a:rPr lang="fr-FR" dirty="0" smtClean="0"/>
              <a:t>] + [(1/7)*(16-15)</a:t>
            </a:r>
            <a:r>
              <a:rPr lang="fr-FR" baseline="30000" dirty="0" smtClean="0"/>
              <a:t>2</a:t>
            </a:r>
            <a:r>
              <a:rPr lang="fr-FR" dirty="0" smtClean="0"/>
              <a:t>] + [(3/7)*(15-15)</a:t>
            </a:r>
            <a:r>
              <a:rPr lang="fr-FR" baseline="30000" dirty="0" smtClean="0"/>
              <a:t>2</a:t>
            </a:r>
            <a:r>
              <a:rPr lang="fr-FR" dirty="0" smtClean="0"/>
              <a:t>] + [(2/7)*(16-15)</a:t>
            </a:r>
            <a:r>
              <a:rPr lang="fr-FR" baseline="30000" dirty="0" smtClean="0"/>
              <a:t>2</a:t>
            </a:r>
            <a:r>
              <a:rPr lang="fr-FR" dirty="0" smtClean="0"/>
              <a:t>] </a:t>
            </a:r>
          </a:p>
          <a:p>
            <a:r>
              <a:rPr lang="fr-FR" dirty="0" smtClean="0"/>
              <a:t>Variance Mohamed = [(1/7)*(9)] + [(1/7)*(1)] + [(3/7)*(0)] + [(2/7)*(1)] </a:t>
            </a:r>
          </a:p>
          <a:p>
            <a:r>
              <a:rPr lang="fr-FR" dirty="0" smtClean="0"/>
              <a:t>Variance Mohamed = [(1/7)]*[9 + 1 + (3*0) + (2*1)]</a:t>
            </a:r>
          </a:p>
          <a:p>
            <a:r>
              <a:rPr lang="fr-FR" dirty="0" smtClean="0"/>
              <a:t>Variance Mohamed =(12)/7 = 1,71.</a:t>
            </a:r>
          </a:p>
          <a:p>
            <a:r>
              <a:rPr lang="fr-FR" smtClean="0"/>
              <a:t>(soit Ecart type = 1,31)</a:t>
            </a:r>
            <a:endParaRPr lang="fr-FR" dirty="0" smtClean="0"/>
          </a:p>
          <a:p>
            <a:r>
              <a:rPr lang="fr-FR" dirty="0" smtClean="0"/>
              <a:t>Conclusion : Mohamed a de meilleures notes que Guilhem, mais plus dispersées par rapport à la moyenne.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143000"/>
          </a:xfrm>
        </p:spPr>
        <p:txBody>
          <a:bodyPr>
            <a:normAutofit fontScale="90000"/>
          </a:bodyPr>
          <a:lstStyle/>
          <a:p>
            <a:r>
              <a:rPr lang="fr-FR" dirty="0" smtClean="0"/>
              <a:t>On peut aussi présenter ces calculs comme suit…</a:t>
            </a:r>
            <a:endParaRPr lang="fr-FR" dirty="0"/>
          </a:p>
        </p:txBody>
      </p:sp>
      <p:pic>
        <p:nvPicPr>
          <p:cNvPr id="134146" name="Picture 2"/>
          <p:cNvPicPr>
            <a:picLocks noGrp="1" noChangeAspect="1" noChangeArrowheads="1"/>
          </p:cNvPicPr>
          <p:nvPr>
            <p:ph idx="1"/>
          </p:nvPr>
        </p:nvPicPr>
        <p:blipFill>
          <a:blip r:embed="rId3" cstate="print"/>
          <a:srcRect/>
          <a:stretch>
            <a:fillRect/>
          </a:stretch>
        </p:blipFill>
        <p:spPr bwMode="auto">
          <a:xfrm>
            <a:off x="-240701" y="2780928"/>
            <a:ext cx="9493222" cy="283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l’examen…</a:t>
            </a:r>
            <a:endParaRPr lang="fr-FR" dirty="0"/>
          </a:p>
        </p:txBody>
      </p:sp>
      <p:sp>
        <p:nvSpPr>
          <p:cNvPr id="3" name="Espace réservé du contenu 2"/>
          <p:cNvSpPr>
            <a:spLocks noGrp="1"/>
          </p:cNvSpPr>
          <p:nvPr>
            <p:ph idx="1"/>
          </p:nvPr>
        </p:nvSpPr>
        <p:spPr/>
        <p:txBody>
          <a:bodyPr/>
          <a:lstStyle/>
          <a:p>
            <a:r>
              <a:rPr lang="fr-FR" dirty="0" smtClean="0"/>
              <a:t>De nombreuses questions permettant de vérifier que tous les points étudiés dans ce cours ont été compris et sont maîtrisés. </a:t>
            </a:r>
          </a:p>
          <a:p>
            <a:r>
              <a:rPr lang="fr-FR" dirty="0" smtClean="0"/>
              <a:t>Refaire les exercices, ne pas se contenter de les relire, même si on a  l’impression que l’on a compris et que c’est simple</a:t>
            </a:r>
            <a:r>
              <a:rPr lang="fr-FR" smtClean="0"/>
              <a:t>. </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Graphique 3"/>
          <p:cNvGraphicFramePr/>
          <p:nvPr/>
        </p:nvGraphicFramePr>
        <p:xfrm>
          <a:off x="467544" y="1556792"/>
          <a:ext cx="8208912" cy="45365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88640"/>
            <a:ext cx="8229600" cy="6669360"/>
          </a:xfrm>
        </p:spPr>
        <p:txBody>
          <a:bodyPr>
            <a:normAutofit/>
          </a:bodyPr>
          <a:lstStyle/>
          <a:p>
            <a:pPr>
              <a:spcAft>
                <a:spcPts val="1200"/>
              </a:spcAft>
            </a:pPr>
            <a:r>
              <a:rPr lang="fr-FR" dirty="0" smtClean="0"/>
              <a:t>Nous voyons bien sur le graphique que : </a:t>
            </a:r>
          </a:p>
          <a:p>
            <a:pPr>
              <a:spcAft>
                <a:spcPts val="1200"/>
              </a:spcAft>
            </a:pPr>
            <a:r>
              <a:rPr lang="fr-FR" dirty="0" smtClean="0"/>
              <a:t>(1/8) + (1/8) = </a:t>
            </a:r>
            <a:r>
              <a:rPr lang="fr-FR" dirty="0" smtClean="0">
                <a:solidFill>
                  <a:schemeClr val="accent2">
                    <a:lumMod val="75000"/>
                  </a:schemeClr>
                </a:solidFill>
              </a:rPr>
              <a:t>(1/4) </a:t>
            </a:r>
          </a:p>
          <a:p>
            <a:pPr>
              <a:spcAft>
                <a:spcPts val="1200"/>
              </a:spcAft>
            </a:pPr>
            <a:r>
              <a:rPr lang="fr-FR" dirty="0" smtClean="0"/>
              <a:t>Or (1/8) + (1/8) = 2*(1/8) </a:t>
            </a:r>
          </a:p>
          <a:p>
            <a:pPr>
              <a:spcAft>
                <a:spcPts val="1200"/>
              </a:spcAft>
            </a:pPr>
            <a:r>
              <a:rPr lang="fr-FR" dirty="0" smtClean="0"/>
              <a:t>Soit (1/8) + (1/8) = (2*1)/8 </a:t>
            </a:r>
          </a:p>
          <a:p>
            <a:pPr>
              <a:spcAft>
                <a:spcPts val="1200"/>
              </a:spcAft>
            </a:pPr>
            <a:r>
              <a:rPr lang="fr-FR" dirty="0" smtClean="0"/>
              <a:t>Ou encore (1/8) + (1/8) = 2/8 , </a:t>
            </a:r>
          </a:p>
          <a:p>
            <a:pPr>
              <a:spcAft>
                <a:spcPts val="1200"/>
              </a:spcAft>
            </a:pPr>
            <a:r>
              <a:rPr lang="fr-FR" dirty="0" smtClean="0">
                <a:solidFill>
                  <a:schemeClr val="accent2">
                    <a:lumMod val="75000"/>
                  </a:schemeClr>
                </a:solidFill>
              </a:rPr>
              <a:t>Donc 2/8 = 1/4</a:t>
            </a:r>
            <a:r>
              <a:rPr lang="fr-FR" dirty="0" smtClean="0"/>
              <a:t>. </a:t>
            </a:r>
          </a:p>
          <a:p>
            <a:pPr>
              <a:spcAft>
                <a:spcPts val="1200"/>
              </a:spcAft>
            </a:pPr>
            <a:r>
              <a:rPr lang="fr-FR" dirty="0" smtClean="0"/>
              <a:t>Conclusion : on ne change pas la valeur du rapport en divisant numérateur et dénominateur par un même nombre.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Graphique 3"/>
          <p:cNvGraphicFramePr/>
          <p:nvPr/>
        </p:nvGraphicFramePr>
        <p:xfrm>
          <a:off x="467544" y="1556792"/>
          <a:ext cx="8208912" cy="45365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de cet enseignement</a:t>
            </a:r>
            <a:endParaRPr lang="fr-FR" dirty="0"/>
          </a:p>
        </p:txBody>
      </p:sp>
      <p:sp>
        <p:nvSpPr>
          <p:cNvPr id="3" name="Espace réservé du contenu 2"/>
          <p:cNvSpPr>
            <a:spLocks noGrp="1"/>
          </p:cNvSpPr>
          <p:nvPr>
            <p:ph idx="1"/>
          </p:nvPr>
        </p:nvSpPr>
        <p:spPr>
          <a:xfrm>
            <a:off x="457200" y="2132856"/>
            <a:ext cx="8229600" cy="3993307"/>
          </a:xfrm>
        </p:spPr>
        <p:txBody>
          <a:bodyPr/>
          <a:lstStyle/>
          <a:p>
            <a:r>
              <a:rPr lang="fr-FR" dirty="0" smtClean="0"/>
              <a:t>Mise à niveau sur les méthodes élémentaires de calcul et de résolution de problèmes quantitatifs simples</a:t>
            </a:r>
          </a:p>
          <a:p>
            <a:r>
              <a:rPr lang="fr-FR" dirty="0" smtClean="0"/>
              <a:t>Introduction d’éléments de base des statistiques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640960" cy="1143000"/>
          </a:xfrm>
        </p:spPr>
        <p:txBody>
          <a:bodyPr>
            <a:normAutofit fontScale="90000"/>
          </a:bodyPr>
          <a:lstStyle/>
          <a:p>
            <a:r>
              <a:rPr lang="fr-FR" dirty="0" smtClean="0"/>
              <a:t>7/15 est il supérieur ou inférieur à 2/5 ?</a:t>
            </a:r>
            <a:endParaRPr lang="fr-FR" dirty="0"/>
          </a:p>
        </p:txBody>
      </p:sp>
      <p:sp>
        <p:nvSpPr>
          <p:cNvPr id="3" name="Espace réservé du contenu 2"/>
          <p:cNvSpPr>
            <a:spLocks noGrp="1"/>
          </p:cNvSpPr>
          <p:nvPr>
            <p:ph idx="1"/>
          </p:nvPr>
        </p:nvSpPr>
        <p:spPr>
          <a:xfrm>
            <a:off x="457200" y="1600200"/>
            <a:ext cx="8229600" cy="5257800"/>
          </a:xfrm>
        </p:spPr>
        <p:txBody>
          <a:bodyPr>
            <a:normAutofit fontScale="92500" lnSpcReduction="10000"/>
          </a:bodyPr>
          <a:lstStyle/>
          <a:p>
            <a:r>
              <a:rPr lang="fr-FR" dirty="0" smtClean="0"/>
              <a:t>Pour répondre avec assurance, je ramène ces deux rapports au même dénominateur, soit 15 par exemple. </a:t>
            </a:r>
          </a:p>
          <a:p>
            <a:r>
              <a:rPr lang="fr-FR" dirty="0" smtClean="0"/>
              <a:t>2/5 = (3*2)/(3*5), </a:t>
            </a:r>
          </a:p>
          <a:p>
            <a:r>
              <a:rPr lang="fr-FR" dirty="0" smtClean="0"/>
              <a:t> je ne change pas la valeur du rapport en multipliant numérateur et dénominateur par une même valeur, ici 3. </a:t>
            </a:r>
          </a:p>
          <a:p>
            <a:r>
              <a:rPr lang="fr-FR" dirty="0" smtClean="0"/>
              <a:t>Pourquoi 3 ? Pour avoir 15 au dénominateur…</a:t>
            </a:r>
          </a:p>
          <a:p>
            <a:r>
              <a:rPr lang="fr-FR" dirty="0" smtClean="0"/>
              <a:t>2/5 = 6/15</a:t>
            </a:r>
          </a:p>
          <a:p>
            <a:r>
              <a:rPr lang="fr-FR" dirty="0" smtClean="0"/>
              <a:t>7/15 étant supérieur à 6/15, j’en déduis que 7/15 est supérieur à 2/5</a:t>
            </a:r>
          </a:p>
          <a:p>
            <a:pPr>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éviter les erreurs, on écrirait…</a:t>
            </a:r>
            <a:endParaRPr lang="fr-FR" dirty="0"/>
          </a:p>
        </p:txBody>
      </p:sp>
      <p:sp>
        <p:nvSpPr>
          <p:cNvPr id="3" name="Espace réservé du contenu 2"/>
          <p:cNvSpPr>
            <a:spLocks noGrp="1"/>
          </p:cNvSpPr>
          <p:nvPr>
            <p:ph idx="1"/>
          </p:nvPr>
        </p:nvSpPr>
        <p:spPr>
          <a:xfrm>
            <a:off x="457200" y="1600200"/>
            <a:ext cx="8229600" cy="4925144"/>
          </a:xfrm>
        </p:spPr>
        <p:txBody>
          <a:bodyPr>
            <a:normAutofit/>
          </a:bodyPr>
          <a:lstStyle/>
          <a:p>
            <a:pPr>
              <a:spcAft>
                <a:spcPts val="1800"/>
              </a:spcAft>
            </a:pPr>
            <a:r>
              <a:rPr lang="fr-FR" dirty="0" smtClean="0"/>
              <a:t>Soit A = 7/15, et soit B = 2/5… (on nomme les grandeurs)</a:t>
            </a:r>
          </a:p>
          <a:p>
            <a:pPr>
              <a:spcAft>
                <a:spcPts val="1800"/>
              </a:spcAft>
            </a:pPr>
            <a:r>
              <a:rPr lang="fr-FR" dirty="0" smtClean="0"/>
              <a:t>Réduisons au même dénominateur, soit 15, </a:t>
            </a:r>
          </a:p>
          <a:p>
            <a:pPr>
              <a:spcAft>
                <a:spcPts val="1800"/>
              </a:spcAft>
            </a:pPr>
            <a:r>
              <a:rPr lang="fr-FR" dirty="0" smtClean="0"/>
              <a:t>B= 2/5 </a:t>
            </a:r>
          </a:p>
          <a:p>
            <a:pPr>
              <a:spcAft>
                <a:spcPts val="1800"/>
              </a:spcAft>
            </a:pPr>
            <a:r>
              <a:rPr lang="fr-FR" dirty="0" smtClean="0"/>
              <a:t>B= 6/15</a:t>
            </a:r>
          </a:p>
          <a:p>
            <a:pPr>
              <a:spcAft>
                <a:spcPts val="1800"/>
              </a:spcAft>
            </a:pPr>
            <a:r>
              <a:rPr lang="fr-FR" dirty="0" smtClean="0"/>
              <a:t>Donc A &gt; B car 7 &gt; 6.</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a:t>
            </a:r>
            <a:endParaRPr lang="fr-FR" dirty="0"/>
          </a:p>
        </p:txBody>
      </p:sp>
      <p:sp>
        <p:nvSpPr>
          <p:cNvPr id="3" name="Espace réservé du contenu 2"/>
          <p:cNvSpPr>
            <a:spLocks noGrp="1"/>
          </p:cNvSpPr>
          <p:nvPr>
            <p:ph idx="1"/>
          </p:nvPr>
        </p:nvSpPr>
        <p:spPr>
          <a:xfrm>
            <a:off x="179512" y="1412776"/>
            <a:ext cx="8784976" cy="4824536"/>
          </a:xfrm>
        </p:spPr>
        <p:txBody>
          <a:bodyPr>
            <a:normAutofit fontScale="92500" lnSpcReduction="20000"/>
          </a:bodyPr>
          <a:lstStyle/>
          <a:p>
            <a:r>
              <a:rPr lang="fr-FR" dirty="0" smtClean="0"/>
              <a:t>Ayant réussi une belle affaire, une mère cadre d’entreprise reçoit une prime, qu’elle décide  de répartir entre ses quatre enfants, en fonction de leurs besoins et désirs du moment... </a:t>
            </a:r>
          </a:p>
          <a:p>
            <a:r>
              <a:rPr lang="fr-FR" dirty="0" smtClean="0"/>
              <a:t>Elle prévoit la moitié pour l’aîné, étudiant, ¼ pour le cadet, au lycée. </a:t>
            </a:r>
          </a:p>
          <a:p>
            <a:r>
              <a:rPr lang="fr-FR" dirty="0" smtClean="0"/>
              <a:t>Combien reste-t-il pour les deux autres ? </a:t>
            </a:r>
          </a:p>
          <a:p>
            <a:r>
              <a:rPr lang="fr-FR" dirty="0" smtClean="0"/>
              <a:t>Si elle répartit pour moitié ce restant, combien cela fait-il pour chacun ? </a:t>
            </a:r>
          </a:p>
          <a:p>
            <a:r>
              <a:rPr lang="fr-FR" dirty="0" smtClean="0"/>
              <a:t>Calculez les montants reçus par chacun des 4 enfants si la prime est de 8000 €.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620688"/>
            <a:ext cx="8229600" cy="6048672"/>
          </a:xfrm>
        </p:spPr>
        <p:txBody>
          <a:bodyPr>
            <a:normAutofit/>
          </a:bodyPr>
          <a:lstStyle/>
          <a:p>
            <a:pPr>
              <a:spcAft>
                <a:spcPts val="1800"/>
              </a:spcAft>
            </a:pPr>
            <a:r>
              <a:rPr lang="fr-FR" dirty="0" smtClean="0"/>
              <a:t>Soit P la prime, P1 ce que reçoit le premier, P2 ce que reçoit le second, P3 ce que reçoit le troisième, et P4 ce que reçoit le quatrième. </a:t>
            </a:r>
          </a:p>
          <a:p>
            <a:pPr>
              <a:spcAft>
                <a:spcPts val="1800"/>
              </a:spcAft>
            </a:pPr>
            <a:r>
              <a:rPr lang="fr-FR" dirty="0" smtClean="0"/>
              <a:t>Le premier reçoit :</a:t>
            </a:r>
          </a:p>
          <a:p>
            <a:pPr>
              <a:spcAft>
                <a:spcPts val="1800"/>
              </a:spcAft>
            </a:pPr>
            <a:r>
              <a:rPr lang="fr-FR" dirty="0" smtClean="0"/>
              <a:t>P1 = P/2, </a:t>
            </a:r>
          </a:p>
          <a:p>
            <a:pPr>
              <a:spcAft>
                <a:spcPts val="1800"/>
              </a:spcAft>
            </a:pPr>
            <a:r>
              <a:rPr lang="fr-FR" dirty="0" smtClean="0"/>
              <a:t>Ce qui s’écrit aussi  P1= (1/2)*P</a:t>
            </a:r>
          </a:p>
          <a:p>
            <a:pPr>
              <a:spcAft>
                <a:spcPts val="1800"/>
              </a:spcAft>
            </a:pPr>
            <a:r>
              <a:rPr lang="fr-FR" dirty="0" smtClean="0"/>
              <a:t>Le second reçoit </a:t>
            </a:r>
          </a:p>
          <a:p>
            <a:pPr>
              <a:spcAft>
                <a:spcPts val="1800"/>
              </a:spcAft>
            </a:pPr>
            <a:r>
              <a:rPr lang="fr-FR" dirty="0" smtClean="0"/>
              <a:t>P2 = P/4, ce qui s’écrit aussi P2= (1/4)*P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ormAutofit fontScale="92500" lnSpcReduction="20000"/>
          </a:bodyPr>
          <a:lstStyle/>
          <a:p>
            <a:pPr>
              <a:spcAft>
                <a:spcPts val="1800"/>
              </a:spcAft>
            </a:pPr>
            <a:r>
              <a:rPr lang="fr-FR" dirty="0" smtClean="0"/>
              <a:t>Appelons R ce qu’il reste pour les deux derniers, </a:t>
            </a:r>
          </a:p>
          <a:p>
            <a:pPr>
              <a:spcAft>
                <a:spcPts val="1800"/>
              </a:spcAft>
            </a:pPr>
            <a:r>
              <a:rPr lang="fr-FR" dirty="0" smtClean="0"/>
              <a:t>R = P – (P/2) – (P/4)</a:t>
            </a:r>
          </a:p>
          <a:p>
            <a:pPr>
              <a:spcAft>
                <a:spcPts val="1800"/>
              </a:spcAft>
            </a:pPr>
            <a:r>
              <a:rPr lang="fr-FR" dirty="0" smtClean="0"/>
              <a:t>R = (4P/4) –(2P/4) –(P/4)</a:t>
            </a:r>
          </a:p>
          <a:p>
            <a:pPr>
              <a:spcAft>
                <a:spcPts val="1800"/>
              </a:spcAft>
            </a:pPr>
            <a:r>
              <a:rPr lang="fr-FR" dirty="0" smtClean="0"/>
              <a:t>R = P/4</a:t>
            </a:r>
          </a:p>
          <a:p>
            <a:pPr>
              <a:spcAft>
                <a:spcPts val="1800"/>
              </a:spcAft>
            </a:pPr>
            <a:r>
              <a:rPr lang="fr-FR" dirty="0" smtClean="0"/>
              <a:t>Si elle répartit pour moitié ce restant, cela fera pour chacun: </a:t>
            </a:r>
          </a:p>
          <a:p>
            <a:pPr>
              <a:spcAft>
                <a:spcPts val="1800"/>
              </a:spcAft>
            </a:pPr>
            <a:r>
              <a:rPr lang="fr-FR" dirty="0" smtClean="0"/>
              <a:t>P3 = P4 = R/2</a:t>
            </a:r>
          </a:p>
          <a:p>
            <a:pPr>
              <a:spcAft>
                <a:spcPts val="1800"/>
              </a:spcAft>
            </a:pPr>
            <a:r>
              <a:rPr lang="fr-FR" dirty="0" smtClean="0"/>
              <a:t>P3 = P4 = P/8</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908720"/>
            <a:ext cx="8229600" cy="5760640"/>
          </a:xfrm>
        </p:spPr>
        <p:txBody>
          <a:bodyPr/>
          <a:lstStyle/>
          <a:p>
            <a:pPr>
              <a:spcAft>
                <a:spcPts val="1800"/>
              </a:spcAft>
            </a:pPr>
            <a:r>
              <a:rPr lang="fr-FR" dirty="0" smtClean="0"/>
              <a:t>Si elle répartit pour moitié ce restant, cela fera pour chacun, si on l’appelle P3&amp;4: </a:t>
            </a:r>
          </a:p>
          <a:p>
            <a:pPr>
              <a:spcAft>
                <a:spcPts val="1800"/>
              </a:spcAft>
            </a:pPr>
            <a:r>
              <a:rPr lang="fr-FR" dirty="0" smtClean="0"/>
              <a:t>P3&amp;4 = R/2</a:t>
            </a:r>
          </a:p>
          <a:p>
            <a:pPr>
              <a:spcAft>
                <a:spcPts val="1800"/>
              </a:spcAft>
            </a:pPr>
            <a:r>
              <a:rPr lang="fr-FR" dirty="0" smtClean="0"/>
              <a:t>P3&amp;4 = (P/4)/2</a:t>
            </a:r>
          </a:p>
          <a:p>
            <a:pPr>
              <a:spcAft>
                <a:spcPts val="1800"/>
              </a:spcAft>
            </a:pPr>
            <a:r>
              <a:rPr lang="fr-FR" dirty="0" smtClean="0"/>
              <a:t>P3&amp;4 = P/8</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lstStyle/>
          <a:p>
            <a:r>
              <a:rPr lang="fr-FR" dirty="0" smtClean="0"/>
              <a:t>Donc chacun recevra…</a:t>
            </a:r>
            <a:endParaRPr lang="fr-FR" dirty="0"/>
          </a:p>
        </p:txBody>
      </p:sp>
      <p:sp>
        <p:nvSpPr>
          <p:cNvPr id="3" name="Espace réservé du contenu 2"/>
          <p:cNvSpPr>
            <a:spLocks noGrp="1"/>
          </p:cNvSpPr>
          <p:nvPr>
            <p:ph idx="1"/>
          </p:nvPr>
        </p:nvSpPr>
        <p:spPr>
          <a:xfrm>
            <a:off x="395536" y="1124744"/>
            <a:ext cx="8229600" cy="5256584"/>
          </a:xfrm>
        </p:spPr>
        <p:txBody>
          <a:bodyPr>
            <a:normAutofit fontScale="92500" lnSpcReduction="20000"/>
          </a:bodyPr>
          <a:lstStyle/>
          <a:p>
            <a:r>
              <a:rPr lang="fr-FR" dirty="0" smtClean="0"/>
              <a:t>P1 = P/2 </a:t>
            </a:r>
          </a:p>
          <a:p>
            <a:r>
              <a:rPr lang="fr-FR" dirty="0" smtClean="0"/>
              <a:t>P1 = 8000 €/2, soit P1 = 4000 €</a:t>
            </a:r>
          </a:p>
          <a:p>
            <a:endParaRPr lang="fr-FR" dirty="0" smtClean="0"/>
          </a:p>
          <a:p>
            <a:r>
              <a:rPr lang="fr-FR" dirty="0" smtClean="0"/>
              <a:t>P2 = P/4</a:t>
            </a:r>
          </a:p>
          <a:p>
            <a:r>
              <a:rPr lang="fr-FR" dirty="0" smtClean="0"/>
              <a:t>P2 = 8000 € /4, soit P2 = 2000 € </a:t>
            </a:r>
          </a:p>
          <a:p>
            <a:endParaRPr lang="fr-FR" dirty="0" smtClean="0"/>
          </a:p>
          <a:p>
            <a:r>
              <a:rPr lang="fr-FR" dirty="0" smtClean="0"/>
              <a:t>P3 = P4 = P/8, </a:t>
            </a:r>
          </a:p>
          <a:p>
            <a:r>
              <a:rPr lang="fr-FR" dirty="0" smtClean="0"/>
              <a:t>soit P3 = P4 = 8000 € / 8, soit 1000€.</a:t>
            </a:r>
          </a:p>
          <a:p>
            <a:endParaRPr lang="fr-FR" dirty="0" smtClean="0"/>
          </a:p>
          <a:p>
            <a:r>
              <a:rPr lang="fr-FR" dirty="0" smtClean="0"/>
              <a:t>Vérification : Est-ce que la somme des 4 primes fait bien 8000 € ?  Oui, c’est bon…</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10/16 est il supérieur ou inférieur à 3/4 ? </a:t>
            </a:r>
          </a:p>
          <a:p>
            <a:r>
              <a:rPr lang="fr-FR" dirty="0" smtClean="0"/>
              <a:t>Pour répondre, je ramène les deux rapports au même dénominateur, par exemple 16. </a:t>
            </a:r>
          </a:p>
          <a:p>
            <a:r>
              <a:rPr lang="fr-FR" dirty="0" smtClean="0"/>
              <a:t>Posons A = 10/16, et B = 3/4. Nous voulons comparer A et B…</a:t>
            </a:r>
          </a:p>
          <a:p>
            <a:r>
              <a:rPr lang="fr-FR" dirty="0" smtClean="0"/>
              <a:t>B = 3/4 </a:t>
            </a:r>
          </a:p>
          <a:p>
            <a:r>
              <a:rPr lang="fr-FR" dirty="0" smtClean="0"/>
              <a:t>Donc B = 12/16</a:t>
            </a:r>
          </a:p>
          <a:p>
            <a:r>
              <a:rPr lang="fr-FR" dirty="0" smtClean="0"/>
              <a:t>J’en déduis que A &lt; B !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A = 565 / 900, coût de production unitaire en semaine 1; </a:t>
            </a:r>
          </a:p>
          <a:p>
            <a:r>
              <a:rPr lang="fr-FR" dirty="0" smtClean="0"/>
              <a:t>B = 400/600, coût de production unitaire en semaine 2; </a:t>
            </a:r>
          </a:p>
          <a:p>
            <a:r>
              <a:rPr lang="fr-FR" dirty="0" smtClean="0"/>
              <a:t>Sans prendre votre calculatrice, quelle est la valeur la plus grande ?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a:xfrm>
            <a:off x="251520" y="1600200"/>
            <a:ext cx="8892480" cy="4525963"/>
          </a:xfrm>
        </p:spPr>
        <p:txBody>
          <a:bodyPr/>
          <a:lstStyle/>
          <a:p>
            <a:r>
              <a:rPr lang="fr-FR" dirty="0" smtClean="0"/>
              <a:t>Je ramène mes deux rapports, A et B, au même dénominateur commun, par exemple 900…</a:t>
            </a:r>
          </a:p>
          <a:p>
            <a:r>
              <a:rPr lang="fr-FR" dirty="0" smtClean="0"/>
              <a:t>Pourquoi 900 ? Parce que c’est facile ! </a:t>
            </a:r>
          </a:p>
          <a:p>
            <a:r>
              <a:rPr lang="fr-FR" dirty="0" smtClean="0"/>
              <a:t>En effet : B = 400/600, soit B = 200 / 300  </a:t>
            </a:r>
          </a:p>
          <a:p>
            <a:r>
              <a:rPr lang="fr-FR" dirty="0" smtClean="0"/>
              <a:t>Ou encore B = 600 / 900</a:t>
            </a:r>
          </a:p>
          <a:p>
            <a:r>
              <a:rPr lang="fr-FR" dirty="0" smtClean="0"/>
              <a:t>Je vois donc que A &lt; B, le coût de production unitaire a augmenté !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6408712"/>
          </a:xfrm>
        </p:spPr>
        <p:txBody>
          <a:bodyPr>
            <a:normAutofit fontScale="92500" lnSpcReduction="20000"/>
          </a:bodyPr>
          <a:lstStyle/>
          <a:p>
            <a:r>
              <a:rPr lang="fr-FR" dirty="0" smtClean="0"/>
              <a:t>La clé du succès est </a:t>
            </a:r>
          </a:p>
          <a:p>
            <a:pPr lvl="1"/>
            <a:r>
              <a:rPr lang="fr-FR" dirty="0" smtClean="0"/>
              <a:t>de prendre le temps de bien comprendre chaque type de calcul, </a:t>
            </a:r>
          </a:p>
          <a:p>
            <a:pPr lvl="1"/>
            <a:r>
              <a:rPr lang="fr-FR" dirty="0" smtClean="0"/>
              <a:t>puis de refaire les exemples et les exercices sans avoir le corrigé sous les yeux. </a:t>
            </a:r>
          </a:p>
          <a:p>
            <a:r>
              <a:rPr lang="fr-FR" dirty="0" smtClean="0"/>
              <a:t>Faire ou refaire un exercice suppose de travailler avec un papier et un crayon</a:t>
            </a:r>
          </a:p>
          <a:p>
            <a:r>
              <a:rPr lang="fr-FR" dirty="0" smtClean="0"/>
              <a:t>Certains étudiants s’efforcent d’enchainer les étapes d’un calcul sur une calculatrice ou un ordinateur, et souvent n’y parviennent pas, et cela pour deux raisons : </a:t>
            </a:r>
          </a:p>
          <a:p>
            <a:pPr lvl="1"/>
            <a:r>
              <a:rPr lang="fr-FR" dirty="0" smtClean="0"/>
              <a:t>il est bien plus facile de trouver l’enchainement des étapes d’un calcul si on les écrit sur une feuille de papier ; </a:t>
            </a:r>
          </a:p>
          <a:p>
            <a:pPr lvl="1"/>
            <a:r>
              <a:rPr lang="fr-FR" dirty="0" smtClean="0"/>
              <a:t>il est facile d’identifier une erreur sur des calculs écrits sur le papier, alors qu’il est presqu’impossible de l’identifier et de la corriger si on l’a faite sans l’écrire.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850106"/>
          </a:xfrm>
        </p:spPr>
        <p:txBody>
          <a:bodyPr>
            <a:normAutofit/>
          </a:bodyPr>
          <a:lstStyle/>
          <a:p>
            <a:r>
              <a:rPr lang="fr-FR" b="1" dirty="0" smtClean="0"/>
              <a:t>Section 2  : La règle de trois</a:t>
            </a:r>
          </a:p>
        </p:txBody>
      </p:sp>
      <p:sp>
        <p:nvSpPr>
          <p:cNvPr id="3" name="Espace réservé du contenu 2"/>
          <p:cNvSpPr>
            <a:spLocks noGrp="1"/>
          </p:cNvSpPr>
          <p:nvPr>
            <p:ph idx="1"/>
          </p:nvPr>
        </p:nvSpPr>
        <p:spPr>
          <a:xfrm>
            <a:off x="467544" y="1556792"/>
            <a:ext cx="7467600" cy="4752528"/>
          </a:xfrm>
        </p:spPr>
        <p:txBody>
          <a:bodyPr>
            <a:normAutofit fontScale="92500" lnSpcReduction="10000"/>
          </a:bodyPr>
          <a:lstStyle/>
          <a:p>
            <a:r>
              <a:rPr lang="fr-FR" dirty="0" smtClean="0"/>
              <a:t>Exemple (d’après Bia, 2014):  </a:t>
            </a:r>
          </a:p>
          <a:p>
            <a:endParaRPr lang="fr-FR" dirty="0" smtClean="0"/>
          </a:p>
          <a:p>
            <a:r>
              <a:rPr lang="fr-FR" dirty="0" smtClean="0"/>
              <a:t>Au supermarché, 6 bouteilles d’eau minérale coûtent 3€. </a:t>
            </a:r>
          </a:p>
          <a:p>
            <a:endParaRPr lang="fr-FR" dirty="0" smtClean="0"/>
          </a:p>
          <a:p>
            <a:r>
              <a:rPr lang="fr-FR" dirty="0" smtClean="0"/>
              <a:t>Un client passe à la caisse avec 16 bouteilles d’eau. </a:t>
            </a:r>
          </a:p>
          <a:p>
            <a:endParaRPr lang="fr-FR" dirty="0" smtClean="0"/>
          </a:p>
          <a:p>
            <a:r>
              <a:rPr lang="fr-FR" dirty="0" smtClean="0"/>
              <a:t>Combien doit-il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147248" cy="5544616"/>
          </a:xfrm>
        </p:spPr>
        <p:txBody>
          <a:bodyPr>
            <a:normAutofit/>
          </a:bodyPr>
          <a:lstStyle/>
          <a:p>
            <a:pPr>
              <a:spcAft>
                <a:spcPts val="1800"/>
              </a:spcAft>
            </a:pPr>
            <a:r>
              <a:rPr lang="fr-FR" dirty="0" smtClean="0"/>
              <a:t>Solution : </a:t>
            </a:r>
          </a:p>
          <a:p>
            <a:pPr>
              <a:spcAft>
                <a:spcPts val="1800"/>
              </a:spcAft>
            </a:pPr>
            <a:r>
              <a:rPr lang="fr-FR" dirty="0" smtClean="0"/>
              <a:t>Il faut poser le raisonnement comme suit : </a:t>
            </a:r>
            <a:endParaRPr lang="fr-FR" dirty="0"/>
          </a:p>
          <a:p>
            <a:pPr>
              <a:spcAft>
                <a:spcPts val="1800"/>
              </a:spcAft>
            </a:pPr>
            <a:r>
              <a:rPr lang="fr-FR" dirty="0" smtClean="0"/>
              <a:t>Soit x la valeur cherchée, </a:t>
            </a:r>
            <a:endParaRPr lang="fr-FR" dirty="0"/>
          </a:p>
          <a:p>
            <a:pPr>
              <a:spcAft>
                <a:spcPts val="1800"/>
              </a:spcAft>
            </a:pPr>
            <a:r>
              <a:rPr lang="fr-FR" dirty="0" smtClean="0"/>
              <a:t>6 bouteilles d’eau valent 3 €, </a:t>
            </a:r>
          </a:p>
          <a:p>
            <a:pPr>
              <a:spcAft>
                <a:spcPts val="1800"/>
              </a:spcAft>
            </a:pPr>
            <a:r>
              <a:rPr lang="fr-FR" dirty="0" smtClean="0"/>
              <a:t>1 bouteille vaut 6 fois moins (divisons par 6)</a:t>
            </a:r>
          </a:p>
          <a:p>
            <a:pPr>
              <a:spcAft>
                <a:spcPts val="1800"/>
              </a:spcAft>
            </a:pPr>
            <a:r>
              <a:rPr lang="fr-FR" dirty="0" smtClean="0"/>
              <a:t>16 bouteilles valent 16 fois plus… (multiplions par 16).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84784"/>
            <a:ext cx="7467600" cy="3888432"/>
          </a:xfrm>
        </p:spPr>
        <p:txBody>
          <a:bodyPr>
            <a:normAutofit/>
          </a:bodyPr>
          <a:lstStyle/>
          <a:p>
            <a:pPr>
              <a:spcAft>
                <a:spcPts val="1800"/>
              </a:spcAft>
            </a:pPr>
            <a:r>
              <a:rPr lang="fr-FR" dirty="0" smtClean="0"/>
              <a:t>Et on écrit </a:t>
            </a:r>
          </a:p>
          <a:p>
            <a:pPr>
              <a:spcAft>
                <a:spcPts val="1800"/>
              </a:spcAft>
            </a:pPr>
            <a:r>
              <a:rPr lang="fr-FR" dirty="0" smtClean="0"/>
              <a:t>x = (3€ /6) * 16</a:t>
            </a:r>
          </a:p>
          <a:p>
            <a:pPr>
              <a:spcAft>
                <a:spcPts val="1800"/>
              </a:spcAft>
            </a:pPr>
            <a:r>
              <a:rPr lang="fr-FR" dirty="0" smtClean="0"/>
              <a:t>Soit x = (1€/2)*16</a:t>
            </a:r>
          </a:p>
          <a:p>
            <a:pPr>
              <a:spcAft>
                <a:spcPts val="1800"/>
              </a:spcAft>
            </a:pPr>
            <a:r>
              <a:rPr lang="fr-FR" dirty="0" smtClean="0"/>
              <a:t>x = 8 €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 (d’après Bia, 2014)…</a:t>
            </a:r>
            <a:endParaRPr lang="fr-FR" dirty="0"/>
          </a:p>
        </p:txBody>
      </p:sp>
      <p:sp>
        <p:nvSpPr>
          <p:cNvPr id="3" name="Espace réservé du contenu 2"/>
          <p:cNvSpPr>
            <a:spLocks noGrp="1"/>
          </p:cNvSpPr>
          <p:nvPr>
            <p:ph idx="1"/>
          </p:nvPr>
        </p:nvSpPr>
        <p:spPr>
          <a:xfrm>
            <a:off x="323528" y="1556792"/>
            <a:ext cx="8435280" cy="4525963"/>
          </a:xfrm>
        </p:spPr>
        <p:txBody>
          <a:bodyPr>
            <a:normAutofit lnSpcReduction="10000"/>
          </a:bodyPr>
          <a:lstStyle/>
          <a:p>
            <a:r>
              <a:rPr lang="fr-FR" dirty="0" smtClean="0"/>
              <a:t>Une entreprise s’efforce de calculer son « bilan carbone » (quantité de CO2 qu’elle rejette chaque année)</a:t>
            </a:r>
          </a:p>
          <a:p>
            <a:r>
              <a:rPr lang="fr-FR" dirty="0" smtClean="0"/>
              <a:t>Concernant les voitures de ses vendeurs, sachant que pour faire 400 km, on émet environ 68 kg de CO2,</a:t>
            </a:r>
          </a:p>
          <a:p>
            <a:r>
              <a:rPr lang="fr-FR" dirty="0" smtClean="0"/>
              <a:t>Combien ont émis les vendeurs en 2013, sachant qu’ils ont parcouru au total 800000 km cette année là ?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a:xfrm>
            <a:off x="457200" y="1700808"/>
            <a:ext cx="8229600" cy="4104456"/>
          </a:xfrm>
        </p:spPr>
        <p:txBody>
          <a:bodyPr/>
          <a:lstStyle/>
          <a:p>
            <a:pPr>
              <a:spcAft>
                <a:spcPts val="1800"/>
              </a:spcAft>
            </a:pPr>
            <a:r>
              <a:rPr lang="fr-FR" dirty="0" smtClean="0"/>
              <a:t>Soit X la quantité de CO2 émise recherchée</a:t>
            </a:r>
          </a:p>
          <a:p>
            <a:pPr>
              <a:spcAft>
                <a:spcPts val="1800"/>
              </a:spcAft>
            </a:pPr>
            <a:r>
              <a:rPr lang="fr-FR" dirty="0" smtClean="0"/>
              <a:t>Pour faire 400 km, on émet 68 kg de CO2, </a:t>
            </a:r>
          </a:p>
          <a:p>
            <a:pPr>
              <a:spcAft>
                <a:spcPts val="1800"/>
              </a:spcAft>
            </a:pPr>
            <a:r>
              <a:rPr lang="fr-FR" dirty="0" smtClean="0"/>
              <a:t>Pour faire 1 km, 400 fois moins, </a:t>
            </a:r>
          </a:p>
          <a:p>
            <a:pPr>
              <a:spcAft>
                <a:spcPts val="1800"/>
              </a:spcAft>
            </a:pPr>
            <a:r>
              <a:rPr lang="fr-FR" dirty="0" smtClean="0"/>
              <a:t>Pour faire 800.000 km, 800.000 fois plus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1143000"/>
          </a:xfrm>
        </p:spPr>
        <p:txBody>
          <a:bodyPr/>
          <a:lstStyle/>
          <a:p>
            <a:r>
              <a:rPr lang="fr-FR" dirty="0" smtClean="0"/>
              <a:t>Et on écrit…</a:t>
            </a:r>
            <a:endParaRPr lang="fr-F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7061" y="2492896"/>
            <a:ext cx="9223742" cy="2736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smtClean="0"/>
              <a:t>Et on écrit…</a:t>
            </a:r>
            <a:endParaRPr lang="fr-F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268760"/>
            <a:ext cx="9144000" cy="5418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3) Equations du premier degré…</a:t>
            </a:r>
            <a:endParaRPr lang="fr-FR" dirty="0"/>
          </a:p>
        </p:txBody>
      </p:sp>
      <p:sp>
        <p:nvSpPr>
          <p:cNvPr id="3" name="Espace réservé du contenu 2"/>
          <p:cNvSpPr>
            <a:spLocks noGrp="1"/>
          </p:cNvSpPr>
          <p:nvPr>
            <p:ph idx="1"/>
          </p:nvPr>
        </p:nvSpPr>
        <p:spPr>
          <a:xfrm>
            <a:off x="467544" y="1988841"/>
            <a:ext cx="8229600" cy="3240360"/>
          </a:xfrm>
        </p:spPr>
        <p:txBody>
          <a:bodyPr/>
          <a:lstStyle/>
          <a:p>
            <a:r>
              <a:rPr lang="fr-FR" dirty="0" smtClean="0"/>
              <a:t>Si l’on vous dit 3x + 7 = 28, </a:t>
            </a:r>
          </a:p>
          <a:p>
            <a:r>
              <a:rPr lang="fr-FR" dirty="0" smtClean="0"/>
              <a:t>savez vous ce que vaut x ? </a:t>
            </a:r>
          </a:p>
          <a:p>
            <a:r>
              <a:rPr lang="fr-FR" dirty="0" smtClean="0"/>
              <a:t>Autrement dit, savez-vous résoudre cette équation du premier degré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normAutofit/>
          </a:bodyPr>
          <a:lstStyle/>
          <a:p>
            <a:r>
              <a:rPr lang="fr-FR" dirty="0" smtClean="0"/>
              <a:t>Oui, car…</a:t>
            </a:r>
            <a:endParaRPr lang="fr-FR" dirty="0"/>
          </a:p>
        </p:txBody>
      </p:sp>
      <p:sp>
        <p:nvSpPr>
          <p:cNvPr id="3" name="Espace réservé du contenu 2"/>
          <p:cNvSpPr>
            <a:spLocks noGrp="1"/>
          </p:cNvSpPr>
          <p:nvPr>
            <p:ph idx="1"/>
          </p:nvPr>
        </p:nvSpPr>
        <p:spPr>
          <a:xfrm>
            <a:off x="251520" y="1268760"/>
            <a:ext cx="8640960" cy="4857403"/>
          </a:xfrm>
        </p:spPr>
        <p:txBody>
          <a:bodyPr>
            <a:normAutofit fontScale="92500" lnSpcReduction="20000"/>
          </a:bodyPr>
          <a:lstStyle/>
          <a:p>
            <a:r>
              <a:rPr lang="fr-FR" dirty="0" smtClean="0"/>
              <a:t>Si  3x + 7 = 28 </a:t>
            </a:r>
          </a:p>
          <a:p>
            <a:pPr algn="r"/>
            <a:r>
              <a:rPr lang="fr-FR" dirty="0" smtClean="0"/>
              <a:t>Alors 3x = 28 – 7 	      (je retranche 7 de chaque  côté du signe =)</a:t>
            </a:r>
          </a:p>
          <a:p>
            <a:r>
              <a:rPr lang="fr-FR" dirty="0" smtClean="0"/>
              <a:t>Soit 3x = 21</a:t>
            </a:r>
          </a:p>
          <a:p>
            <a:pPr algn="r"/>
            <a:r>
              <a:rPr lang="fr-FR" dirty="0" smtClean="0"/>
              <a:t>Soit encore x = (21/3)      (je divise par 3 des deux cotés)</a:t>
            </a:r>
          </a:p>
          <a:p>
            <a:r>
              <a:rPr lang="fr-FR" dirty="0" smtClean="0"/>
              <a:t>C’est-à-dire x = 7. </a:t>
            </a:r>
          </a:p>
          <a:p>
            <a:r>
              <a:rPr lang="fr-FR" dirty="0" smtClean="0"/>
              <a:t>Vérification : je remplace x par ce résultat dans l’équation de départ pour vérifier que je ne me suis pas trompé : (3*7) + 7 est-il égal à 28 ? </a:t>
            </a:r>
          </a:p>
          <a:p>
            <a:r>
              <a:rPr lang="fr-FR" dirty="0" smtClean="0"/>
              <a:t>Oui, c’est donc bon…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Pierre doit obtenir 10 de moyenne sur quatre matières pour réussir un examen. </a:t>
            </a:r>
          </a:p>
          <a:p>
            <a:r>
              <a:rPr lang="fr-FR" dirty="0" smtClean="0"/>
              <a:t>Il a raté l’examen en première session, car il a obtenu les notes suivantes : Matière A : 12/20, Matière B : 14/20, Matière C : 10/20, Matière D : 2/20. </a:t>
            </a:r>
          </a:p>
          <a:p>
            <a:r>
              <a:rPr lang="fr-FR" dirty="0" smtClean="0"/>
              <a:t>Quelle moyenne a-t-il obtenue ? </a:t>
            </a:r>
          </a:p>
          <a:p>
            <a:r>
              <a:rPr lang="fr-FR" dirty="0" smtClean="0"/>
              <a:t>Solution :</a:t>
            </a:r>
          </a:p>
          <a:p>
            <a:r>
              <a:rPr lang="fr-FR" dirty="0" smtClean="0"/>
              <a:t>Moyenne obtenue = (12 + 14 + 10 + 2)/4</a:t>
            </a:r>
          </a:p>
          <a:p>
            <a:r>
              <a:rPr lang="fr-FR" dirty="0" smtClean="0"/>
              <a:t>Moyenne obtenue = 38 / 4 = 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52736"/>
            <a:ext cx="8229600" cy="5073427"/>
          </a:xfrm>
        </p:spPr>
        <p:txBody>
          <a:bodyPr>
            <a:normAutofit fontScale="92500" lnSpcReduction="10000"/>
          </a:bodyPr>
          <a:lstStyle/>
          <a:p>
            <a:r>
              <a:rPr lang="fr-FR" dirty="0" smtClean="0"/>
              <a:t>Une erreur de frappe ou d’enchainement d’opérations élémentaires est extrêmement fréquente. </a:t>
            </a:r>
          </a:p>
          <a:p>
            <a:r>
              <a:rPr lang="fr-FR" dirty="0" smtClean="0"/>
              <a:t>Il faut donc décomposer les étapes du calcul sur le papier, nous l’avons dit, </a:t>
            </a:r>
          </a:p>
          <a:p>
            <a:r>
              <a:rPr lang="fr-FR" dirty="0" smtClean="0"/>
              <a:t>et d’autre part être capable d’estimer par calcul mental l’ordre de grandeur de la réponse attendue, de façon à contrôler le résultat que donne la calculatrice. </a:t>
            </a:r>
          </a:p>
          <a:p>
            <a:r>
              <a:rPr lang="fr-FR" dirty="0" smtClean="0"/>
              <a:t>Cela suppose de réapprendre ses tables de multiplication...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Il doit repasser en seconde session les matières pour lesquelles il n’a pas eu « la moyenne », 10/20, donc la matière D. </a:t>
            </a:r>
          </a:p>
          <a:p>
            <a:r>
              <a:rPr lang="fr-FR" dirty="0" smtClean="0"/>
              <a:t>Quelle note doit-il obtenir à D en seconde session pour réussir l’examen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a:xfrm>
            <a:off x="457200" y="1412776"/>
            <a:ext cx="8229600" cy="5184576"/>
          </a:xfrm>
        </p:spPr>
        <p:txBody>
          <a:bodyPr>
            <a:normAutofit fontScale="85000" lnSpcReduction="10000"/>
          </a:bodyPr>
          <a:lstStyle/>
          <a:p>
            <a:pPr>
              <a:spcAft>
                <a:spcPts val="600"/>
              </a:spcAft>
            </a:pPr>
            <a:r>
              <a:rPr lang="fr-FR" dirty="0" smtClean="0"/>
              <a:t>Il lui faut obtenir une moyenne d’au moins 10 (sur 20). </a:t>
            </a:r>
          </a:p>
          <a:p>
            <a:pPr>
              <a:spcAft>
                <a:spcPts val="600"/>
              </a:spcAft>
            </a:pPr>
            <a:r>
              <a:rPr lang="fr-FR" dirty="0" smtClean="0"/>
              <a:t>Soit x la note minimale recherchée, </a:t>
            </a:r>
          </a:p>
          <a:p>
            <a:pPr>
              <a:spcAft>
                <a:spcPts val="600"/>
              </a:spcAft>
            </a:pPr>
            <a:r>
              <a:rPr lang="fr-FR" dirty="0" smtClean="0"/>
              <a:t>Il faut que : [(12 + 14 + 10 + x)/4] = 10</a:t>
            </a:r>
          </a:p>
          <a:p>
            <a:pPr>
              <a:spcAft>
                <a:spcPts val="600"/>
              </a:spcAft>
            </a:pPr>
            <a:r>
              <a:rPr lang="fr-FR" dirty="0" smtClean="0"/>
              <a:t>Soit  [(36 + x)/4] = 10</a:t>
            </a:r>
          </a:p>
          <a:p>
            <a:pPr>
              <a:spcAft>
                <a:spcPts val="600"/>
              </a:spcAft>
            </a:pPr>
            <a:r>
              <a:rPr lang="fr-FR" dirty="0" smtClean="0"/>
              <a:t>Soit  36 + x = 40  		(je multiplie des 2 côtés par 4)</a:t>
            </a:r>
          </a:p>
          <a:p>
            <a:pPr>
              <a:spcAft>
                <a:spcPts val="600"/>
              </a:spcAft>
            </a:pPr>
            <a:r>
              <a:rPr lang="fr-FR" dirty="0" smtClean="0"/>
              <a:t>Soit  x = 40-36		(je retranche des 2 côtés 36)</a:t>
            </a:r>
          </a:p>
          <a:p>
            <a:pPr>
              <a:spcAft>
                <a:spcPts val="600"/>
              </a:spcAft>
            </a:pPr>
            <a:r>
              <a:rPr lang="fr-FR" dirty="0" smtClean="0"/>
              <a:t>Soit  x = 4. </a:t>
            </a:r>
          </a:p>
          <a:p>
            <a:pPr>
              <a:spcAft>
                <a:spcPts val="600"/>
              </a:spcAft>
            </a:pPr>
            <a:r>
              <a:rPr lang="fr-FR" dirty="0" smtClean="0"/>
              <a:t>Il faut à Pierre une note d’au moins 4 (sur 20) pour réussir son examen.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 en gestion…</a:t>
            </a:r>
            <a:endParaRPr lang="fr-FR" dirty="0"/>
          </a:p>
        </p:txBody>
      </p:sp>
      <p:sp>
        <p:nvSpPr>
          <p:cNvPr id="3" name="Espace réservé du contenu 2"/>
          <p:cNvSpPr>
            <a:spLocks noGrp="1"/>
          </p:cNvSpPr>
          <p:nvPr>
            <p:ph idx="1"/>
          </p:nvPr>
        </p:nvSpPr>
        <p:spPr>
          <a:xfrm>
            <a:off x="359024" y="1340768"/>
            <a:ext cx="8784976" cy="5040560"/>
          </a:xfrm>
        </p:spPr>
        <p:txBody>
          <a:bodyPr>
            <a:normAutofit fontScale="92500" lnSpcReduction="10000"/>
          </a:bodyPr>
          <a:lstStyle/>
          <a:p>
            <a:r>
              <a:rPr lang="fr-FR" dirty="0" smtClean="0"/>
              <a:t>Un magasin de jeans supporte chaque mois un montant de coûts fixes, c’est-à-dire de coûts dont le montant global ne dépend pas de la quantité vendue, de 15000 €</a:t>
            </a:r>
          </a:p>
          <a:p>
            <a:r>
              <a:rPr lang="fr-FR" dirty="0" smtClean="0"/>
              <a:t>Exemples de coûts fixes : loyer du magasin, salaires des vendeurs salariés en CDI hors heures supplémentaires, perte de valeur des équipements (dotation aux amortissements), etc.</a:t>
            </a:r>
          </a:p>
          <a:p>
            <a:r>
              <a:rPr lang="fr-FR" dirty="0" smtClean="0"/>
              <a:t>Par ailleurs, chaque jean étant vendu 70 € alors qu’il est acheté 40€, combien faut il en vendre pour ne pas perdre d’argent dans le mois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648072"/>
          </a:xfrm>
        </p:spPr>
        <p:txBody>
          <a:bodyPr>
            <a:normAutofit fontScale="90000"/>
          </a:bodyPr>
          <a:lstStyle/>
          <a:p>
            <a:r>
              <a:rPr lang="fr-FR" dirty="0" smtClean="0"/>
              <a:t>Solution…</a:t>
            </a:r>
            <a:endParaRPr lang="fr-FR" dirty="0"/>
          </a:p>
        </p:txBody>
      </p:sp>
      <p:sp>
        <p:nvSpPr>
          <p:cNvPr id="3" name="Espace réservé du contenu 2"/>
          <p:cNvSpPr>
            <a:spLocks noGrp="1"/>
          </p:cNvSpPr>
          <p:nvPr>
            <p:ph idx="1"/>
          </p:nvPr>
        </p:nvSpPr>
        <p:spPr>
          <a:xfrm>
            <a:off x="251520" y="764704"/>
            <a:ext cx="8640960" cy="5616624"/>
          </a:xfrm>
        </p:spPr>
        <p:txBody>
          <a:bodyPr>
            <a:normAutofit/>
          </a:bodyPr>
          <a:lstStyle/>
          <a:p>
            <a:r>
              <a:rPr lang="fr-FR" dirty="0" smtClean="0"/>
              <a:t>Pour ne plus perdre d’argent, il faut que chiffre d’affaires, c’est-à-dire montant des ventes, soit égal à l’ensemble des coûts (coûts fixes plus coût d’achat des jeans vendus)</a:t>
            </a:r>
          </a:p>
          <a:p>
            <a:r>
              <a:rPr lang="fr-FR" dirty="0" smtClean="0"/>
              <a:t>Soit q le nombre de jeans achetés et vendus, </a:t>
            </a:r>
          </a:p>
          <a:p>
            <a:r>
              <a:rPr lang="fr-FR" dirty="0" smtClean="0"/>
              <a:t>Pour ne plus perdre d’argent, il faut que q soit tel que : </a:t>
            </a:r>
          </a:p>
          <a:p>
            <a:r>
              <a:rPr lang="fr-FR" dirty="0" smtClean="0"/>
              <a:t>Ventes = Total des Coûts</a:t>
            </a:r>
          </a:p>
          <a:p>
            <a:r>
              <a:rPr lang="fr-FR" dirty="0" smtClean="0"/>
              <a:t>70 € * q = 15000€ + (40€ * 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20688"/>
            <a:ext cx="8229600" cy="5832648"/>
          </a:xfrm>
        </p:spPr>
        <p:txBody>
          <a:bodyPr>
            <a:normAutofit/>
          </a:bodyPr>
          <a:lstStyle/>
          <a:p>
            <a:pPr>
              <a:spcAft>
                <a:spcPts val="600"/>
              </a:spcAft>
            </a:pPr>
            <a:r>
              <a:rPr lang="fr-FR" dirty="0" smtClean="0"/>
              <a:t>Ventes = Total des Coûts</a:t>
            </a:r>
          </a:p>
          <a:p>
            <a:pPr>
              <a:spcAft>
                <a:spcPts val="600"/>
              </a:spcAft>
            </a:pPr>
            <a:r>
              <a:rPr lang="fr-FR" dirty="0" smtClean="0"/>
              <a:t>70 € * q = 15000€ + (40€ * q)</a:t>
            </a:r>
          </a:p>
          <a:p>
            <a:pPr>
              <a:spcAft>
                <a:spcPts val="600"/>
              </a:spcAft>
            </a:pPr>
            <a:r>
              <a:rPr lang="fr-FR" dirty="0" smtClean="0"/>
              <a:t>(70 € * q) – (40 € * q) = 15000 €</a:t>
            </a:r>
          </a:p>
          <a:p>
            <a:pPr>
              <a:spcAft>
                <a:spcPts val="600"/>
              </a:spcAft>
            </a:pPr>
            <a:r>
              <a:rPr lang="fr-FR" dirty="0" smtClean="0"/>
              <a:t>(70 € - 40 €) * q = 15000 €</a:t>
            </a:r>
          </a:p>
          <a:p>
            <a:pPr>
              <a:spcAft>
                <a:spcPts val="600"/>
              </a:spcAft>
            </a:pPr>
            <a:r>
              <a:rPr lang="fr-FR" dirty="0" smtClean="0"/>
              <a:t>30 € * q = 15000 €</a:t>
            </a:r>
          </a:p>
          <a:p>
            <a:pPr>
              <a:spcAft>
                <a:spcPts val="600"/>
              </a:spcAft>
            </a:pPr>
            <a:r>
              <a:rPr lang="fr-FR" dirty="0" smtClean="0"/>
              <a:t>Soit q = (15000€/30€)</a:t>
            </a:r>
          </a:p>
          <a:p>
            <a:pPr>
              <a:spcAft>
                <a:spcPts val="600"/>
              </a:spcAft>
            </a:pPr>
            <a:r>
              <a:rPr lang="fr-FR" dirty="0" smtClean="0"/>
              <a:t>Soit q = 500 jeans</a:t>
            </a:r>
          </a:p>
          <a:p>
            <a:pPr>
              <a:spcAft>
                <a:spcPts val="600"/>
              </a:spcAft>
            </a:pPr>
            <a:r>
              <a:rPr lang="fr-FR" dirty="0" smtClean="0"/>
              <a:t>Ce magasin doit vendre au moins 500 jeans par mois pour ne pas perdre d’argent.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C’est ce que l’on appelle le « seuil de rentabilité »…</a:t>
            </a:r>
            <a:endParaRPr lang="fr-FR" dirty="0"/>
          </a:p>
        </p:txBody>
      </p:sp>
      <p:sp>
        <p:nvSpPr>
          <p:cNvPr id="3" name="Espace réservé du contenu 2"/>
          <p:cNvSpPr>
            <a:spLocks noGrp="1"/>
          </p:cNvSpPr>
          <p:nvPr>
            <p:ph idx="1"/>
          </p:nvPr>
        </p:nvSpPr>
        <p:spPr/>
        <p:txBody>
          <a:bodyPr/>
          <a:lstStyle/>
          <a:p>
            <a:r>
              <a:rPr lang="fr-FR" dirty="0" smtClean="0"/>
              <a:t>Le seuil de rentabilité est, pour une période donnée, un mois par exemple, la quantité qu’il faut produire et vendre (ici vendre puisque c’est un magasin) pour cesser de perdre de l’argent. </a:t>
            </a:r>
          </a:p>
          <a:p>
            <a:r>
              <a:rPr lang="fr-FR" dirty="0" smtClean="0"/>
              <a:t>Représentations graphiques…</a:t>
            </a:r>
            <a:endParaRPr lang="fr-FR"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88641"/>
            <a:ext cx="9165947" cy="6492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476672"/>
            <a:ext cx="9144000" cy="5851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Section 4: Taux de croissance</a:t>
            </a:r>
            <a:endParaRPr lang="fr-FR" b="1" dirty="0"/>
          </a:p>
        </p:txBody>
      </p:sp>
      <p:sp>
        <p:nvSpPr>
          <p:cNvPr id="3" name="Espace réservé du contenu 2"/>
          <p:cNvSpPr>
            <a:spLocks noGrp="1"/>
          </p:cNvSpPr>
          <p:nvPr>
            <p:ph idx="1"/>
          </p:nvPr>
        </p:nvSpPr>
        <p:spPr>
          <a:xfrm>
            <a:off x="457200" y="1600200"/>
            <a:ext cx="8229600" cy="4925144"/>
          </a:xfrm>
        </p:spPr>
        <p:txBody>
          <a:bodyPr>
            <a:normAutofit lnSpcReduction="10000"/>
          </a:bodyPr>
          <a:lstStyle/>
          <a:p>
            <a:r>
              <a:rPr lang="fr-FR" dirty="0" smtClean="0"/>
              <a:t>Considérons une variable X, la taille du petit Pierre à sa date d’anniversaire par exemple. </a:t>
            </a:r>
          </a:p>
          <a:p>
            <a:r>
              <a:rPr lang="fr-FR" dirty="0" smtClean="0"/>
              <a:t>Soit X = X1 à la date 1, X = X2 à la date 2</a:t>
            </a:r>
          </a:p>
          <a:p>
            <a:r>
              <a:rPr lang="fr-FR" dirty="0" smtClean="0"/>
              <a:t>Par exemple X = 120 cm à la date 1 et X = 126 cm à la date 2. </a:t>
            </a:r>
          </a:p>
          <a:p>
            <a:r>
              <a:rPr lang="fr-FR" dirty="0" smtClean="0"/>
              <a:t>On appelle croissance de X, la quantité X2 – X1</a:t>
            </a:r>
          </a:p>
          <a:p>
            <a:r>
              <a:rPr lang="fr-FR" dirty="0" smtClean="0"/>
              <a:t>Ici, la croissance de Pierre entre ces deux dates est de 6 cm. </a:t>
            </a:r>
          </a:p>
          <a:p>
            <a:r>
              <a:rPr lang="fr-FR" dirty="0" smtClean="0"/>
              <a:t>On le note souvent </a:t>
            </a:r>
            <a:r>
              <a:rPr lang="el-GR" dirty="0" smtClean="0"/>
              <a:t>Δ</a:t>
            </a:r>
            <a:r>
              <a:rPr lang="fr-FR" dirty="0" smtClean="0"/>
              <a:t>X = 6 cm</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Taux de croissance…</a:t>
            </a:r>
            <a:endParaRPr lang="fr-FR" dirty="0"/>
          </a:p>
        </p:txBody>
      </p:sp>
      <p:sp>
        <p:nvSpPr>
          <p:cNvPr id="3" name="Espace réservé du contenu 2"/>
          <p:cNvSpPr>
            <a:spLocks noGrp="1"/>
          </p:cNvSpPr>
          <p:nvPr>
            <p:ph idx="1"/>
          </p:nvPr>
        </p:nvSpPr>
        <p:spPr>
          <a:xfrm>
            <a:off x="457200" y="1600200"/>
            <a:ext cx="8229600" cy="4925144"/>
          </a:xfrm>
        </p:spPr>
        <p:txBody>
          <a:bodyPr>
            <a:normAutofit fontScale="92500" lnSpcReduction="20000"/>
          </a:bodyPr>
          <a:lstStyle/>
          <a:p>
            <a:r>
              <a:rPr lang="fr-FR" dirty="0" smtClean="0"/>
              <a:t>On appelle taux de croissance de X entre les deux dates le rapport de la croissance de X à sa valeur de départ.</a:t>
            </a:r>
          </a:p>
          <a:p>
            <a:r>
              <a:rPr lang="fr-FR" dirty="0" smtClean="0"/>
              <a:t>Taux de croissance = </a:t>
            </a:r>
            <a:r>
              <a:rPr lang="el-GR" dirty="0" smtClean="0"/>
              <a:t>Δ</a:t>
            </a:r>
            <a:r>
              <a:rPr lang="fr-FR" dirty="0" smtClean="0"/>
              <a:t>X / X, </a:t>
            </a:r>
          </a:p>
          <a:p>
            <a:r>
              <a:rPr lang="fr-FR" dirty="0" smtClean="0"/>
              <a:t>X étant par convention la valeur de départ.</a:t>
            </a:r>
          </a:p>
          <a:p>
            <a:r>
              <a:rPr lang="fr-FR" dirty="0" smtClean="0"/>
              <a:t>C’est donc la croissance rapportée à la valeur de départ (on dit aussi « relative à » la valeur de départ)</a:t>
            </a:r>
          </a:p>
          <a:p>
            <a:r>
              <a:rPr lang="fr-FR" dirty="0" smtClean="0"/>
              <a:t>Ici, taux de croissance, </a:t>
            </a:r>
            <a:r>
              <a:rPr lang="fr-FR" dirty="0" err="1" smtClean="0"/>
              <a:t>Tx</a:t>
            </a:r>
            <a:r>
              <a:rPr lang="fr-FR" dirty="0" smtClean="0"/>
              <a:t> = 6 cm / 120 cm</a:t>
            </a:r>
          </a:p>
          <a:p>
            <a:r>
              <a:rPr lang="fr-FR" dirty="0" smtClean="0"/>
              <a:t>Soit </a:t>
            </a:r>
            <a:r>
              <a:rPr lang="fr-FR" dirty="0" err="1" smtClean="0"/>
              <a:t>Tx</a:t>
            </a:r>
            <a:r>
              <a:rPr lang="fr-FR" dirty="0" smtClean="0"/>
              <a:t> = 0,05 soit </a:t>
            </a:r>
          </a:p>
          <a:p>
            <a:r>
              <a:rPr lang="fr-FR" dirty="0" err="1" smtClean="0"/>
              <a:t>Tx</a:t>
            </a:r>
            <a:r>
              <a:rPr lang="fr-FR" dirty="0" smtClean="0"/>
              <a:t> = 5/100 ce qui s’écrit aussi </a:t>
            </a:r>
            <a:r>
              <a:rPr lang="fr-FR" dirty="0" err="1" smtClean="0"/>
              <a:t>Tx</a:t>
            </a:r>
            <a:r>
              <a:rPr lang="fr-FR" dirty="0" smtClean="0"/>
              <a:t> = 5%</a:t>
            </a:r>
          </a:p>
          <a:p>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allez-vous travailler ? </a:t>
            </a:r>
            <a:endParaRPr lang="fr-FR" dirty="0"/>
          </a:p>
        </p:txBody>
      </p:sp>
      <p:sp>
        <p:nvSpPr>
          <p:cNvPr id="3" name="Espace réservé du contenu 2"/>
          <p:cNvSpPr>
            <a:spLocks noGrp="1"/>
          </p:cNvSpPr>
          <p:nvPr>
            <p:ph idx="1"/>
          </p:nvPr>
        </p:nvSpPr>
        <p:spPr>
          <a:xfrm>
            <a:off x="457200" y="1600200"/>
            <a:ext cx="8229600" cy="4781128"/>
          </a:xfrm>
        </p:spPr>
        <p:txBody>
          <a:bodyPr>
            <a:normAutofit fontScale="92500" lnSpcReduction="10000"/>
          </a:bodyPr>
          <a:lstStyle/>
          <a:p>
            <a:r>
              <a:rPr lang="fr-FR" dirty="0" smtClean="0"/>
              <a:t>Trois rendez-vous d’une heure trente chacun en </a:t>
            </a:r>
            <a:r>
              <a:rPr lang="fr-FR" dirty="0" err="1" smtClean="0"/>
              <a:t>présentiel</a:t>
            </a:r>
            <a:r>
              <a:rPr lang="fr-FR" dirty="0" smtClean="0"/>
              <a:t> :</a:t>
            </a:r>
          </a:p>
          <a:p>
            <a:pPr lvl="1"/>
            <a:r>
              <a:rPr lang="fr-FR" dirty="0" smtClean="0"/>
              <a:t>jeudi 15 février, jeudi 29 mars, et jeudi 26 avril 2018</a:t>
            </a:r>
          </a:p>
          <a:p>
            <a:r>
              <a:rPr lang="fr-FR" dirty="0" smtClean="0"/>
              <a:t>Un gros travail personnel à partir d’E-</a:t>
            </a:r>
            <a:r>
              <a:rPr lang="fr-FR" dirty="0" err="1" smtClean="0"/>
              <a:t>learn</a:t>
            </a:r>
            <a:r>
              <a:rPr lang="fr-FR" dirty="0" smtClean="0"/>
              <a:t> entre ces séances puis pour réviser les examens</a:t>
            </a:r>
          </a:p>
          <a:p>
            <a:pPr lvl="1"/>
            <a:r>
              <a:rPr lang="fr-FR" dirty="0" smtClean="0"/>
              <a:t>étude du cours à partir du polycopié et du diaporama</a:t>
            </a:r>
          </a:p>
          <a:p>
            <a:pPr lvl="1"/>
            <a:r>
              <a:rPr lang="fr-FR" dirty="0" smtClean="0"/>
              <a:t>faire et refaire les exercices du cours, </a:t>
            </a:r>
          </a:p>
          <a:p>
            <a:pPr lvl="1"/>
            <a:r>
              <a:rPr lang="fr-FR" dirty="0" smtClean="0"/>
              <a:t>faire et refaire les exercices complémentaires, disponibles sur E-</a:t>
            </a:r>
            <a:r>
              <a:rPr lang="fr-FR" dirty="0" err="1" smtClean="0"/>
              <a:t>learn</a:t>
            </a:r>
            <a:r>
              <a:rPr lang="fr-FR" dirty="0" smtClean="0"/>
              <a:t> également.</a:t>
            </a:r>
          </a:p>
          <a:p>
            <a:pPr lvl="1"/>
            <a:r>
              <a:rPr lang="fr-FR" dirty="0" smtClean="0"/>
              <a:t>Étudiez tout le chapitre 1 et faites les exercices correspondants d’ici la séance du 16 février</a:t>
            </a:r>
          </a:p>
          <a:p>
            <a:pPr lvl="1"/>
            <a:endParaRPr lang="fr-FR" dirty="0" smtClean="0"/>
          </a:p>
          <a:p>
            <a:pPr lvl="1"/>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Remarquons bien que …</a:t>
            </a:r>
            <a:endParaRPr lang="fr-FR" dirty="0"/>
          </a:p>
        </p:txBody>
      </p:sp>
      <p:sp>
        <p:nvSpPr>
          <p:cNvPr id="3" name="Espace réservé du contenu 2"/>
          <p:cNvSpPr>
            <a:spLocks noGrp="1"/>
          </p:cNvSpPr>
          <p:nvPr>
            <p:ph idx="1"/>
          </p:nvPr>
        </p:nvSpPr>
        <p:spPr>
          <a:xfrm>
            <a:off x="467544" y="1844824"/>
            <a:ext cx="8229600" cy="3989040"/>
          </a:xfrm>
        </p:spPr>
        <p:txBody>
          <a:bodyPr>
            <a:normAutofit/>
          </a:bodyPr>
          <a:lstStyle/>
          <a:p>
            <a:pPr>
              <a:spcAft>
                <a:spcPts val="1800"/>
              </a:spcAft>
            </a:pPr>
            <a:r>
              <a:rPr lang="fr-FR" dirty="0" smtClean="0"/>
              <a:t>0,05 = 5/100 = 5%</a:t>
            </a:r>
          </a:p>
          <a:p>
            <a:pPr>
              <a:spcAft>
                <a:spcPts val="1800"/>
              </a:spcAft>
            </a:pPr>
            <a:r>
              <a:rPr lang="fr-FR" dirty="0" smtClean="0"/>
              <a:t>Ecrire 5/100 et 5%, c’est deux façons différentes d’écrire la même chose</a:t>
            </a:r>
          </a:p>
          <a:p>
            <a:pPr>
              <a:spcAft>
                <a:spcPts val="1800"/>
              </a:spcAft>
            </a:pPr>
            <a:r>
              <a:rPr lang="fr-FR" dirty="0" smtClean="0"/>
              <a:t>Ecrire 0,05, 5/100 et 5%, c’est trois façons différentes d’écrire la même chose…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600200"/>
            <a:ext cx="8229600" cy="4925144"/>
          </a:xfrm>
        </p:spPr>
        <p:txBody>
          <a:bodyPr>
            <a:normAutofit lnSpcReduction="10000"/>
          </a:bodyPr>
          <a:lstStyle/>
          <a:p>
            <a:r>
              <a:rPr lang="fr-FR" dirty="0" smtClean="0"/>
              <a:t>Si on divise un segment de 1 (par exemple 1m) en 10 sous-segments égaux, un sous-segment est de longueur l=  1/10. </a:t>
            </a:r>
          </a:p>
          <a:p>
            <a:r>
              <a:rPr lang="fr-FR" dirty="0" smtClean="0"/>
              <a:t>Par convention, cela s’écrit aussi l = 0,10</a:t>
            </a:r>
          </a:p>
          <a:p>
            <a:r>
              <a:rPr lang="fr-FR" dirty="0" smtClean="0"/>
              <a:t>0,10 = 1/10 = 10/100 = 10%</a:t>
            </a:r>
          </a:p>
          <a:p>
            <a:r>
              <a:rPr lang="fr-FR" dirty="0" smtClean="0"/>
              <a:t>De même, à quoi correspond 1/4</a:t>
            </a:r>
            <a:r>
              <a:rPr lang="fr-FR" sz="2400" dirty="0" smtClean="0"/>
              <a:t> </a:t>
            </a:r>
            <a:r>
              <a:rPr lang="fr-FR" dirty="0" smtClean="0"/>
              <a:t>? </a:t>
            </a:r>
          </a:p>
          <a:p>
            <a:r>
              <a:rPr lang="fr-FR" dirty="0" smtClean="0"/>
              <a:t>1/4</a:t>
            </a:r>
            <a:r>
              <a:rPr lang="fr-FR" sz="2400" dirty="0" smtClean="0"/>
              <a:t> </a:t>
            </a:r>
            <a:r>
              <a:rPr lang="fr-FR" dirty="0" smtClean="0"/>
              <a:t>= 25/100 = 25%</a:t>
            </a:r>
          </a:p>
          <a:p>
            <a:r>
              <a:rPr lang="fr-FR" dirty="0" smtClean="0"/>
              <a:t>De même, à quoi correspond 1/5</a:t>
            </a:r>
            <a:r>
              <a:rPr lang="fr-FR" sz="2400" dirty="0" smtClean="0"/>
              <a:t> </a:t>
            </a:r>
            <a:r>
              <a:rPr lang="fr-FR" dirty="0" smtClean="0"/>
              <a:t>? </a:t>
            </a:r>
          </a:p>
          <a:p>
            <a:r>
              <a:rPr lang="fr-FR" dirty="0" smtClean="0"/>
              <a:t>1/5 = 20/100 = 20%</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Remarquons aussi que si…</a:t>
            </a:r>
          </a:p>
        </p:txBody>
      </p:sp>
      <p:sp>
        <p:nvSpPr>
          <p:cNvPr id="3" name="Espace réservé du contenu 2"/>
          <p:cNvSpPr>
            <a:spLocks noGrp="1"/>
          </p:cNvSpPr>
          <p:nvPr>
            <p:ph idx="1"/>
          </p:nvPr>
        </p:nvSpPr>
        <p:spPr>
          <a:xfrm>
            <a:off x="457200" y="1844824"/>
            <a:ext cx="8229600" cy="4536503"/>
          </a:xfrm>
        </p:spPr>
        <p:txBody>
          <a:bodyPr/>
          <a:lstStyle/>
          <a:p>
            <a:pPr>
              <a:spcAft>
                <a:spcPts val="1800"/>
              </a:spcAft>
            </a:pPr>
            <a:r>
              <a:rPr lang="fr-FR" dirty="0" smtClean="0"/>
              <a:t>Taux de croissance = </a:t>
            </a:r>
            <a:r>
              <a:rPr lang="el-GR" dirty="0" smtClean="0"/>
              <a:t>Δ</a:t>
            </a:r>
            <a:r>
              <a:rPr lang="fr-FR" dirty="0" smtClean="0"/>
              <a:t>X / X</a:t>
            </a:r>
          </a:p>
          <a:p>
            <a:pPr>
              <a:spcAft>
                <a:spcPts val="1800"/>
              </a:spcAft>
            </a:pPr>
            <a:r>
              <a:rPr lang="fr-FR" dirty="0" smtClean="0"/>
              <a:t>alors </a:t>
            </a:r>
            <a:r>
              <a:rPr lang="el-GR" dirty="0" smtClean="0"/>
              <a:t>Δ</a:t>
            </a:r>
            <a:r>
              <a:rPr lang="fr-FR" dirty="0" smtClean="0"/>
              <a:t>X = Taux de croissance * X, </a:t>
            </a:r>
          </a:p>
          <a:p>
            <a:pPr>
              <a:spcAft>
                <a:spcPts val="1800"/>
              </a:spcAft>
            </a:pPr>
            <a:r>
              <a:rPr lang="fr-FR" dirty="0" smtClean="0"/>
              <a:t>C’est-à-dire que la croissance est égale au taux de croissance que multiplie la valeur de départ.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a:t>
            </a:r>
            <a:endParaRPr lang="fr-FR" dirty="0"/>
          </a:p>
        </p:txBody>
      </p:sp>
      <p:sp>
        <p:nvSpPr>
          <p:cNvPr id="3" name="Espace réservé du contenu 2"/>
          <p:cNvSpPr>
            <a:spLocks noGrp="1"/>
          </p:cNvSpPr>
          <p:nvPr>
            <p:ph idx="1"/>
          </p:nvPr>
        </p:nvSpPr>
        <p:spPr>
          <a:xfrm>
            <a:off x="0" y="1772816"/>
            <a:ext cx="9144000" cy="4525963"/>
          </a:xfrm>
        </p:spPr>
        <p:txBody>
          <a:bodyPr/>
          <a:lstStyle/>
          <a:p>
            <a:r>
              <a:rPr lang="fr-FR" dirty="0" smtClean="0"/>
              <a:t>En 2009, le PNB japonais était de 5249,04 milliards de dollars</a:t>
            </a:r>
          </a:p>
          <a:p>
            <a:r>
              <a:rPr lang="fr-FR" dirty="0" smtClean="0"/>
              <a:t>En 2010, après deux années de recul du PNB, le pays renoue avec la croissance, au taux de 4%. </a:t>
            </a:r>
          </a:p>
          <a:p>
            <a:r>
              <a:rPr lang="fr-FR" dirty="0" smtClean="0"/>
              <a:t>Calculez le PNB de l’année 2010.</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lstStyle/>
          <a:p>
            <a:r>
              <a:rPr lang="fr-FR" dirty="0" smtClean="0"/>
              <a:t>Solution…</a:t>
            </a:r>
            <a:endParaRPr lang="fr-FR" dirty="0"/>
          </a:p>
        </p:txBody>
      </p:sp>
      <p:sp>
        <p:nvSpPr>
          <p:cNvPr id="3" name="Espace réservé du contenu 2"/>
          <p:cNvSpPr>
            <a:spLocks noGrp="1"/>
          </p:cNvSpPr>
          <p:nvPr>
            <p:ph idx="1"/>
          </p:nvPr>
        </p:nvSpPr>
        <p:spPr>
          <a:xfrm>
            <a:off x="0" y="1340768"/>
            <a:ext cx="9144000" cy="5257800"/>
          </a:xfrm>
        </p:spPr>
        <p:txBody>
          <a:bodyPr>
            <a:normAutofit lnSpcReduction="10000"/>
          </a:bodyPr>
          <a:lstStyle/>
          <a:p>
            <a:pPr>
              <a:spcAft>
                <a:spcPts val="1800"/>
              </a:spcAft>
            </a:pPr>
            <a:r>
              <a:rPr lang="fr-FR" dirty="0" smtClean="0"/>
              <a:t>Notons </a:t>
            </a:r>
            <a:r>
              <a:rPr lang="fr-FR" dirty="0" err="1" smtClean="0"/>
              <a:t>Tx</a:t>
            </a:r>
            <a:r>
              <a:rPr lang="fr-FR" dirty="0" smtClean="0"/>
              <a:t> de </a:t>
            </a:r>
            <a:r>
              <a:rPr lang="fr-FR" dirty="0" err="1" smtClean="0"/>
              <a:t>crce</a:t>
            </a:r>
            <a:r>
              <a:rPr lang="fr-FR" dirty="0" smtClean="0"/>
              <a:t> le taux de croissance,</a:t>
            </a:r>
          </a:p>
          <a:p>
            <a:pPr>
              <a:spcAft>
                <a:spcPts val="1800"/>
              </a:spcAft>
            </a:pPr>
            <a:r>
              <a:rPr lang="fr-FR" dirty="0" err="1" smtClean="0"/>
              <a:t>Tx</a:t>
            </a:r>
            <a:r>
              <a:rPr lang="fr-FR" dirty="0" smtClean="0"/>
              <a:t> de </a:t>
            </a:r>
            <a:r>
              <a:rPr lang="fr-FR" dirty="0" err="1" smtClean="0"/>
              <a:t>crce</a:t>
            </a:r>
            <a:r>
              <a:rPr lang="fr-FR" dirty="0" smtClean="0"/>
              <a:t> = (PNB</a:t>
            </a:r>
            <a:r>
              <a:rPr lang="fr-FR" sz="2000" dirty="0" smtClean="0"/>
              <a:t>2010</a:t>
            </a:r>
            <a:r>
              <a:rPr lang="fr-FR" dirty="0" smtClean="0"/>
              <a:t>- PNB</a:t>
            </a:r>
            <a:r>
              <a:rPr lang="fr-FR" sz="2000" dirty="0" smtClean="0"/>
              <a:t>2009</a:t>
            </a:r>
            <a:r>
              <a:rPr lang="fr-FR" dirty="0" smtClean="0"/>
              <a:t>) / PNB</a:t>
            </a:r>
            <a:r>
              <a:rPr lang="fr-FR" sz="2000" dirty="0" smtClean="0"/>
              <a:t>2009, </a:t>
            </a:r>
          </a:p>
          <a:p>
            <a:pPr>
              <a:spcAft>
                <a:spcPts val="1800"/>
              </a:spcAft>
            </a:pPr>
            <a:r>
              <a:rPr lang="fr-FR" dirty="0" smtClean="0"/>
              <a:t>Donc  (PNB</a:t>
            </a:r>
            <a:r>
              <a:rPr lang="fr-FR" sz="2000" dirty="0" smtClean="0"/>
              <a:t>2010</a:t>
            </a:r>
            <a:r>
              <a:rPr lang="fr-FR" dirty="0" smtClean="0"/>
              <a:t>- PNB</a:t>
            </a:r>
            <a:r>
              <a:rPr lang="fr-FR" sz="2000" dirty="0" smtClean="0"/>
              <a:t>2009</a:t>
            </a:r>
            <a:r>
              <a:rPr lang="fr-FR" dirty="0" smtClean="0"/>
              <a:t>) = </a:t>
            </a:r>
            <a:r>
              <a:rPr lang="fr-FR" dirty="0" err="1" smtClean="0"/>
              <a:t>Tx</a:t>
            </a:r>
            <a:r>
              <a:rPr lang="fr-FR" dirty="0" smtClean="0"/>
              <a:t> de </a:t>
            </a:r>
            <a:r>
              <a:rPr lang="fr-FR" dirty="0" err="1" smtClean="0"/>
              <a:t>crce</a:t>
            </a:r>
            <a:r>
              <a:rPr lang="fr-FR" dirty="0" smtClean="0"/>
              <a:t> * PNB</a:t>
            </a:r>
            <a:r>
              <a:rPr lang="fr-FR" sz="2000" dirty="0" smtClean="0"/>
              <a:t>2009</a:t>
            </a:r>
            <a:endParaRPr lang="fr-FR" dirty="0" smtClean="0"/>
          </a:p>
          <a:p>
            <a:pPr>
              <a:spcAft>
                <a:spcPts val="1800"/>
              </a:spcAft>
            </a:pPr>
            <a:r>
              <a:rPr lang="fr-FR" dirty="0" smtClean="0"/>
              <a:t>Soit  PNB</a:t>
            </a:r>
            <a:r>
              <a:rPr lang="fr-FR" sz="2000" dirty="0" smtClean="0"/>
              <a:t>2010</a:t>
            </a:r>
            <a:r>
              <a:rPr lang="fr-FR" dirty="0" smtClean="0"/>
              <a:t> = PNB</a:t>
            </a:r>
            <a:r>
              <a:rPr lang="fr-FR" sz="2000" dirty="0" smtClean="0"/>
              <a:t>2009</a:t>
            </a:r>
            <a:r>
              <a:rPr lang="fr-FR" dirty="0" smtClean="0"/>
              <a:t> + (</a:t>
            </a:r>
            <a:r>
              <a:rPr lang="fr-FR" dirty="0" err="1" smtClean="0"/>
              <a:t>Tx</a:t>
            </a:r>
            <a:r>
              <a:rPr lang="fr-FR" dirty="0" smtClean="0"/>
              <a:t> de </a:t>
            </a:r>
            <a:r>
              <a:rPr lang="fr-FR" dirty="0" err="1" smtClean="0"/>
              <a:t>crce</a:t>
            </a:r>
            <a:r>
              <a:rPr lang="fr-FR" dirty="0" smtClean="0"/>
              <a:t> * PNB</a:t>
            </a:r>
            <a:r>
              <a:rPr lang="fr-FR" sz="2000" dirty="0" smtClean="0"/>
              <a:t>2009</a:t>
            </a:r>
            <a:r>
              <a:rPr lang="fr-FR" dirty="0" smtClean="0"/>
              <a:t>)</a:t>
            </a:r>
            <a:endParaRPr lang="fr-FR" sz="2000" dirty="0" smtClean="0"/>
          </a:p>
          <a:p>
            <a:pPr>
              <a:spcAft>
                <a:spcPts val="1800"/>
              </a:spcAft>
            </a:pPr>
            <a:r>
              <a:rPr lang="fr-FR" dirty="0" smtClean="0"/>
              <a:t>Ou encore PNB</a:t>
            </a:r>
            <a:r>
              <a:rPr lang="fr-FR" sz="2000" dirty="0" smtClean="0"/>
              <a:t>2010</a:t>
            </a:r>
            <a:r>
              <a:rPr lang="fr-FR" dirty="0" smtClean="0"/>
              <a:t> = PNB</a:t>
            </a:r>
            <a:r>
              <a:rPr lang="fr-FR" sz="2000" dirty="0" smtClean="0"/>
              <a:t>2009</a:t>
            </a:r>
            <a:r>
              <a:rPr lang="fr-FR" dirty="0" smtClean="0"/>
              <a:t>  (1+ </a:t>
            </a:r>
            <a:r>
              <a:rPr lang="fr-FR" dirty="0" err="1" smtClean="0"/>
              <a:t>Tx</a:t>
            </a:r>
            <a:r>
              <a:rPr lang="fr-FR" dirty="0" smtClean="0"/>
              <a:t> de </a:t>
            </a:r>
            <a:r>
              <a:rPr lang="fr-FR" dirty="0" err="1" smtClean="0"/>
              <a:t>crce</a:t>
            </a:r>
            <a:r>
              <a:rPr lang="fr-FR" dirty="0" smtClean="0"/>
              <a:t> )</a:t>
            </a:r>
          </a:p>
          <a:p>
            <a:pPr>
              <a:spcAft>
                <a:spcPts val="1800"/>
              </a:spcAft>
            </a:pPr>
            <a:r>
              <a:rPr lang="fr-FR" dirty="0" smtClean="0"/>
              <a:t>PNB</a:t>
            </a:r>
            <a:r>
              <a:rPr lang="fr-FR" sz="2000" dirty="0" smtClean="0"/>
              <a:t>2010</a:t>
            </a:r>
            <a:r>
              <a:rPr lang="fr-FR" dirty="0" smtClean="0"/>
              <a:t> = PNB</a:t>
            </a:r>
            <a:r>
              <a:rPr lang="fr-FR" sz="2000" dirty="0" smtClean="0"/>
              <a:t>2009</a:t>
            </a:r>
            <a:r>
              <a:rPr lang="fr-FR" dirty="0" smtClean="0"/>
              <a:t> (1+0,04)</a:t>
            </a:r>
          </a:p>
          <a:p>
            <a:pPr>
              <a:spcAft>
                <a:spcPts val="1800"/>
              </a:spcAft>
            </a:pPr>
            <a:r>
              <a:rPr lang="fr-FR" dirty="0" smtClean="0"/>
              <a:t>PNB</a:t>
            </a:r>
            <a:r>
              <a:rPr lang="fr-FR" sz="2000" dirty="0" smtClean="0"/>
              <a:t>2010</a:t>
            </a:r>
            <a:r>
              <a:rPr lang="fr-FR" dirty="0" smtClean="0"/>
              <a:t> = 5459 milliards de dollars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la valeur d’arrivée…</a:t>
            </a:r>
            <a:endParaRPr lang="fr-FR" dirty="0"/>
          </a:p>
        </p:txBody>
      </p:sp>
      <p:sp>
        <p:nvSpPr>
          <p:cNvPr id="3" name="Espace réservé du contenu 2"/>
          <p:cNvSpPr>
            <a:spLocks noGrp="1"/>
          </p:cNvSpPr>
          <p:nvPr>
            <p:ph idx="1"/>
          </p:nvPr>
        </p:nvSpPr>
        <p:spPr>
          <a:xfrm>
            <a:off x="467544" y="1412776"/>
            <a:ext cx="8229600" cy="5184576"/>
          </a:xfrm>
        </p:spPr>
        <p:txBody>
          <a:bodyPr/>
          <a:lstStyle/>
          <a:p>
            <a:r>
              <a:rPr lang="fr-FR" dirty="0" smtClean="0"/>
              <a:t>Quelle que soit la variable X, on a : </a:t>
            </a:r>
          </a:p>
          <a:p>
            <a:r>
              <a:rPr lang="fr-FR" dirty="0" smtClean="0"/>
              <a:t>Taux de croissance = </a:t>
            </a:r>
            <a:r>
              <a:rPr lang="el-GR" dirty="0" smtClean="0"/>
              <a:t>Δ</a:t>
            </a:r>
            <a:r>
              <a:rPr lang="fr-FR" dirty="0" smtClean="0"/>
              <a:t>X / X,  X étant la valeur de départ. </a:t>
            </a:r>
          </a:p>
          <a:p>
            <a:r>
              <a:rPr lang="fr-FR" dirty="0" smtClean="0"/>
              <a:t>Plus précisément, écrivons X</a:t>
            </a:r>
            <a:r>
              <a:rPr lang="fr-FR" sz="2400" dirty="0" smtClean="0"/>
              <a:t>1</a:t>
            </a:r>
            <a:r>
              <a:rPr lang="fr-FR" dirty="0" smtClean="0"/>
              <a:t> la valeur de départ, et X</a:t>
            </a:r>
            <a:r>
              <a:rPr lang="fr-FR" sz="2400" dirty="0" smtClean="0"/>
              <a:t>2</a:t>
            </a:r>
            <a:r>
              <a:rPr lang="fr-FR" dirty="0" smtClean="0"/>
              <a:t> celle d’arrivée, </a:t>
            </a:r>
            <a:r>
              <a:rPr lang="el-GR" dirty="0" smtClean="0"/>
              <a:t>Δ</a:t>
            </a:r>
            <a:r>
              <a:rPr lang="fr-FR" dirty="0" smtClean="0"/>
              <a:t>X = X</a:t>
            </a:r>
            <a:r>
              <a:rPr lang="fr-FR" sz="2400" dirty="0" smtClean="0"/>
              <a:t>2</a:t>
            </a:r>
            <a:r>
              <a:rPr lang="fr-FR" dirty="0" smtClean="0"/>
              <a:t> – X</a:t>
            </a:r>
            <a:r>
              <a:rPr lang="fr-FR" sz="2400" dirty="0" smtClean="0"/>
              <a:t>1</a:t>
            </a:r>
            <a:r>
              <a:rPr lang="fr-FR" dirty="0" smtClean="0"/>
              <a:t>, </a:t>
            </a:r>
          </a:p>
          <a:p>
            <a:r>
              <a:rPr lang="fr-FR" dirty="0" err="1" smtClean="0"/>
              <a:t>Tx</a:t>
            </a:r>
            <a:r>
              <a:rPr lang="fr-FR" dirty="0" smtClean="0"/>
              <a:t> de </a:t>
            </a:r>
            <a:r>
              <a:rPr lang="fr-FR" dirty="0" err="1" smtClean="0"/>
              <a:t>crce</a:t>
            </a:r>
            <a:r>
              <a:rPr lang="fr-FR" dirty="0" smtClean="0"/>
              <a:t> = </a:t>
            </a:r>
            <a:r>
              <a:rPr lang="el-GR" dirty="0" smtClean="0"/>
              <a:t>Δ</a:t>
            </a:r>
            <a:r>
              <a:rPr lang="fr-FR" dirty="0" smtClean="0"/>
              <a:t>X / X</a:t>
            </a:r>
            <a:r>
              <a:rPr lang="fr-FR" sz="2400" dirty="0" smtClean="0"/>
              <a:t>1</a:t>
            </a:r>
            <a:endParaRPr lang="fr-FR" dirty="0" smtClean="0"/>
          </a:p>
          <a:p>
            <a:r>
              <a:rPr lang="fr-FR" dirty="0" err="1" smtClean="0"/>
              <a:t>Tx</a:t>
            </a:r>
            <a:r>
              <a:rPr lang="fr-FR" dirty="0" smtClean="0"/>
              <a:t> de </a:t>
            </a:r>
            <a:r>
              <a:rPr lang="fr-FR" dirty="0" err="1" smtClean="0"/>
              <a:t>crce</a:t>
            </a:r>
            <a:r>
              <a:rPr lang="fr-FR" dirty="0" smtClean="0"/>
              <a:t> = (X</a:t>
            </a:r>
            <a:r>
              <a:rPr lang="fr-FR" sz="2400" dirty="0" smtClean="0"/>
              <a:t>2</a:t>
            </a:r>
            <a:r>
              <a:rPr lang="fr-FR" dirty="0" smtClean="0"/>
              <a:t>-X</a:t>
            </a:r>
            <a:r>
              <a:rPr lang="fr-FR" sz="2400" dirty="0" smtClean="0"/>
              <a:t>1</a:t>
            </a:r>
            <a:r>
              <a:rPr lang="fr-FR" dirty="0" smtClean="0"/>
              <a:t>) / X</a:t>
            </a:r>
            <a:r>
              <a:rPr lang="fr-FR" sz="2400" dirty="0" smtClean="0"/>
              <a:t>1</a:t>
            </a:r>
            <a:r>
              <a:rPr lang="fr-FR" dirty="0" smtClean="0"/>
              <a:t>, </a:t>
            </a:r>
          </a:p>
          <a:p>
            <a:r>
              <a:rPr lang="fr-FR" dirty="0" err="1" smtClean="0"/>
              <a:t>Tx</a:t>
            </a:r>
            <a:r>
              <a:rPr lang="fr-FR" dirty="0" smtClean="0"/>
              <a:t> de </a:t>
            </a:r>
            <a:r>
              <a:rPr lang="fr-FR" dirty="0" err="1" smtClean="0"/>
              <a:t>crce</a:t>
            </a:r>
            <a:r>
              <a:rPr lang="fr-FR" dirty="0" smtClean="0"/>
              <a:t> * X</a:t>
            </a:r>
            <a:r>
              <a:rPr lang="fr-FR" sz="2800" dirty="0" smtClean="0"/>
              <a:t>1</a:t>
            </a:r>
            <a:r>
              <a:rPr lang="fr-FR" dirty="0" smtClean="0"/>
              <a:t> = X</a:t>
            </a:r>
            <a:r>
              <a:rPr lang="fr-FR" sz="2800" dirty="0" smtClean="0"/>
              <a:t>2</a:t>
            </a:r>
            <a:r>
              <a:rPr lang="fr-FR" dirty="0" smtClean="0"/>
              <a:t> – X</a:t>
            </a:r>
            <a:r>
              <a:rPr lang="fr-FR" sz="2800" dirty="0" smtClean="0"/>
              <a:t>1</a:t>
            </a:r>
            <a:endParaRPr lang="fr-FR" dirty="0" smtClean="0"/>
          </a:p>
          <a:p>
            <a:r>
              <a:rPr lang="fr-FR" dirty="0" smtClean="0">
                <a:sym typeface="Wingdings" pitchFamily="2" charset="2"/>
              </a:rPr>
              <a:t> X</a:t>
            </a:r>
            <a:r>
              <a:rPr lang="fr-FR" sz="2400" dirty="0" smtClean="0">
                <a:sym typeface="Wingdings" pitchFamily="2" charset="2"/>
              </a:rPr>
              <a:t>2</a:t>
            </a:r>
            <a:r>
              <a:rPr lang="fr-FR" dirty="0" smtClean="0">
                <a:sym typeface="Wingdings" pitchFamily="2" charset="2"/>
              </a:rPr>
              <a:t> = X</a:t>
            </a:r>
            <a:r>
              <a:rPr lang="fr-FR" sz="2400" dirty="0" smtClean="0">
                <a:sym typeface="Wingdings" pitchFamily="2" charset="2"/>
              </a:rPr>
              <a:t>1</a:t>
            </a:r>
            <a:r>
              <a:rPr lang="fr-FR" dirty="0" smtClean="0">
                <a:sym typeface="Wingdings" pitchFamily="2" charset="2"/>
              </a:rPr>
              <a:t>*(1 + </a:t>
            </a:r>
            <a:r>
              <a:rPr lang="fr-FR" dirty="0" err="1" smtClean="0"/>
              <a:t>Tx</a:t>
            </a:r>
            <a:r>
              <a:rPr lang="fr-FR" dirty="0" smtClean="0"/>
              <a:t> de </a:t>
            </a:r>
            <a:r>
              <a:rPr lang="fr-FR" dirty="0" err="1" smtClean="0"/>
              <a:t>crce</a:t>
            </a:r>
            <a:r>
              <a:rPr lang="fr-FR" dirty="0" smtClean="0"/>
              <a:t>)</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Section 5 : Taux comme valeur relative…</a:t>
            </a:r>
            <a:endParaRPr lang="fr-FR" b="1" dirty="0"/>
          </a:p>
        </p:txBody>
      </p:sp>
      <p:sp>
        <p:nvSpPr>
          <p:cNvPr id="3" name="Espace réservé du contenu 2"/>
          <p:cNvSpPr>
            <a:spLocks noGrp="1"/>
          </p:cNvSpPr>
          <p:nvPr>
            <p:ph idx="1"/>
          </p:nvPr>
        </p:nvSpPr>
        <p:spPr>
          <a:xfrm>
            <a:off x="467544" y="1628800"/>
            <a:ext cx="8229600" cy="4713387"/>
          </a:xfrm>
        </p:spPr>
        <p:txBody>
          <a:bodyPr>
            <a:normAutofit fontScale="92500" lnSpcReduction="10000"/>
          </a:bodyPr>
          <a:lstStyle/>
          <a:p>
            <a:r>
              <a:rPr lang="fr-FR" dirty="0" smtClean="0"/>
              <a:t>On a dit que Taux de croissance = </a:t>
            </a:r>
            <a:r>
              <a:rPr lang="el-GR" dirty="0" smtClean="0"/>
              <a:t>Δ</a:t>
            </a:r>
            <a:r>
              <a:rPr lang="fr-FR" dirty="0" smtClean="0"/>
              <a:t>X / X, </a:t>
            </a:r>
          </a:p>
          <a:p>
            <a:r>
              <a:rPr lang="fr-FR" dirty="0" smtClean="0"/>
              <a:t>Donc que le taux de croissance est la croissance rapportée à la valeur de départ (ou « relative à » ou « exprimée relativement à » la valeur de départ). </a:t>
            </a:r>
          </a:p>
          <a:p>
            <a:r>
              <a:rPr lang="fr-FR" dirty="0" smtClean="0"/>
              <a:t>De la même façon, on calcule souvent une valeur par rapport à une autre. </a:t>
            </a:r>
          </a:p>
          <a:p>
            <a:r>
              <a:rPr lang="fr-FR" dirty="0" smtClean="0"/>
              <a:t>On calcule par exemple la TVA (Taxe sur la Valeur Ajoutée) par rapport à la valeur hors taxe d’un bien…</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980728"/>
          </a:xfrm>
        </p:spPr>
        <p:txBody>
          <a:bodyPr/>
          <a:lstStyle/>
          <a:p>
            <a:r>
              <a:rPr lang="fr-FR" dirty="0" smtClean="0"/>
              <a:t>TVA (Taxe sur la Valeur Ajoutée) …</a:t>
            </a:r>
            <a:endParaRPr lang="fr-FR" dirty="0"/>
          </a:p>
        </p:txBody>
      </p:sp>
      <p:sp>
        <p:nvSpPr>
          <p:cNvPr id="3" name="Espace réservé du contenu 2"/>
          <p:cNvSpPr>
            <a:spLocks noGrp="1"/>
          </p:cNvSpPr>
          <p:nvPr>
            <p:ph idx="1"/>
          </p:nvPr>
        </p:nvSpPr>
        <p:spPr>
          <a:xfrm>
            <a:off x="395536" y="2060848"/>
            <a:ext cx="8496944" cy="3096344"/>
          </a:xfrm>
        </p:spPr>
        <p:txBody>
          <a:bodyPr>
            <a:normAutofit/>
          </a:bodyPr>
          <a:lstStyle/>
          <a:p>
            <a:pPr>
              <a:spcAft>
                <a:spcPts val="600"/>
              </a:spcAft>
            </a:pPr>
            <a:r>
              <a:rPr lang="fr-FR" dirty="0" smtClean="0"/>
              <a:t>Soit un produit vendu 100 € hors taxes, </a:t>
            </a:r>
          </a:p>
          <a:p>
            <a:pPr>
              <a:spcAft>
                <a:spcPts val="600"/>
              </a:spcAft>
            </a:pPr>
            <a:r>
              <a:rPr lang="fr-FR" dirty="0" smtClean="0"/>
              <a:t>Soit un taux de TVA de 20%</a:t>
            </a:r>
          </a:p>
          <a:p>
            <a:pPr>
              <a:spcAft>
                <a:spcPts val="600"/>
              </a:spcAft>
            </a:pPr>
            <a:r>
              <a:rPr lang="fr-FR" dirty="0" smtClean="0"/>
              <a:t>Q1 : Quel est le montant de la TVA? </a:t>
            </a:r>
          </a:p>
          <a:p>
            <a:pPr>
              <a:spcAft>
                <a:spcPts val="600"/>
              </a:spcAft>
            </a:pPr>
            <a:r>
              <a:rPr lang="fr-FR" dirty="0" smtClean="0"/>
              <a:t>Q2 : Quel est le montant TTC payé par le client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normAutofit lnSpcReduction="10000"/>
          </a:bodyPr>
          <a:lstStyle/>
          <a:p>
            <a:pPr>
              <a:spcAft>
                <a:spcPts val="600"/>
              </a:spcAft>
            </a:pPr>
            <a:r>
              <a:rPr lang="fr-FR" dirty="0" smtClean="0"/>
              <a:t>Q1 : Appelons PHT le prix hors taxes, TVA le montant de la TVA, et PTTC le prix TTC payé par le client, </a:t>
            </a:r>
          </a:p>
          <a:p>
            <a:pPr>
              <a:spcAft>
                <a:spcPts val="600"/>
              </a:spcAft>
            </a:pPr>
            <a:r>
              <a:rPr lang="fr-FR" dirty="0" smtClean="0"/>
              <a:t>TVA = 20% * 100 €</a:t>
            </a:r>
          </a:p>
          <a:p>
            <a:pPr>
              <a:spcAft>
                <a:spcPts val="600"/>
              </a:spcAft>
            </a:pPr>
            <a:r>
              <a:rPr lang="fr-FR" dirty="0" smtClean="0"/>
              <a:t>TVA = 20 €</a:t>
            </a:r>
          </a:p>
          <a:p>
            <a:pPr>
              <a:spcAft>
                <a:spcPts val="600"/>
              </a:spcAft>
            </a:pPr>
            <a:r>
              <a:rPr lang="fr-FR" dirty="0" smtClean="0"/>
              <a:t>Q2 : </a:t>
            </a:r>
          </a:p>
          <a:p>
            <a:pPr>
              <a:spcAft>
                <a:spcPts val="600"/>
              </a:spcAft>
            </a:pPr>
            <a:r>
              <a:rPr lang="fr-FR" dirty="0" smtClean="0"/>
              <a:t>PTTC = PHT + TVA</a:t>
            </a:r>
          </a:p>
          <a:p>
            <a:pPr>
              <a:spcAft>
                <a:spcPts val="600"/>
              </a:spcAft>
            </a:pPr>
            <a:r>
              <a:rPr lang="fr-FR" dirty="0" smtClean="0"/>
              <a:t>PTTC = 120 €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a:xfrm>
            <a:off x="251520" y="1556792"/>
            <a:ext cx="8686800" cy="4525963"/>
          </a:xfrm>
        </p:spPr>
        <p:txBody>
          <a:bodyPr/>
          <a:lstStyle/>
          <a:p>
            <a:r>
              <a:rPr lang="fr-FR" dirty="0" smtClean="0"/>
              <a:t>Soit un produit vendu 85 € hors taxes</a:t>
            </a:r>
          </a:p>
          <a:p>
            <a:pPr>
              <a:spcAft>
                <a:spcPts val="600"/>
              </a:spcAft>
            </a:pPr>
            <a:r>
              <a:rPr lang="fr-FR" dirty="0" smtClean="0"/>
              <a:t>Soit un taux de TVA de 20%</a:t>
            </a:r>
          </a:p>
          <a:p>
            <a:pPr>
              <a:spcAft>
                <a:spcPts val="600"/>
              </a:spcAft>
            </a:pPr>
            <a:r>
              <a:rPr lang="fr-FR" dirty="0" smtClean="0"/>
              <a:t>Q1 : Quel est le montant de la TVA? </a:t>
            </a:r>
          </a:p>
          <a:p>
            <a:pPr>
              <a:spcAft>
                <a:spcPts val="600"/>
              </a:spcAft>
            </a:pPr>
            <a:r>
              <a:rPr lang="fr-FR" dirty="0" smtClean="0"/>
              <a:t>Q2 : Quel est le montant TTC payé par le client ?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cet enseignement</a:t>
            </a:r>
            <a:endParaRPr lang="fr-FR" dirty="0"/>
          </a:p>
        </p:txBody>
      </p:sp>
      <p:sp>
        <p:nvSpPr>
          <p:cNvPr id="3" name="Espace réservé du contenu 2"/>
          <p:cNvSpPr>
            <a:spLocks noGrp="1"/>
          </p:cNvSpPr>
          <p:nvPr>
            <p:ph idx="1"/>
          </p:nvPr>
        </p:nvSpPr>
        <p:spPr>
          <a:xfrm>
            <a:off x="827584" y="1628800"/>
            <a:ext cx="7498080" cy="4680520"/>
          </a:xfrm>
        </p:spPr>
        <p:txBody>
          <a:bodyPr>
            <a:normAutofit fontScale="85000" lnSpcReduction="20000"/>
          </a:bodyPr>
          <a:lstStyle/>
          <a:p>
            <a:r>
              <a:rPr lang="fr-FR" dirty="0" smtClean="0"/>
              <a:t>Chapitre I. Calculs élémentaires – révisions</a:t>
            </a:r>
          </a:p>
          <a:p>
            <a:pPr lvl="1"/>
            <a:r>
              <a:rPr lang="fr-FR" dirty="0" smtClean="0"/>
              <a:t>calculs sur les fractions, </a:t>
            </a:r>
            <a:r>
              <a:rPr lang="fr-FR" dirty="0"/>
              <a:t>r</a:t>
            </a:r>
            <a:r>
              <a:rPr lang="fr-FR" dirty="0" smtClean="0"/>
              <a:t>ègle de trois, </a:t>
            </a:r>
          </a:p>
          <a:p>
            <a:pPr lvl="1"/>
            <a:r>
              <a:rPr lang="fr-FR" dirty="0" smtClean="0"/>
              <a:t>taux de croissance et autres valeurs relatives, </a:t>
            </a:r>
          </a:p>
          <a:p>
            <a:pPr lvl="1"/>
            <a:r>
              <a:rPr lang="fr-FR" dirty="0" smtClean="0"/>
              <a:t>poser les opérations élémentaires (multiplication, division), </a:t>
            </a:r>
          </a:p>
          <a:p>
            <a:pPr lvl="1"/>
            <a:r>
              <a:rPr lang="fr-FR" dirty="0" smtClean="0"/>
              <a:t>évolution d’une variable, indices, </a:t>
            </a:r>
          </a:p>
          <a:p>
            <a:pPr lvl="1"/>
            <a:r>
              <a:rPr lang="fr-FR" dirty="0" smtClean="0"/>
              <a:t>équation d’une droite, etc.)</a:t>
            </a:r>
          </a:p>
          <a:p>
            <a:r>
              <a:rPr lang="fr-FR" dirty="0" smtClean="0"/>
              <a:t>Chapitre II. Introduction aux statistiques</a:t>
            </a:r>
          </a:p>
          <a:p>
            <a:pPr lvl="1"/>
            <a:r>
              <a:rPr lang="fr-FR" dirty="0" smtClean="0"/>
              <a:t>Résumer un grand nombre de données par deux ou trois indicateurs</a:t>
            </a:r>
          </a:p>
          <a:p>
            <a:pPr lvl="1"/>
            <a:r>
              <a:rPr lang="fr-FR" dirty="0" smtClean="0"/>
              <a:t>Critères d’évaluation et prise de décision</a:t>
            </a:r>
          </a:p>
          <a:p>
            <a:pPr lvl="1"/>
            <a:r>
              <a:rPr lang="fr-FR" dirty="0" smtClean="0"/>
              <a:t>Le test du Khi-deux</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normAutofit lnSpcReduction="10000"/>
          </a:bodyPr>
          <a:lstStyle/>
          <a:p>
            <a:pPr>
              <a:spcAft>
                <a:spcPts val="600"/>
              </a:spcAft>
            </a:pPr>
            <a:r>
              <a:rPr lang="fr-FR" dirty="0" smtClean="0"/>
              <a:t>Q1 : Appelons PHT le prix hors taxes, TVA le montant de la TVA, et PTTC le prix TTC payé par le client, </a:t>
            </a:r>
          </a:p>
          <a:p>
            <a:pPr>
              <a:spcAft>
                <a:spcPts val="600"/>
              </a:spcAft>
            </a:pPr>
            <a:r>
              <a:rPr lang="fr-FR" dirty="0" smtClean="0"/>
              <a:t>TVA = 20% * 85 €</a:t>
            </a:r>
          </a:p>
          <a:p>
            <a:pPr>
              <a:spcAft>
                <a:spcPts val="600"/>
              </a:spcAft>
            </a:pPr>
            <a:r>
              <a:rPr lang="fr-FR" dirty="0" smtClean="0"/>
              <a:t>TVA = 17 €</a:t>
            </a:r>
          </a:p>
          <a:p>
            <a:pPr>
              <a:spcAft>
                <a:spcPts val="600"/>
              </a:spcAft>
            </a:pPr>
            <a:r>
              <a:rPr lang="fr-FR" dirty="0" smtClean="0"/>
              <a:t>Q2 : </a:t>
            </a:r>
          </a:p>
          <a:p>
            <a:pPr>
              <a:spcAft>
                <a:spcPts val="600"/>
              </a:spcAft>
            </a:pPr>
            <a:r>
              <a:rPr lang="fr-FR" dirty="0" smtClean="0"/>
              <a:t>PTTC = PHT + TVA</a:t>
            </a:r>
          </a:p>
          <a:p>
            <a:pPr>
              <a:spcAft>
                <a:spcPts val="600"/>
              </a:spcAft>
            </a:pPr>
            <a:r>
              <a:rPr lang="fr-FR" dirty="0" smtClean="0"/>
              <a:t>PTTC = 102 €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Trouver le hors taxes quand on connaît le TTC…</a:t>
            </a:r>
            <a:endParaRPr lang="fr-FR" dirty="0"/>
          </a:p>
        </p:txBody>
      </p:sp>
      <p:sp>
        <p:nvSpPr>
          <p:cNvPr id="3" name="Espace réservé du contenu 2"/>
          <p:cNvSpPr>
            <a:spLocks noGrp="1"/>
          </p:cNvSpPr>
          <p:nvPr>
            <p:ph idx="1"/>
          </p:nvPr>
        </p:nvSpPr>
        <p:spPr/>
        <p:txBody>
          <a:bodyPr/>
          <a:lstStyle/>
          <a:p>
            <a:r>
              <a:rPr lang="fr-FR" dirty="0" smtClean="0"/>
              <a:t>Une veste se vend au prix de 100 € hors taxes.</a:t>
            </a:r>
          </a:p>
          <a:p>
            <a:r>
              <a:rPr lang="fr-FR" dirty="0" smtClean="0"/>
              <a:t>Le prix affiché est un prix TTC. </a:t>
            </a:r>
          </a:p>
          <a:p>
            <a:r>
              <a:rPr lang="fr-FR" dirty="0" smtClean="0"/>
              <a:t>Q1 : Si le taux de TVA est de 20%, quel est le prix affiché ? </a:t>
            </a:r>
          </a:p>
          <a:p>
            <a:r>
              <a:rPr lang="fr-FR" dirty="0" smtClean="0"/>
              <a:t>Un client étranger habitué à négocier obtient 15% de réduction. </a:t>
            </a:r>
          </a:p>
          <a:p>
            <a:r>
              <a:rPr lang="fr-FR" dirty="0" smtClean="0"/>
              <a:t>Q2 : Quel prix paiera-t-il? </a:t>
            </a:r>
          </a:p>
          <a:p>
            <a:r>
              <a:rPr lang="fr-FR" dirty="0" smtClean="0"/>
              <a:t>Q3 : Quel est le prix hors taxe de la vente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lstStyle/>
          <a:p>
            <a:r>
              <a:rPr lang="fr-FR" dirty="0" smtClean="0"/>
              <a:t>Q1 : Appelons PHT le prix hors taxes, TVA le montant de la TVA, et PTTC le prix TTC affiché, </a:t>
            </a:r>
          </a:p>
          <a:p>
            <a:r>
              <a:rPr lang="fr-FR" dirty="0" smtClean="0"/>
              <a:t>PTTC = PHT + TVA </a:t>
            </a:r>
          </a:p>
          <a:p>
            <a:r>
              <a:rPr lang="fr-FR" dirty="0" smtClean="0"/>
              <a:t>PTTC = 100 € + (20%*100€)</a:t>
            </a:r>
          </a:p>
          <a:p>
            <a:r>
              <a:rPr lang="fr-FR" dirty="0" smtClean="0"/>
              <a:t>PTTC = 120 €.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Q2</a:t>
            </a:r>
            <a:endParaRPr lang="fr-FR" dirty="0"/>
          </a:p>
        </p:txBody>
      </p:sp>
      <p:sp>
        <p:nvSpPr>
          <p:cNvPr id="3" name="Espace réservé du contenu 2"/>
          <p:cNvSpPr>
            <a:spLocks noGrp="1"/>
          </p:cNvSpPr>
          <p:nvPr>
            <p:ph idx="1"/>
          </p:nvPr>
        </p:nvSpPr>
        <p:spPr>
          <a:xfrm>
            <a:off x="467544" y="2060849"/>
            <a:ext cx="8229600" cy="3168352"/>
          </a:xfrm>
        </p:spPr>
        <p:txBody>
          <a:bodyPr/>
          <a:lstStyle/>
          <a:p>
            <a:r>
              <a:rPr lang="fr-FR" dirty="0" smtClean="0"/>
              <a:t>Réduction = 15%*120€</a:t>
            </a:r>
          </a:p>
          <a:p>
            <a:r>
              <a:rPr lang="fr-FR" dirty="0" smtClean="0"/>
              <a:t>Réduction = 18 €</a:t>
            </a:r>
          </a:p>
          <a:p>
            <a:r>
              <a:rPr lang="fr-FR" dirty="0" smtClean="0"/>
              <a:t>Donc Prix payé = 120€ - 18€</a:t>
            </a:r>
          </a:p>
          <a:p>
            <a:r>
              <a:rPr lang="fr-FR" dirty="0" smtClean="0"/>
              <a:t>Soit Prix payé = 102€. </a:t>
            </a:r>
          </a:p>
          <a:p>
            <a:r>
              <a:rPr lang="fr-FR" dirty="0" smtClean="0"/>
              <a:t>C’est bien entendu un prix TTC.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Q3 </a:t>
            </a:r>
            <a:endParaRPr lang="fr-FR" dirty="0"/>
          </a:p>
        </p:txBody>
      </p:sp>
      <p:sp>
        <p:nvSpPr>
          <p:cNvPr id="3" name="Espace réservé du contenu 2"/>
          <p:cNvSpPr>
            <a:spLocks noGrp="1"/>
          </p:cNvSpPr>
          <p:nvPr>
            <p:ph idx="1"/>
          </p:nvPr>
        </p:nvSpPr>
        <p:spPr>
          <a:xfrm>
            <a:off x="457200" y="1268760"/>
            <a:ext cx="8229600" cy="5184576"/>
          </a:xfrm>
        </p:spPr>
        <p:txBody>
          <a:bodyPr>
            <a:normAutofit fontScale="92500" lnSpcReduction="20000"/>
          </a:bodyPr>
          <a:lstStyle/>
          <a:p>
            <a:r>
              <a:rPr lang="fr-FR" dirty="0" smtClean="0"/>
              <a:t>Appelons TTC le prix payé TTC après remise par le client, HT le prix hors taxes après remise recherché, </a:t>
            </a:r>
          </a:p>
          <a:p>
            <a:r>
              <a:rPr lang="fr-FR" dirty="0" smtClean="0"/>
              <a:t>TTC  = HT + (20%*HT)</a:t>
            </a:r>
          </a:p>
          <a:p>
            <a:r>
              <a:rPr lang="fr-FR" dirty="0" smtClean="0"/>
              <a:t>Soit TTC = HT (1+ 20%)</a:t>
            </a:r>
          </a:p>
          <a:p>
            <a:r>
              <a:rPr lang="fr-FR" dirty="0" smtClean="0"/>
              <a:t>Ou encore HT = TTC / (1+20%)</a:t>
            </a:r>
          </a:p>
          <a:p>
            <a:r>
              <a:rPr lang="fr-FR" dirty="0" smtClean="0"/>
              <a:t>Soit HT = 102 € / (1,2)</a:t>
            </a:r>
          </a:p>
          <a:p>
            <a:r>
              <a:rPr lang="fr-FR" dirty="0" smtClean="0"/>
              <a:t>HT = 85€</a:t>
            </a:r>
          </a:p>
          <a:p>
            <a:r>
              <a:rPr lang="fr-FR" dirty="0" smtClean="0"/>
              <a:t>Donc TVA = 102€ - 85 €</a:t>
            </a:r>
          </a:p>
          <a:p>
            <a:r>
              <a:rPr lang="fr-FR" dirty="0" smtClean="0"/>
              <a:t>Donc TVA = 17 €</a:t>
            </a:r>
          </a:p>
          <a:p>
            <a:r>
              <a:rPr lang="fr-FR" dirty="0" smtClean="0"/>
              <a:t>Vérification : 20% * 85 € = 17 €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Trouver le hors taxes quand on connaît le TTC… autre exemple</a:t>
            </a:r>
            <a:endParaRPr lang="fr-FR" dirty="0"/>
          </a:p>
        </p:txBody>
      </p:sp>
      <p:sp>
        <p:nvSpPr>
          <p:cNvPr id="3" name="Espace réservé du contenu 2"/>
          <p:cNvSpPr>
            <a:spLocks noGrp="1"/>
          </p:cNvSpPr>
          <p:nvPr>
            <p:ph idx="1"/>
          </p:nvPr>
        </p:nvSpPr>
        <p:spPr>
          <a:xfrm>
            <a:off x="457200" y="1600200"/>
            <a:ext cx="8507288" cy="4525963"/>
          </a:xfrm>
        </p:spPr>
        <p:txBody>
          <a:bodyPr>
            <a:normAutofit fontScale="92500"/>
          </a:bodyPr>
          <a:lstStyle/>
          <a:p>
            <a:r>
              <a:rPr lang="fr-FR" dirty="0" smtClean="0"/>
              <a:t>Un pantalon se vend au prix de 80 € hors taxes.</a:t>
            </a:r>
          </a:p>
          <a:p>
            <a:r>
              <a:rPr lang="fr-FR" dirty="0" smtClean="0"/>
              <a:t>Le prix affiché est un prix TTC. </a:t>
            </a:r>
          </a:p>
          <a:p>
            <a:r>
              <a:rPr lang="fr-FR" dirty="0" smtClean="0"/>
              <a:t>Q1 : Si le taux de TVA est de 20%, quel est le prix affiché ? </a:t>
            </a:r>
          </a:p>
          <a:p>
            <a:r>
              <a:rPr lang="fr-FR" dirty="0" smtClean="0"/>
              <a:t>C’est la période des soldes. Une réduction de 25% est appliquée à cet article. </a:t>
            </a:r>
          </a:p>
          <a:p>
            <a:r>
              <a:rPr lang="fr-FR" dirty="0" smtClean="0"/>
              <a:t>Q2 : Quel est le prix soldé ? </a:t>
            </a:r>
          </a:p>
          <a:p>
            <a:r>
              <a:rPr lang="fr-FR" dirty="0" smtClean="0"/>
              <a:t>Q3 : Quel est le prix hors taxe de la vente en solde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lstStyle/>
          <a:p>
            <a:r>
              <a:rPr lang="fr-FR" dirty="0" smtClean="0"/>
              <a:t>Q1 : Appelons PHT le prix hors taxes, TVA le montant de la TVA, et PTTC le prix TTC affiché, </a:t>
            </a:r>
          </a:p>
          <a:p>
            <a:r>
              <a:rPr lang="fr-FR" dirty="0" smtClean="0"/>
              <a:t>PTTC = PHT + TVA </a:t>
            </a:r>
          </a:p>
          <a:p>
            <a:r>
              <a:rPr lang="fr-FR" dirty="0" smtClean="0"/>
              <a:t>PTTC = 80 € + (20%*80€)</a:t>
            </a:r>
          </a:p>
          <a:p>
            <a:r>
              <a:rPr lang="fr-FR" dirty="0" smtClean="0"/>
              <a:t>PTTC = 96 €.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Q2</a:t>
            </a:r>
            <a:endParaRPr lang="fr-FR" dirty="0"/>
          </a:p>
        </p:txBody>
      </p:sp>
      <p:sp>
        <p:nvSpPr>
          <p:cNvPr id="3" name="Espace réservé du contenu 2"/>
          <p:cNvSpPr>
            <a:spLocks noGrp="1"/>
          </p:cNvSpPr>
          <p:nvPr>
            <p:ph idx="1"/>
          </p:nvPr>
        </p:nvSpPr>
        <p:spPr>
          <a:xfrm>
            <a:off x="467544" y="2060849"/>
            <a:ext cx="8229600" cy="3168352"/>
          </a:xfrm>
        </p:spPr>
        <p:txBody>
          <a:bodyPr/>
          <a:lstStyle/>
          <a:p>
            <a:r>
              <a:rPr lang="fr-FR" dirty="0" smtClean="0"/>
              <a:t>Réduction solde = 25%*96€</a:t>
            </a:r>
          </a:p>
          <a:p>
            <a:r>
              <a:rPr lang="fr-FR" dirty="0" smtClean="0"/>
              <a:t>Réduction solde = 24 €</a:t>
            </a:r>
          </a:p>
          <a:p>
            <a:r>
              <a:rPr lang="fr-FR" dirty="0" smtClean="0"/>
              <a:t>Donc Prix soldé = 96€ - 24€</a:t>
            </a:r>
          </a:p>
          <a:p>
            <a:r>
              <a:rPr lang="fr-FR" dirty="0" smtClean="0"/>
              <a:t>Soit Prix payé = 72€. </a:t>
            </a:r>
          </a:p>
          <a:p>
            <a:r>
              <a:rPr lang="fr-FR" dirty="0" smtClean="0"/>
              <a:t>C’est bien entendu un prix TTC.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Q3 </a:t>
            </a:r>
            <a:endParaRPr lang="fr-FR" dirty="0"/>
          </a:p>
        </p:txBody>
      </p:sp>
      <p:sp>
        <p:nvSpPr>
          <p:cNvPr id="3" name="Espace réservé du contenu 2"/>
          <p:cNvSpPr>
            <a:spLocks noGrp="1"/>
          </p:cNvSpPr>
          <p:nvPr>
            <p:ph idx="1"/>
          </p:nvPr>
        </p:nvSpPr>
        <p:spPr>
          <a:xfrm>
            <a:off x="457200" y="1600200"/>
            <a:ext cx="8229600" cy="5069160"/>
          </a:xfrm>
        </p:spPr>
        <p:txBody>
          <a:bodyPr>
            <a:normAutofit fontScale="85000" lnSpcReduction="10000"/>
          </a:bodyPr>
          <a:lstStyle/>
          <a:p>
            <a:r>
              <a:rPr lang="fr-FR" dirty="0" smtClean="0"/>
              <a:t>Appelons TTC le prix soldé TTC, HT le prix hors taxes recherché, </a:t>
            </a:r>
          </a:p>
          <a:p>
            <a:r>
              <a:rPr lang="fr-FR" dirty="0" smtClean="0"/>
              <a:t>TTC  = HT + (20%*HT)</a:t>
            </a:r>
          </a:p>
          <a:p>
            <a:r>
              <a:rPr lang="fr-FR" dirty="0" smtClean="0"/>
              <a:t>Soit TTC = HT (1+ 20%)</a:t>
            </a:r>
          </a:p>
          <a:p>
            <a:r>
              <a:rPr lang="fr-FR" dirty="0" smtClean="0"/>
              <a:t>Ou encore HT = TTC / (1+20%)</a:t>
            </a:r>
          </a:p>
          <a:p>
            <a:r>
              <a:rPr lang="fr-FR" dirty="0" smtClean="0"/>
              <a:t>Soit HT = 72 € / (1,2)</a:t>
            </a:r>
          </a:p>
          <a:p>
            <a:r>
              <a:rPr lang="fr-FR" dirty="0" smtClean="0"/>
              <a:t>HT = 60 €</a:t>
            </a:r>
          </a:p>
          <a:p>
            <a:r>
              <a:rPr lang="fr-FR" dirty="0" smtClean="0"/>
              <a:t>Donc TVA = TTC – HT</a:t>
            </a:r>
          </a:p>
          <a:p>
            <a:r>
              <a:rPr lang="fr-FR" dirty="0" smtClean="0"/>
              <a:t>TVA = 12 €</a:t>
            </a:r>
          </a:p>
          <a:p>
            <a:r>
              <a:rPr lang="fr-FR" dirty="0" smtClean="0"/>
              <a:t>Vérification : Est-ce que 20% * 60 € font bien 12 € ?</a:t>
            </a:r>
          </a:p>
          <a:p>
            <a:r>
              <a:rPr lang="fr-FR" dirty="0" smtClean="0"/>
              <a:t>Oui, </a:t>
            </a:r>
            <a:r>
              <a:rPr lang="fr-FR" i="1" dirty="0" smtClean="0"/>
              <a:t>a priori </a:t>
            </a:r>
            <a:r>
              <a:rPr lang="fr-FR" dirty="0" smtClean="0"/>
              <a:t>pas d’erreur…</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exemple…</a:t>
            </a:r>
            <a:endParaRPr lang="fr-FR" dirty="0"/>
          </a:p>
        </p:txBody>
      </p:sp>
      <p:sp>
        <p:nvSpPr>
          <p:cNvPr id="3" name="Espace réservé du contenu 2"/>
          <p:cNvSpPr>
            <a:spLocks noGrp="1"/>
          </p:cNvSpPr>
          <p:nvPr>
            <p:ph idx="1"/>
          </p:nvPr>
        </p:nvSpPr>
        <p:spPr/>
        <p:txBody>
          <a:bodyPr/>
          <a:lstStyle/>
          <a:p>
            <a:r>
              <a:rPr lang="fr-FR" dirty="0" smtClean="0"/>
              <a:t>Le prix affiché d’un produit est de 145€. </a:t>
            </a:r>
          </a:p>
          <a:p>
            <a:r>
              <a:rPr lang="fr-FR" dirty="0" smtClean="0"/>
              <a:t>Un client identifie un petit défaut et négocie en conséquence une remise de 12%. </a:t>
            </a:r>
          </a:p>
          <a:p>
            <a:r>
              <a:rPr lang="fr-FR" dirty="0" smtClean="0"/>
              <a:t>Q1 : si le taux de TVA applicable est de 20%, quel sera le montant de la TVA collectée par le commerçant sur cette vente ? </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 I. Calculs élémentaires – révisions</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778098"/>
          </a:xfrm>
        </p:spPr>
        <p:txBody>
          <a:bodyPr/>
          <a:lstStyle/>
          <a:p>
            <a:r>
              <a:rPr lang="fr-FR" dirty="0" smtClean="0"/>
              <a:t>Solution</a:t>
            </a:r>
            <a:endParaRPr lang="fr-FR" dirty="0"/>
          </a:p>
        </p:txBody>
      </p:sp>
      <p:sp>
        <p:nvSpPr>
          <p:cNvPr id="3" name="Espace réservé du contenu 2"/>
          <p:cNvSpPr>
            <a:spLocks noGrp="1"/>
          </p:cNvSpPr>
          <p:nvPr>
            <p:ph idx="1"/>
          </p:nvPr>
        </p:nvSpPr>
        <p:spPr>
          <a:xfrm>
            <a:off x="0" y="764704"/>
            <a:ext cx="9144000" cy="6093296"/>
          </a:xfrm>
        </p:spPr>
        <p:txBody>
          <a:bodyPr>
            <a:normAutofit lnSpcReduction="10000"/>
          </a:bodyPr>
          <a:lstStyle/>
          <a:p>
            <a:r>
              <a:rPr lang="fr-FR" dirty="0" smtClean="0"/>
              <a:t>Prix soldé = prix affiché – remise</a:t>
            </a:r>
          </a:p>
          <a:p>
            <a:r>
              <a:rPr lang="fr-FR" dirty="0" smtClean="0"/>
              <a:t>Prix soldé = 145€ -(12%*145€)</a:t>
            </a:r>
          </a:p>
          <a:p>
            <a:r>
              <a:rPr lang="fr-FR" dirty="0" smtClean="0"/>
              <a:t>Prix soldé = 145€ - 17,40€</a:t>
            </a:r>
          </a:p>
          <a:p>
            <a:r>
              <a:rPr lang="fr-FR" dirty="0" smtClean="0"/>
              <a:t>Prix soldé = 127,60€</a:t>
            </a:r>
          </a:p>
          <a:p>
            <a:r>
              <a:rPr lang="fr-FR" dirty="0" smtClean="0"/>
              <a:t>C’est évidemment un prix TTC.</a:t>
            </a:r>
          </a:p>
          <a:p>
            <a:r>
              <a:rPr lang="fr-FR" dirty="0" smtClean="0"/>
              <a:t>Prix TTC soldé = Prix HT soldé + (20%*Prix HT soldé)</a:t>
            </a:r>
          </a:p>
          <a:p>
            <a:r>
              <a:rPr lang="fr-FR" dirty="0" smtClean="0"/>
              <a:t>Prix HT soldé = Prix TTC soldé  / (1 +20%)</a:t>
            </a:r>
          </a:p>
          <a:p>
            <a:r>
              <a:rPr lang="fr-FR" dirty="0" smtClean="0"/>
              <a:t>Prix HT soldé = 106,33€</a:t>
            </a:r>
          </a:p>
          <a:p>
            <a:r>
              <a:rPr lang="fr-FR" dirty="0" smtClean="0"/>
              <a:t>TVA collectée = 127,60€ - 106,33 € = 21,27€</a:t>
            </a:r>
          </a:p>
          <a:p>
            <a:r>
              <a:rPr lang="fr-FR" dirty="0" smtClean="0"/>
              <a:t>Vérification </a:t>
            </a:r>
            <a:r>
              <a:rPr lang="fr-FR" smtClean="0"/>
              <a:t>: 20</a:t>
            </a:r>
            <a:r>
              <a:rPr lang="fr-FR" dirty="0" smtClean="0"/>
              <a:t>% * 106,33 </a:t>
            </a:r>
            <a:r>
              <a:rPr lang="fr-FR" smtClean="0"/>
              <a:t>€ font-ils </a:t>
            </a:r>
            <a:r>
              <a:rPr lang="fr-FR" dirty="0" smtClean="0"/>
              <a:t>bien 21,27 € ?</a:t>
            </a:r>
          </a:p>
          <a:p>
            <a:r>
              <a:rPr lang="fr-FR" dirty="0" smtClean="0"/>
              <a:t>Oui, </a:t>
            </a:r>
            <a:r>
              <a:rPr lang="fr-FR" i="1" dirty="0" smtClean="0"/>
              <a:t>a priori </a:t>
            </a:r>
            <a:r>
              <a:rPr lang="fr-FR" dirty="0" smtClean="0"/>
              <a:t>pas d’erreur…</a:t>
            </a:r>
          </a:p>
          <a:p>
            <a:endParaRPr lang="fr-FR" dirty="0" smtClean="0"/>
          </a:p>
          <a:p>
            <a:endParaRPr lang="fr-FR" dirty="0" smtClean="0"/>
          </a:p>
          <a:p>
            <a:endParaRPr lang="fr-F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Salaire, cotisations sociales et charges sociales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Monsieur Dupont reçoit un salaire brut de 1250 € par mois</a:t>
            </a:r>
          </a:p>
          <a:p>
            <a:r>
              <a:rPr lang="fr-FR" dirty="0" smtClean="0"/>
              <a:t>Sur ce salaire son employeur retient quelques 20% de cotisations sociales (dites « part salariée »), qu’il reverse à divers organismes de Sécurité sociale (Assurance maladie, vieillesse, etc.). </a:t>
            </a:r>
          </a:p>
          <a:p>
            <a:r>
              <a:rPr lang="fr-FR" dirty="0" smtClean="0"/>
              <a:t>L’employeur verse le restant, appelé salaire net, à Monsieur Dupont</a:t>
            </a:r>
          </a:p>
          <a:p>
            <a:r>
              <a:rPr lang="fr-FR" dirty="0" smtClean="0"/>
              <a:t>En outre l’employeur paie à divers organismes (les mêmes plus d’autres) quelques 38% de charges sociales (dites « part patronale »). Salaire brut plus part patronale constituent le coût salarial…</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a:t>
            </a:r>
            <a:endParaRPr lang="fr-FR" dirty="0"/>
          </a:p>
        </p:txBody>
      </p:sp>
      <p:sp>
        <p:nvSpPr>
          <p:cNvPr id="3" name="Espace réservé du contenu 2"/>
          <p:cNvSpPr>
            <a:spLocks noGrp="1"/>
          </p:cNvSpPr>
          <p:nvPr>
            <p:ph idx="1"/>
          </p:nvPr>
        </p:nvSpPr>
        <p:spPr>
          <a:xfrm>
            <a:off x="457200" y="1600200"/>
            <a:ext cx="8229600" cy="4853136"/>
          </a:xfrm>
        </p:spPr>
        <p:txBody>
          <a:bodyPr>
            <a:normAutofit fontScale="92500" lnSpcReduction="10000"/>
          </a:bodyPr>
          <a:lstStyle/>
          <a:p>
            <a:r>
              <a:rPr lang="fr-FR" dirty="0" smtClean="0"/>
              <a:t>Q1 : dans ce cas, quel est le montant des cotisations sociales (part salariée)</a:t>
            </a:r>
          </a:p>
          <a:p>
            <a:r>
              <a:rPr lang="fr-FR" dirty="0" smtClean="0"/>
              <a:t>Q2 : quel est le salaire net de Monsieur Dupont ? </a:t>
            </a:r>
          </a:p>
          <a:p>
            <a:r>
              <a:rPr lang="fr-FR" dirty="0" smtClean="0"/>
              <a:t>Q3 Quel est le montant des charges sociales (part patronale) ? </a:t>
            </a:r>
          </a:p>
          <a:p>
            <a:r>
              <a:rPr lang="fr-FR" dirty="0" smtClean="0"/>
              <a:t>Q4 : Quel est le coût salarial attaché à Monsieur Dupont ? </a:t>
            </a:r>
          </a:p>
          <a:p>
            <a:r>
              <a:rPr lang="fr-FR" dirty="0" smtClean="0"/>
              <a:t>Q5 : Construire une représentation graphique simple pour présenter cela à un étudiant chinois ou japonais rencontré à l’Arlequin…</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Solutions…</a:t>
            </a:r>
            <a:endParaRPr lang="fr-FR" dirty="0"/>
          </a:p>
        </p:txBody>
      </p:sp>
      <p:sp>
        <p:nvSpPr>
          <p:cNvPr id="3" name="Espace réservé du contenu 2"/>
          <p:cNvSpPr>
            <a:spLocks noGrp="1"/>
          </p:cNvSpPr>
          <p:nvPr>
            <p:ph idx="1"/>
          </p:nvPr>
        </p:nvSpPr>
        <p:spPr>
          <a:xfrm>
            <a:off x="0" y="1600200"/>
            <a:ext cx="9144000" cy="4525963"/>
          </a:xfrm>
        </p:spPr>
        <p:txBody>
          <a:bodyPr>
            <a:normAutofit fontScale="92500" lnSpcReduction="20000"/>
          </a:bodyPr>
          <a:lstStyle/>
          <a:p>
            <a:r>
              <a:rPr lang="fr-FR" dirty="0" smtClean="0"/>
              <a:t>Q1</a:t>
            </a:r>
          </a:p>
          <a:p>
            <a:r>
              <a:rPr lang="fr-FR" dirty="0" smtClean="0"/>
              <a:t>Cotisations sociales = 20% * Salaire brut</a:t>
            </a:r>
          </a:p>
          <a:p>
            <a:r>
              <a:rPr lang="fr-FR" dirty="0" smtClean="0"/>
              <a:t>Cotisations sociales = 20% * 1250 €</a:t>
            </a:r>
          </a:p>
          <a:p>
            <a:r>
              <a:rPr lang="fr-FR" dirty="0" smtClean="0"/>
              <a:t>Cotisations sociales = 250 €</a:t>
            </a:r>
          </a:p>
          <a:p>
            <a:endParaRPr lang="fr-FR" dirty="0" smtClean="0"/>
          </a:p>
          <a:p>
            <a:r>
              <a:rPr lang="fr-FR" dirty="0" smtClean="0"/>
              <a:t>Q2 : </a:t>
            </a:r>
          </a:p>
          <a:p>
            <a:r>
              <a:rPr lang="fr-FR" dirty="0" smtClean="0"/>
              <a:t>Salaire net = Salaire brut – Cotisations sociales</a:t>
            </a:r>
          </a:p>
          <a:p>
            <a:r>
              <a:rPr lang="fr-FR" dirty="0" smtClean="0"/>
              <a:t>Salaire net = 1250€ - 250 €</a:t>
            </a:r>
          </a:p>
          <a:p>
            <a:r>
              <a:rPr lang="fr-FR" dirty="0" smtClean="0"/>
              <a:t>Salaire net = 1000 €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404664"/>
            <a:ext cx="8229600" cy="5832648"/>
          </a:xfrm>
        </p:spPr>
        <p:txBody>
          <a:bodyPr/>
          <a:lstStyle/>
          <a:p>
            <a:r>
              <a:rPr lang="fr-FR" dirty="0" smtClean="0"/>
              <a:t>Q3 : </a:t>
            </a:r>
          </a:p>
          <a:p>
            <a:r>
              <a:rPr lang="fr-FR" dirty="0" smtClean="0"/>
              <a:t>Charges sociales = 38% * Salaire brut</a:t>
            </a:r>
          </a:p>
          <a:p>
            <a:r>
              <a:rPr lang="fr-FR" dirty="0" smtClean="0"/>
              <a:t>Charges sociales = 38% * 1250 €</a:t>
            </a:r>
          </a:p>
          <a:p>
            <a:r>
              <a:rPr lang="fr-FR" dirty="0" smtClean="0"/>
              <a:t>Charges sociales = 475 €</a:t>
            </a:r>
          </a:p>
          <a:p>
            <a:endParaRPr lang="fr-FR" dirty="0" smtClean="0"/>
          </a:p>
          <a:p>
            <a:r>
              <a:rPr lang="fr-FR" dirty="0" smtClean="0"/>
              <a:t>Q4 : </a:t>
            </a:r>
          </a:p>
          <a:p>
            <a:r>
              <a:rPr lang="fr-FR" dirty="0" smtClean="0"/>
              <a:t>Coût salarial = Salaire brut + Charges sociales</a:t>
            </a:r>
          </a:p>
          <a:p>
            <a:r>
              <a:rPr lang="fr-FR" dirty="0" smtClean="0"/>
              <a:t>Coût salarial = 1250 € + 475 €</a:t>
            </a:r>
          </a:p>
          <a:p>
            <a:r>
              <a:rPr lang="fr-FR" dirty="0" smtClean="0"/>
              <a:t>Coût salarial = 1725 € </a:t>
            </a:r>
          </a:p>
          <a:p>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Q5. Représentation graphique</a:t>
            </a:r>
            <a:endParaRPr lang="fr-F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78310" y="1340769"/>
            <a:ext cx="6702872" cy="5375716"/>
          </a:xfrm>
          <a:prstGeom prst="rect">
            <a:avLst/>
          </a:prstGeom>
          <a:noFill/>
          <a:ln w="9525">
            <a:noFill/>
            <a:miter lim="800000"/>
            <a:headEnd/>
            <a:tailEnd/>
          </a:ln>
          <a:effectLst/>
        </p:spPr>
      </p:pic>
      <p:sp>
        <p:nvSpPr>
          <p:cNvPr id="4" name="Accolade fermante 3"/>
          <p:cNvSpPr/>
          <p:nvPr/>
        </p:nvSpPr>
        <p:spPr>
          <a:xfrm>
            <a:off x="6876256" y="1628800"/>
            <a:ext cx="360040" cy="20162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ZoneTexte 4"/>
          <p:cNvSpPr txBox="1"/>
          <p:nvPr/>
        </p:nvSpPr>
        <p:spPr>
          <a:xfrm>
            <a:off x="7308304" y="2348880"/>
            <a:ext cx="2016224" cy="646331"/>
          </a:xfrm>
          <a:prstGeom prst="rect">
            <a:avLst/>
          </a:prstGeom>
          <a:noFill/>
        </p:spPr>
        <p:txBody>
          <a:bodyPr wrap="square" rtlCol="0">
            <a:spAutoFit/>
          </a:bodyPr>
          <a:lstStyle/>
          <a:p>
            <a:r>
              <a:rPr lang="fr-FR" dirty="0" smtClean="0"/>
              <a:t>Versé à la sécurité </a:t>
            </a:r>
          </a:p>
          <a:p>
            <a:r>
              <a:rPr lang="fr-FR" dirty="0" smtClean="0"/>
              <a:t>sociale : 725€</a:t>
            </a:r>
            <a:endParaRPr lang="fr-F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Section 6 : Equation et représentation d’une droite…</a:t>
            </a:r>
            <a:endParaRPr lang="fr-FR" b="1" dirty="0"/>
          </a:p>
        </p:txBody>
      </p:sp>
      <p:sp>
        <p:nvSpPr>
          <p:cNvPr id="3" name="Espace réservé du contenu 2"/>
          <p:cNvSpPr>
            <a:spLocks noGrp="1"/>
          </p:cNvSpPr>
          <p:nvPr>
            <p:ph idx="1"/>
          </p:nvPr>
        </p:nvSpPr>
        <p:spPr>
          <a:xfrm>
            <a:off x="457200" y="1600200"/>
            <a:ext cx="8229600" cy="4925144"/>
          </a:xfrm>
        </p:spPr>
        <p:txBody>
          <a:bodyPr>
            <a:normAutofit lnSpcReduction="10000"/>
          </a:bodyPr>
          <a:lstStyle/>
          <a:p>
            <a:r>
              <a:rPr lang="fr-FR" dirty="0" smtClean="0"/>
              <a:t>De nombreuses relations entre deux variables X et Y peuvent s’approximer par l’équation simple : Y = a X + b, a et b étant des constantes</a:t>
            </a:r>
          </a:p>
          <a:p>
            <a:r>
              <a:rPr lang="fr-FR" dirty="0" smtClean="0"/>
              <a:t>C’est l’équation d’une droite</a:t>
            </a:r>
          </a:p>
          <a:p>
            <a:r>
              <a:rPr lang="fr-FR" dirty="0" smtClean="0"/>
              <a:t>Exemple : Y = 3 X + 5 </a:t>
            </a:r>
          </a:p>
          <a:p>
            <a:r>
              <a:rPr lang="fr-FR" dirty="0" smtClean="0"/>
              <a:t>Pour la représenter, il nous suffit de choisir deux valeurs différentes de X…</a:t>
            </a:r>
          </a:p>
          <a:p>
            <a:r>
              <a:rPr lang="fr-FR" dirty="0" smtClean="0"/>
              <a:t>Si X = 0, Y = 5</a:t>
            </a:r>
          </a:p>
          <a:p>
            <a:r>
              <a:rPr lang="fr-FR" dirty="0" smtClean="0"/>
              <a:t>Si X = 30, Y = 95</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Représentation graphique</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Seuil de rentabilité, autre représentation graphique…</a:t>
            </a:r>
            <a:endParaRPr lang="fr-FR" dirty="0"/>
          </a:p>
        </p:txBody>
      </p:sp>
      <p:sp>
        <p:nvSpPr>
          <p:cNvPr id="3" name="Espace réservé du contenu 2"/>
          <p:cNvSpPr>
            <a:spLocks noGrp="1"/>
          </p:cNvSpPr>
          <p:nvPr>
            <p:ph idx="1"/>
          </p:nvPr>
        </p:nvSpPr>
        <p:spPr>
          <a:xfrm>
            <a:off x="467544" y="1844824"/>
            <a:ext cx="8229600" cy="4525963"/>
          </a:xfrm>
        </p:spPr>
        <p:txBody>
          <a:bodyPr>
            <a:normAutofit fontScale="92500" lnSpcReduction="20000"/>
          </a:bodyPr>
          <a:lstStyle/>
          <a:p>
            <a:r>
              <a:rPr lang="fr-FR" dirty="0" smtClean="0"/>
              <a:t>Un magasin de jeans supporte chaque mois un montant de coûts fixes, c’est-à-dire de coûts dont le montant global ne dépend pas de la quantité vendue, de 15000 €</a:t>
            </a:r>
          </a:p>
          <a:p>
            <a:r>
              <a:rPr lang="fr-FR" dirty="0" smtClean="0"/>
              <a:t>Exemples de coûts fixes : loyer du magasin, salaires des vendeurs salariés en CDI hors heures supplémentaires, perte de valeur des équipements (dotation aux amortissements), etc.</a:t>
            </a:r>
          </a:p>
          <a:p>
            <a:r>
              <a:rPr lang="fr-FR" dirty="0" smtClean="0"/>
              <a:t>Par ailleurs, chaque jean étant vendu 70 € alors qu’il est acheté 40€, combien faut il en vendre pour ne pas perdre d’argent dans le mois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764704"/>
          </a:xfrm>
        </p:spPr>
        <p:txBody>
          <a:bodyPr/>
          <a:lstStyle/>
          <a:p>
            <a:r>
              <a:rPr lang="fr-FR" dirty="0" smtClean="0"/>
              <a:t>Solution…</a:t>
            </a:r>
            <a:endParaRPr lang="fr-FR" dirty="0"/>
          </a:p>
        </p:txBody>
      </p:sp>
      <p:sp>
        <p:nvSpPr>
          <p:cNvPr id="3" name="Espace réservé du contenu 2"/>
          <p:cNvSpPr>
            <a:spLocks noGrp="1"/>
          </p:cNvSpPr>
          <p:nvPr>
            <p:ph idx="1"/>
          </p:nvPr>
        </p:nvSpPr>
        <p:spPr>
          <a:xfrm>
            <a:off x="0" y="836712"/>
            <a:ext cx="9144000" cy="6021288"/>
          </a:xfrm>
        </p:spPr>
        <p:txBody>
          <a:bodyPr>
            <a:normAutofit fontScale="92500" lnSpcReduction="10000"/>
          </a:bodyPr>
          <a:lstStyle/>
          <a:p>
            <a:r>
              <a:rPr lang="fr-FR" dirty="0" smtClean="0"/>
              <a:t>Pour ne plus perdre d’argent, il faut que chiffre d’affaires, c’est-à-dire montant des ventes, soit égal à l’ensemble des coûts (coûts fixes plus coût d’achat des jeans vendus)</a:t>
            </a:r>
          </a:p>
          <a:p>
            <a:r>
              <a:rPr lang="fr-FR" dirty="0" smtClean="0"/>
              <a:t>Soit q le nombre de jeans achetés et vendus, </a:t>
            </a:r>
          </a:p>
          <a:p>
            <a:r>
              <a:rPr lang="fr-FR" dirty="0" smtClean="0"/>
              <a:t>Pour ne plus perdre d’argent, il faut que q soit tel que : </a:t>
            </a:r>
          </a:p>
          <a:p>
            <a:r>
              <a:rPr lang="fr-FR" dirty="0" smtClean="0"/>
              <a:t>Ventes = Total des Coûts</a:t>
            </a:r>
          </a:p>
          <a:p>
            <a:r>
              <a:rPr lang="fr-FR" dirty="0" smtClean="0"/>
              <a:t>70 € * q = 15000€ + (40€ * q)</a:t>
            </a:r>
          </a:p>
          <a:p>
            <a:r>
              <a:rPr lang="fr-FR" dirty="0" smtClean="0"/>
              <a:t>Ventes = 70 € * q , est de la forme Y = </a:t>
            </a:r>
            <a:r>
              <a:rPr lang="fr-FR" dirty="0" err="1" smtClean="0"/>
              <a:t>ax</a:t>
            </a:r>
            <a:r>
              <a:rPr lang="fr-FR" dirty="0" smtClean="0"/>
              <a:t> +b, c’est donc l’équation d’une droite; </a:t>
            </a:r>
          </a:p>
          <a:p>
            <a:r>
              <a:rPr lang="fr-FR" dirty="0" smtClean="0"/>
              <a:t>Coûts = (40*q) + 15000, est de la forme Y = </a:t>
            </a:r>
            <a:r>
              <a:rPr lang="fr-FR" dirty="0" err="1" smtClean="0"/>
              <a:t>ax</a:t>
            </a:r>
            <a:r>
              <a:rPr lang="fr-FR" dirty="0" smtClean="0"/>
              <a:t> +b, avec a 40 et b= 15000, c’est donc également l’équation d’une droite.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908720"/>
            <a:ext cx="8229600" cy="5688632"/>
          </a:xfrm>
        </p:spPr>
        <p:txBody>
          <a:bodyPr>
            <a:normAutofit/>
          </a:bodyPr>
          <a:lstStyle/>
          <a:p>
            <a:r>
              <a:rPr lang="fr-FR" dirty="0" smtClean="0"/>
              <a:t>V = 10 + 2 * 5 …</a:t>
            </a:r>
          </a:p>
          <a:p>
            <a:r>
              <a:rPr lang="fr-FR" dirty="0" smtClean="0"/>
              <a:t>A quoi est égal V ? </a:t>
            </a:r>
          </a:p>
          <a:p>
            <a:r>
              <a:rPr lang="fr-FR" dirty="0" smtClean="0"/>
              <a:t>Présenté ainsi, j’ai toutes les chances de me tromper ! </a:t>
            </a:r>
          </a:p>
          <a:p>
            <a:r>
              <a:rPr lang="fr-FR" dirty="0" smtClean="0"/>
              <a:t>Je dois écrire un enchaînement de calculs avec des parenthèses pour lever toute ambigüité : </a:t>
            </a:r>
          </a:p>
          <a:p>
            <a:pPr lvl="1"/>
            <a:r>
              <a:rPr lang="fr-FR" dirty="0" smtClean="0"/>
              <a:t>Soit V = (10 + 2) * 5, ce qui fait 60</a:t>
            </a:r>
          </a:p>
          <a:p>
            <a:pPr lvl="1"/>
            <a:r>
              <a:rPr lang="fr-FR" dirty="0" smtClean="0"/>
              <a:t>Soit V = 10 + (2*5), ce qui fait 20</a:t>
            </a:r>
          </a:p>
          <a:p>
            <a:pPr lvl="1"/>
            <a:r>
              <a:rPr lang="fr-FR" dirty="0" smtClean="0"/>
              <a:t>Plaçons donc toujours des parenthèses pour lever l’ambiguïté.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620688"/>
            <a:ext cx="8507288" cy="5904656"/>
          </a:xfrm>
        </p:spPr>
        <p:txBody>
          <a:bodyPr>
            <a:normAutofit/>
          </a:bodyPr>
          <a:lstStyle/>
          <a:p>
            <a:r>
              <a:rPr lang="fr-FR" dirty="0" smtClean="0"/>
              <a:t>On peut sans refaire le calcul représenter la droite des ventes, celle des coûts, et voir où elles se coupent. </a:t>
            </a:r>
          </a:p>
          <a:p>
            <a:r>
              <a:rPr lang="fr-FR" dirty="0" smtClean="0"/>
              <a:t>Droite des ventes : Y = 70 q</a:t>
            </a:r>
          </a:p>
          <a:p>
            <a:r>
              <a:rPr lang="fr-FR" dirty="0" smtClean="0"/>
              <a:t>Droite des coûts : Y = 40q + 15000</a:t>
            </a:r>
          </a:p>
          <a:p>
            <a:r>
              <a:rPr lang="fr-FR" dirty="0" smtClean="0"/>
              <a:t>Q1 : Représenter les deux droites</a:t>
            </a:r>
          </a:p>
          <a:p>
            <a:r>
              <a:rPr lang="fr-FR" dirty="0" smtClean="0"/>
              <a:t>Q2 : Identifier le seuil de rentabilité</a:t>
            </a:r>
          </a:p>
          <a:p>
            <a:r>
              <a:rPr lang="fr-FR" dirty="0" smtClean="0"/>
              <a:t>Q3 : Quel est le bénéfice à 600 jeans vendus dans le mois? </a:t>
            </a:r>
          </a:p>
          <a:p>
            <a:r>
              <a:rPr lang="fr-FR" dirty="0" smtClean="0"/>
              <a:t>Q4 : Quelle est la perte si on en vend que 350 ?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Représentation graphique</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p:cNvSpPr txBox="1"/>
          <p:nvPr/>
        </p:nvSpPr>
        <p:spPr>
          <a:xfrm>
            <a:off x="6300192" y="1556792"/>
            <a:ext cx="504056" cy="369332"/>
          </a:xfrm>
          <a:prstGeom prst="rect">
            <a:avLst/>
          </a:prstGeom>
          <a:noFill/>
        </p:spPr>
        <p:txBody>
          <a:bodyPr wrap="square" rtlCol="0">
            <a:spAutoFit/>
          </a:bodyPr>
          <a:lstStyle/>
          <a:p>
            <a:r>
              <a:rPr lang="fr-FR" b="1" dirty="0" smtClean="0"/>
              <a:t>CA</a:t>
            </a:r>
            <a:endParaRPr lang="fr-FR"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smtClean="0"/>
              <a:t>… et par le calcul,</a:t>
            </a:r>
            <a:endParaRPr lang="fr-FR" dirty="0"/>
          </a:p>
        </p:txBody>
      </p:sp>
      <p:sp>
        <p:nvSpPr>
          <p:cNvPr id="3" name="Espace réservé du contenu 2"/>
          <p:cNvSpPr>
            <a:spLocks noGrp="1"/>
          </p:cNvSpPr>
          <p:nvPr>
            <p:ph idx="1"/>
          </p:nvPr>
        </p:nvSpPr>
        <p:spPr>
          <a:xfrm>
            <a:off x="179512" y="1484784"/>
            <a:ext cx="8712968" cy="4525963"/>
          </a:xfrm>
        </p:spPr>
        <p:txBody>
          <a:bodyPr>
            <a:normAutofit fontScale="92500" lnSpcReduction="10000"/>
          </a:bodyPr>
          <a:lstStyle/>
          <a:p>
            <a:r>
              <a:rPr lang="fr-FR" b="1" dirty="0" smtClean="0"/>
              <a:t>Q3 : </a:t>
            </a:r>
            <a:r>
              <a:rPr lang="fr-FR" dirty="0" smtClean="0"/>
              <a:t>Quel est le bénéfice à 600 jeans vendus dans le mois ? </a:t>
            </a:r>
          </a:p>
          <a:p>
            <a:r>
              <a:rPr lang="fr-FR" dirty="0" smtClean="0"/>
              <a:t>Résultat = Chiffre d’affaires – Coûts</a:t>
            </a:r>
          </a:p>
          <a:p>
            <a:r>
              <a:rPr lang="fr-FR" dirty="0" smtClean="0"/>
              <a:t>Résultat = 70€*q – [(40€*q) + 15000€]</a:t>
            </a:r>
          </a:p>
          <a:p>
            <a:r>
              <a:rPr lang="fr-FR" dirty="0" smtClean="0"/>
              <a:t>Résultat = 70*600 – [(40*600) + 15000]</a:t>
            </a:r>
          </a:p>
          <a:p>
            <a:r>
              <a:rPr lang="fr-FR" dirty="0" smtClean="0"/>
              <a:t>Résultat = 42000€ – (39000€) = 3000€</a:t>
            </a:r>
          </a:p>
          <a:p>
            <a:r>
              <a:rPr lang="fr-FR" b="1" dirty="0" smtClean="0"/>
              <a:t>Q4 :</a:t>
            </a:r>
            <a:r>
              <a:rPr lang="fr-FR" dirty="0" smtClean="0"/>
              <a:t> Quelle est la perte si on en vend que 350 ?</a:t>
            </a:r>
          </a:p>
          <a:p>
            <a:r>
              <a:rPr lang="fr-FR" dirty="0" smtClean="0"/>
              <a:t>Résultat = 70€*q – [(40€*q) + 15000€]</a:t>
            </a:r>
          </a:p>
          <a:p>
            <a:r>
              <a:rPr lang="fr-FR" dirty="0" smtClean="0"/>
              <a:t>Résultat = - 4500 €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Remarques…</a:t>
            </a:r>
            <a:endParaRPr lang="fr-FR" dirty="0"/>
          </a:p>
        </p:txBody>
      </p:sp>
      <p:sp>
        <p:nvSpPr>
          <p:cNvPr id="3" name="Espace réservé du contenu 2"/>
          <p:cNvSpPr>
            <a:spLocks noGrp="1"/>
          </p:cNvSpPr>
          <p:nvPr>
            <p:ph idx="1"/>
          </p:nvPr>
        </p:nvSpPr>
        <p:spPr/>
        <p:txBody>
          <a:bodyPr/>
          <a:lstStyle/>
          <a:p>
            <a:r>
              <a:rPr lang="fr-FR" dirty="0" smtClean="0"/>
              <a:t>Un résultat positif s’appelle un bénéfice</a:t>
            </a:r>
          </a:p>
          <a:p>
            <a:r>
              <a:rPr lang="fr-FR" dirty="0" smtClean="0"/>
              <a:t>Un résultat négatif s’appelle une perte</a:t>
            </a:r>
          </a:p>
          <a:p>
            <a:r>
              <a:rPr lang="fr-FR" dirty="0" smtClean="0"/>
              <a:t>Le terme ventes s’emploie tant pour désigner les quantités (600 jeans vendus par exemple) que la valeur vendue (42000 € dans ce cas)</a:t>
            </a:r>
          </a:p>
          <a:p>
            <a:r>
              <a:rPr lang="fr-FR" dirty="0" smtClean="0"/>
              <a:t>L’expression chiffre d’affaires désigne les ventes en valeur, 42000€ dans le cas où on vend 600 jeans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Section 7: Poser les calculs à la main…</a:t>
            </a:r>
            <a:endParaRPr lang="fr-FR" dirty="0"/>
          </a:p>
        </p:txBody>
      </p:sp>
      <p:sp>
        <p:nvSpPr>
          <p:cNvPr id="3" name="Espace réservé du contenu 2"/>
          <p:cNvSpPr>
            <a:spLocks noGrp="1"/>
          </p:cNvSpPr>
          <p:nvPr>
            <p:ph idx="1"/>
          </p:nvPr>
        </p:nvSpPr>
        <p:spPr>
          <a:xfrm>
            <a:off x="467544" y="1628800"/>
            <a:ext cx="8229600" cy="4536504"/>
          </a:xfrm>
        </p:spPr>
        <p:txBody>
          <a:bodyPr>
            <a:normAutofit fontScale="85000" lnSpcReduction="10000"/>
          </a:bodyPr>
          <a:lstStyle/>
          <a:p>
            <a:r>
              <a:rPr lang="fr-FR" dirty="0" smtClean="0"/>
              <a:t>Réapprenons à poser multiplications et divisions à la main, ce que nous savions faire en classe primaire.</a:t>
            </a:r>
          </a:p>
          <a:p>
            <a:r>
              <a:rPr lang="fr-FR" dirty="0" smtClean="0"/>
              <a:t>Profitons en pour bien comprendre la logique qu’il y a derrière la présentation des calculs.</a:t>
            </a:r>
          </a:p>
          <a:p>
            <a:r>
              <a:rPr lang="fr-FR" dirty="0" smtClean="0"/>
              <a:t>Posons ensuite systématiquement nos opérations ainsi, car la calculatrice sera interdite à l’examen. </a:t>
            </a:r>
          </a:p>
          <a:p>
            <a:r>
              <a:rPr lang="fr-FR" dirty="0" smtClean="0"/>
              <a:t>Vous nous remercierez le jour où, en déplacement, valise égarée dans un changement d’avion, votre téléphone vide avec chargeur dans la valise (ou sans adaptateur sous la main), il vous faudra négocier un premier </a:t>
            </a:r>
            <a:r>
              <a:rPr lang="fr-FR" smtClean="0"/>
              <a:t>jet de projet </a:t>
            </a:r>
            <a:r>
              <a:rPr lang="fr-FR" dirty="0" smtClean="0"/>
              <a:t>de contrat.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La multiplication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Remarquons bien que :</a:t>
            </a:r>
          </a:p>
          <a:p>
            <a:r>
              <a:rPr lang="fr-FR" dirty="0" smtClean="0"/>
              <a:t>321 * 12 = 321 * (10 + 2)</a:t>
            </a:r>
          </a:p>
          <a:p>
            <a:r>
              <a:rPr lang="fr-FR" dirty="0" smtClean="0"/>
              <a:t>Soit </a:t>
            </a:r>
          </a:p>
          <a:p>
            <a:r>
              <a:rPr lang="fr-FR" dirty="0" smtClean="0"/>
              <a:t>321 * 12 = (321 * 10) + (321 * 2)</a:t>
            </a:r>
          </a:p>
          <a:p>
            <a:r>
              <a:rPr lang="fr-FR" dirty="0" smtClean="0"/>
              <a:t>D’où la présentation judicieuse habituelle</a:t>
            </a:r>
          </a:p>
          <a:p>
            <a:pPr lvl="1"/>
            <a:r>
              <a:rPr lang="fr-FR" dirty="0" smtClean="0"/>
              <a:t>Où l’on multiplie d’abord 321 par 2,</a:t>
            </a:r>
          </a:p>
          <a:p>
            <a:pPr lvl="1"/>
            <a:r>
              <a:rPr lang="fr-FR" dirty="0" smtClean="0"/>
              <a:t>Puis on multiplie ensuite 321 par 10 (on décale d’un chiffre sur la gauche, ce qui revient à exprimer en dizaines le calcul, et on multiplie par 1)</a:t>
            </a:r>
          </a:p>
          <a:p>
            <a:pPr lvl="1"/>
            <a:r>
              <a:rPr lang="fr-FR" dirty="0" smtClean="0"/>
              <a:t>Enfin on additionne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426170"/>
          </a:xfrm>
        </p:spPr>
        <p:txBody>
          <a:bodyPr>
            <a:normAutofit fontScale="90000"/>
          </a:bodyPr>
          <a:lstStyle/>
          <a:p>
            <a:r>
              <a:rPr lang="fr-FR" dirty="0" smtClean="0"/>
              <a:t>D’où la présentation judicieuse habituelle</a:t>
            </a:r>
            <a:endParaRPr lang="fr-FR" dirty="0"/>
          </a:p>
        </p:txBody>
      </p:sp>
      <p:sp>
        <p:nvSpPr>
          <p:cNvPr id="4" name="Espace réservé du contenu 3"/>
          <p:cNvSpPr>
            <a:spLocks noGrp="1"/>
          </p:cNvSpPr>
          <p:nvPr>
            <p:ph sz="half" idx="2"/>
          </p:nvPr>
        </p:nvSpPr>
        <p:spPr/>
        <p:txBody>
          <a:bodyPr/>
          <a:lstStyle/>
          <a:p>
            <a:endParaRPr lang="fr-FR" dirty="0" smtClean="0"/>
          </a:p>
          <a:p>
            <a:endParaRPr lang="fr-FR" dirty="0" smtClean="0"/>
          </a:p>
          <a:p>
            <a:endParaRPr lang="fr-FR" dirty="0" smtClean="0"/>
          </a:p>
          <a:p>
            <a:endParaRPr lang="fr-FR" dirty="0" smtClean="0"/>
          </a:p>
          <a:p>
            <a:r>
              <a:rPr lang="fr-FR" dirty="0" smtClean="0"/>
              <a:t>On multiplie d’abord 321 par 2,</a:t>
            </a:r>
          </a:p>
          <a:p>
            <a:r>
              <a:rPr lang="fr-FR" dirty="0" smtClean="0"/>
              <a:t>On multiplie ensuite 321 par 10</a:t>
            </a:r>
          </a:p>
          <a:p>
            <a:pPr marL="342900" lvl="1" indent="-342900">
              <a:buFont typeface="Arial" pitchFamily="34" charset="0"/>
              <a:buChar char="•"/>
            </a:pPr>
            <a:r>
              <a:rPr lang="fr-FR" sz="2800" dirty="0" smtClean="0"/>
              <a:t>Enfin on additionne </a:t>
            </a:r>
          </a:p>
          <a:p>
            <a:endParaRPr lang="fr-FR" dirty="0" smtClean="0"/>
          </a:p>
          <a:p>
            <a:endParaRPr lang="fr-FR" dirty="0"/>
          </a:p>
        </p:txBody>
      </p:sp>
      <p:pic>
        <p:nvPicPr>
          <p:cNvPr id="140290" name="Picture 2"/>
          <p:cNvPicPr>
            <a:picLocks noGrp="1" noChangeAspect="1" noChangeArrowheads="1"/>
          </p:cNvPicPr>
          <p:nvPr>
            <p:ph sz="half" idx="1"/>
          </p:nvPr>
        </p:nvPicPr>
        <p:blipFill>
          <a:blip r:embed="rId2" cstate="print"/>
          <a:srcRect/>
          <a:stretch>
            <a:fillRect/>
          </a:stretch>
        </p:blipFill>
        <p:spPr bwMode="auto">
          <a:xfrm>
            <a:off x="467544" y="1628800"/>
            <a:ext cx="4110695" cy="44568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Et la présence de virgules (donc de décimales)…</a:t>
            </a:r>
            <a:endParaRPr lang="fr-FR" dirty="0"/>
          </a:p>
        </p:txBody>
      </p:sp>
      <p:sp>
        <p:nvSpPr>
          <p:cNvPr id="3" name="Espace réservé du contenu 2"/>
          <p:cNvSpPr>
            <a:spLocks noGrp="1"/>
          </p:cNvSpPr>
          <p:nvPr>
            <p:ph sz="half" idx="1"/>
          </p:nvPr>
        </p:nvSpPr>
        <p:spPr/>
        <p:txBody>
          <a:bodyPr/>
          <a:lstStyle/>
          <a:p>
            <a:r>
              <a:rPr lang="fr-FR" dirty="0" smtClean="0"/>
              <a:t>Et la présence de virgules (donc de décimales) ne change rien à la présentation, bien sûr</a:t>
            </a:r>
          </a:p>
          <a:p>
            <a:endParaRPr lang="fr-FR" dirty="0"/>
          </a:p>
        </p:txBody>
      </p:sp>
      <p:sp>
        <p:nvSpPr>
          <p:cNvPr id="5" name="Espace réservé du contenu 4"/>
          <p:cNvSpPr>
            <a:spLocks noGrp="1"/>
          </p:cNvSpPr>
          <p:nvPr>
            <p:ph sz="half" idx="2"/>
          </p:nvPr>
        </p:nvSpPr>
        <p:spPr/>
        <p:txBody>
          <a:bodyPr/>
          <a:lstStyle/>
          <a:p>
            <a:endParaRPr lang="fr-FR"/>
          </a:p>
        </p:txBody>
      </p:sp>
      <p:pic>
        <p:nvPicPr>
          <p:cNvPr id="150529" name="Picture 1"/>
          <p:cNvPicPr>
            <a:picLocks noChangeAspect="1" noChangeArrowheads="1"/>
          </p:cNvPicPr>
          <p:nvPr/>
        </p:nvPicPr>
        <p:blipFill>
          <a:blip r:embed="rId2" cstate="print"/>
          <a:srcRect/>
          <a:stretch>
            <a:fillRect/>
          </a:stretch>
        </p:blipFill>
        <p:spPr bwMode="auto">
          <a:xfrm>
            <a:off x="5148064" y="1628800"/>
            <a:ext cx="3024336" cy="46137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1143000"/>
          </a:xfrm>
        </p:spPr>
        <p:txBody>
          <a:bodyPr>
            <a:normAutofit fontScale="90000"/>
          </a:bodyPr>
          <a:lstStyle/>
          <a:p>
            <a:r>
              <a:rPr lang="fr-FR" dirty="0" smtClean="0"/>
              <a:t>Source : </a:t>
            </a:r>
            <a:r>
              <a:rPr lang="fr-FR" i="1" dirty="0" smtClean="0"/>
              <a:t>J’apprends les maths, CM2,</a:t>
            </a:r>
            <a:r>
              <a:rPr lang="fr-FR" dirty="0" smtClean="0"/>
              <a:t> Rémi </a:t>
            </a:r>
            <a:r>
              <a:rPr lang="fr-FR" dirty="0" err="1" smtClean="0"/>
              <a:t>Brissiaud</a:t>
            </a:r>
            <a:r>
              <a:rPr lang="fr-FR" dirty="0" smtClean="0"/>
              <a:t> </a:t>
            </a:r>
            <a:r>
              <a:rPr lang="fr-FR" i="1" dirty="0" smtClean="0"/>
              <a:t>et al</a:t>
            </a:r>
            <a:r>
              <a:rPr lang="fr-FR" dirty="0" smtClean="0"/>
              <a:t>., 2010, Editions Retz.</a:t>
            </a:r>
            <a:endParaRPr lang="fr-FR" dirty="0"/>
          </a:p>
        </p:txBody>
      </p:sp>
      <p:pic>
        <p:nvPicPr>
          <p:cNvPr id="143363" name="Picture 3"/>
          <p:cNvPicPr>
            <a:picLocks noChangeAspect="1" noChangeArrowheads="1"/>
          </p:cNvPicPr>
          <p:nvPr/>
        </p:nvPicPr>
        <p:blipFill>
          <a:blip r:embed="rId2" cstate="print"/>
          <a:srcRect/>
          <a:stretch>
            <a:fillRect/>
          </a:stretch>
        </p:blipFill>
        <p:spPr bwMode="auto">
          <a:xfrm>
            <a:off x="2267744" y="1556792"/>
            <a:ext cx="4876800" cy="509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La division</a:t>
            </a:r>
            <a:endParaRPr lang="fr-FR" dirty="0"/>
          </a:p>
        </p:txBody>
      </p:sp>
      <p:sp>
        <p:nvSpPr>
          <p:cNvPr id="3" name="Espace réservé du contenu 2"/>
          <p:cNvSpPr>
            <a:spLocks noGrp="1"/>
          </p:cNvSpPr>
          <p:nvPr>
            <p:ph idx="1"/>
          </p:nvPr>
        </p:nvSpPr>
        <p:spPr>
          <a:xfrm>
            <a:off x="457200" y="2132856"/>
            <a:ext cx="8229600" cy="3993307"/>
          </a:xfrm>
        </p:spPr>
        <p:txBody>
          <a:bodyPr/>
          <a:lstStyle/>
          <a:p>
            <a:pPr>
              <a:spcAft>
                <a:spcPts val="1200"/>
              </a:spcAft>
            </a:pPr>
            <a:r>
              <a:rPr lang="fr-FR" dirty="0" smtClean="0"/>
              <a:t>Là encore la présentation habituelle est très judicieuse</a:t>
            </a:r>
          </a:p>
          <a:p>
            <a:pPr>
              <a:spcAft>
                <a:spcPts val="1200"/>
              </a:spcAft>
            </a:pPr>
            <a:r>
              <a:rPr lang="fr-FR" dirty="0" smtClean="0"/>
              <a:t>321 / 2 = (300 + 20 + 1) / 2</a:t>
            </a:r>
          </a:p>
          <a:p>
            <a:pPr>
              <a:spcAft>
                <a:spcPts val="1200"/>
              </a:spcAft>
            </a:pPr>
            <a:r>
              <a:rPr lang="fr-FR" dirty="0" smtClean="0"/>
              <a:t>321 / 2 = (300 / 2) + (20 / 2) + (1 / 2)</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effet…</a:t>
            </a:r>
            <a:endParaRPr lang="fr-FR" dirty="0"/>
          </a:p>
        </p:txBody>
      </p:sp>
      <p:sp>
        <p:nvSpPr>
          <p:cNvPr id="3" name="Espace réservé du contenu 2"/>
          <p:cNvSpPr>
            <a:spLocks noGrp="1"/>
          </p:cNvSpPr>
          <p:nvPr>
            <p:ph idx="1"/>
          </p:nvPr>
        </p:nvSpPr>
        <p:spPr/>
        <p:txBody>
          <a:bodyPr/>
          <a:lstStyle/>
          <a:p>
            <a:r>
              <a:rPr lang="fr-FR" dirty="0" smtClean="0"/>
              <a:t>Si V = (10 + 2) * 5</a:t>
            </a:r>
          </a:p>
          <a:p>
            <a:pPr lvl="1"/>
            <a:r>
              <a:rPr lang="fr-FR" dirty="0" smtClean="0"/>
              <a:t>alors V = 12*5</a:t>
            </a:r>
          </a:p>
          <a:p>
            <a:pPr lvl="1"/>
            <a:r>
              <a:rPr lang="fr-FR" dirty="0" smtClean="0"/>
              <a:t>Soit V = 60</a:t>
            </a:r>
          </a:p>
          <a:p>
            <a:r>
              <a:rPr lang="fr-FR" dirty="0" smtClean="0"/>
              <a:t>Si V = 10 + (2 * 5) </a:t>
            </a:r>
          </a:p>
          <a:p>
            <a:pPr lvl="1"/>
            <a:r>
              <a:rPr lang="fr-FR" dirty="0" smtClean="0"/>
              <a:t>alors V = 10 + 10</a:t>
            </a:r>
          </a:p>
          <a:p>
            <a:pPr lvl="1"/>
            <a:r>
              <a:rPr lang="fr-FR" dirty="0" smtClean="0"/>
              <a:t>soit V = 20.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contenu 3"/>
          <p:cNvSpPr>
            <a:spLocks noGrp="1"/>
          </p:cNvSpPr>
          <p:nvPr>
            <p:ph sz="half" idx="2"/>
          </p:nvPr>
        </p:nvSpPr>
        <p:spPr/>
        <p:txBody>
          <a:bodyPr/>
          <a:lstStyle/>
          <a:p>
            <a:r>
              <a:rPr lang="fr-FR" dirty="0" smtClean="0"/>
              <a:t>« Combien de fois 3 contient-il  2 ? » dit-on parfois</a:t>
            </a:r>
          </a:p>
          <a:p>
            <a:r>
              <a:rPr lang="fr-FR" dirty="0" smtClean="0"/>
              <a:t>Ce qui revient à diviser 3 centaines, soit 300, par 2</a:t>
            </a:r>
            <a:endParaRPr lang="fr-FR" dirty="0"/>
          </a:p>
        </p:txBody>
      </p:sp>
      <p:pic>
        <p:nvPicPr>
          <p:cNvPr id="144386" name="Picture 2"/>
          <p:cNvPicPr>
            <a:picLocks noGrp="1" noChangeAspect="1" noChangeArrowheads="1"/>
          </p:cNvPicPr>
          <p:nvPr>
            <p:ph sz="half" idx="1"/>
          </p:nvPr>
        </p:nvPicPr>
        <p:blipFill>
          <a:blip r:embed="rId2" cstate="print"/>
          <a:srcRect/>
          <a:stretch>
            <a:fillRect/>
          </a:stretch>
        </p:blipFill>
        <p:spPr bwMode="auto">
          <a:xfrm>
            <a:off x="382126" y="1549040"/>
            <a:ext cx="4261868" cy="4400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ppt_x"/>
                                          </p:val>
                                        </p:tav>
                                        <p:tav tm="100000">
                                          <p:val>
                                            <p:strVal val="#ppt_x"/>
                                          </p:val>
                                        </p:tav>
                                      </p:tavLst>
                                    </p:anim>
                                    <p:anim calcmode="lin" valueType="num">
                                      <p:cBhvr additive="base">
                                        <p:cTn id="8" dur="500" fill="hold"/>
                                        <p:tgtEl>
                                          <p:spTgt spid="144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contenu 3"/>
          <p:cNvSpPr>
            <a:spLocks noGrp="1"/>
          </p:cNvSpPr>
          <p:nvPr>
            <p:ph sz="half" idx="2"/>
          </p:nvPr>
        </p:nvSpPr>
        <p:spPr/>
        <p:txBody>
          <a:bodyPr/>
          <a:lstStyle/>
          <a:p>
            <a:r>
              <a:rPr lang="fr-FR" dirty="0" smtClean="0"/>
              <a:t>Il y a une fois deux centaines dans 3 centaines… </a:t>
            </a:r>
          </a:p>
          <a:p>
            <a:r>
              <a:rPr lang="fr-FR" dirty="0" smtClean="0"/>
              <a:t>Il reste 1 centaine</a:t>
            </a:r>
          </a:p>
        </p:txBody>
      </p:sp>
      <p:pic>
        <p:nvPicPr>
          <p:cNvPr id="145410" name="Picture 2"/>
          <p:cNvPicPr>
            <a:picLocks noGrp="1" noChangeAspect="1" noChangeArrowheads="1"/>
          </p:cNvPicPr>
          <p:nvPr>
            <p:ph sz="half" idx="1"/>
          </p:nvPr>
        </p:nvPicPr>
        <p:blipFill>
          <a:blip r:embed="rId2" cstate="print"/>
          <a:srcRect/>
          <a:stretch>
            <a:fillRect/>
          </a:stretch>
        </p:blipFill>
        <p:spPr bwMode="auto">
          <a:xfrm>
            <a:off x="443869" y="1700808"/>
            <a:ext cx="4128939" cy="439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fill="hold"/>
                                        <p:tgtEl>
                                          <p:spTgt spid="145410"/>
                                        </p:tgtEl>
                                        <p:attrNameLst>
                                          <p:attrName>ppt_x</p:attrName>
                                        </p:attrNameLst>
                                      </p:cBhvr>
                                      <p:tavLst>
                                        <p:tav tm="0">
                                          <p:val>
                                            <p:strVal val="#ppt_x"/>
                                          </p:val>
                                        </p:tav>
                                        <p:tav tm="100000">
                                          <p:val>
                                            <p:strVal val="#ppt_x"/>
                                          </p:val>
                                        </p:tav>
                                      </p:tavLst>
                                    </p:anim>
                                    <p:anim calcmode="lin" valueType="num">
                                      <p:cBhvr additive="base">
                                        <p:cTn id="8" dur="500" fill="hold"/>
                                        <p:tgtEl>
                                          <p:spTgt spid="145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contenu 3"/>
          <p:cNvSpPr>
            <a:spLocks noGrp="1"/>
          </p:cNvSpPr>
          <p:nvPr>
            <p:ph sz="half" idx="2"/>
          </p:nvPr>
        </p:nvSpPr>
        <p:spPr>
          <a:xfrm>
            <a:off x="4648200" y="1600200"/>
            <a:ext cx="4172272" cy="4525963"/>
          </a:xfrm>
        </p:spPr>
        <p:txBody>
          <a:bodyPr/>
          <a:lstStyle/>
          <a:p>
            <a:r>
              <a:rPr lang="fr-FR" dirty="0" smtClean="0"/>
              <a:t>En « descendant le 2 », je note qu’il me reste une centaine et deux dizaine (soit 12 dizaines)</a:t>
            </a:r>
          </a:p>
          <a:p>
            <a:r>
              <a:rPr lang="fr-FR" dirty="0" smtClean="0"/>
              <a:t>« Combien de fois 12 contient-il  2 ? », dit-on en divisant 12 (dizaines) par 2</a:t>
            </a:r>
          </a:p>
          <a:p>
            <a:endParaRPr lang="fr-FR" dirty="0"/>
          </a:p>
        </p:txBody>
      </p:sp>
      <p:pic>
        <p:nvPicPr>
          <p:cNvPr id="146434" name="Picture 2"/>
          <p:cNvPicPr>
            <a:picLocks noGrp="1" noChangeAspect="1" noChangeArrowheads="1"/>
          </p:cNvPicPr>
          <p:nvPr>
            <p:ph sz="half" idx="1"/>
          </p:nvPr>
        </p:nvPicPr>
        <p:blipFill>
          <a:blip r:embed="rId2" cstate="print"/>
          <a:srcRect/>
          <a:stretch>
            <a:fillRect/>
          </a:stretch>
        </p:blipFill>
        <p:spPr bwMode="auto">
          <a:xfrm>
            <a:off x="467544" y="1593560"/>
            <a:ext cx="4116686" cy="43557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contenu 3"/>
          <p:cNvSpPr>
            <a:spLocks noGrp="1"/>
          </p:cNvSpPr>
          <p:nvPr>
            <p:ph sz="half" idx="2"/>
          </p:nvPr>
        </p:nvSpPr>
        <p:spPr/>
        <p:txBody>
          <a:bodyPr/>
          <a:lstStyle/>
          <a:p>
            <a:r>
              <a:rPr lang="fr-FR" dirty="0" smtClean="0"/>
              <a:t>« Combien de fois 12 contient-il  2 ? », dit-on en divisant 12 (dizaines) par 2</a:t>
            </a:r>
          </a:p>
          <a:p>
            <a:r>
              <a:rPr lang="fr-FR" dirty="0" smtClean="0"/>
              <a:t>6 fois,</a:t>
            </a:r>
          </a:p>
          <a:p>
            <a:r>
              <a:rPr lang="fr-FR" dirty="0" smtClean="0"/>
              <a:t>6 fois 2 = 12, reste 0 dizaine</a:t>
            </a:r>
            <a:endParaRPr lang="fr-FR" dirty="0"/>
          </a:p>
        </p:txBody>
      </p:sp>
      <p:pic>
        <p:nvPicPr>
          <p:cNvPr id="147458" name="Picture 2"/>
          <p:cNvPicPr>
            <a:picLocks noGrp="1" noChangeAspect="1" noChangeArrowheads="1"/>
          </p:cNvPicPr>
          <p:nvPr>
            <p:ph sz="half" idx="1"/>
          </p:nvPr>
        </p:nvPicPr>
        <p:blipFill>
          <a:blip r:embed="rId2" cstate="print"/>
          <a:srcRect/>
          <a:stretch>
            <a:fillRect/>
          </a:stretch>
        </p:blipFill>
        <p:spPr bwMode="auto">
          <a:xfrm>
            <a:off x="611559" y="1672202"/>
            <a:ext cx="3824485" cy="44931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ppt_x"/>
                                          </p:val>
                                        </p:tav>
                                        <p:tav tm="100000">
                                          <p:val>
                                            <p:strVal val="#ppt_x"/>
                                          </p:val>
                                        </p:tav>
                                      </p:tavLst>
                                    </p:anim>
                                    <p:anim calcmode="lin" valueType="num">
                                      <p:cBhvr additive="base">
                                        <p:cTn id="8" dur="500" fill="hold"/>
                                        <p:tgtEl>
                                          <p:spTgt spid="147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contenu 3"/>
          <p:cNvSpPr>
            <a:spLocks noGrp="1"/>
          </p:cNvSpPr>
          <p:nvPr>
            <p:ph sz="half" idx="2"/>
          </p:nvPr>
        </p:nvSpPr>
        <p:spPr/>
        <p:txBody>
          <a:bodyPr>
            <a:normAutofit/>
          </a:bodyPr>
          <a:lstStyle/>
          <a:p>
            <a:r>
              <a:rPr lang="fr-FR" dirty="0" smtClean="0"/>
              <a:t>Il reste 1 unité</a:t>
            </a:r>
          </a:p>
          <a:p>
            <a:r>
              <a:rPr lang="fr-FR" dirty="0" smtClean="0"/>
              <a:t>« Combien de fois 1 contient-il  2 ? »</a:t>
            </a:r>
          </a:p>
          <a:p>
            <a:r>
              <a:rPr lang="fr-FR" dirty="0" smtClean="0"/>
              <a:t>0 fois</a:t>
            </a:r>
          </a:p>
          <a:p>
            <a:r>
              <a:rPr lang="fr-FR" dirty="0" smtClean="0"/>
              <a:t>On passe ensuite aux décimales, 1 unité restante correspondant à 10 décimales (autrement dit 10 * 0,1)</a:t>
            </a:r>
          </a:p>
          <a:p>
            <a:endParaRPr lang="fr-FR" dirty="0"/>
          </a:p>
        </p:txBody>
      </p:sp>
      <p:pic>
        <p:nvPicPr>
          <p:cNvPr id="148482" name="Picture 2"/>
          <p:cNvPicPr>
            <a:picLocks noGrp="1" noChangeAspect="1" noChangeArrowheads="1"/>
          </p:cNvPicPr>
          <p:nvPr>
            <p:ph sz="half" idx="1"/>
          </p:nvPr>
        </p:nvPicPr>
        <p:blipFill>
          <a:blip r:embed="rId2" cstate="print"/>
          <a:srcRect/>
          <a:stretch>
            <a:fillRect/>
          </a:stretch>
        </p:blipFill>
        <p:spPr bwMode="auto">
          <a:xfrm>
            <a:off x="587844" y="1506771"/>
            <a:ext cx="3880167" cy="444250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500" fill="hold"/>
                                        <p:tgtEl>
                                          <p:spTgt spid="148482"/>
                                        </p:tgtEl>
                                        <p:attrNameLst>
                                          <p:attrName>ppt_x</p:attrName>
                                        </p:attrNameLst>
                                      </p:cBhvr>
                                      <p:tavLst>
                                        <p:tav tm="0">
                                          <p:val>
                                            <p:strVal val="#ppt_x"/>
                                          </p:val>
                                        </p:tav>
                                        <p:tav tm="100000">
                                          <p:val>
                                            <p:strVal val="#ppt_x"/>
                                          </p:val>
                                        </p:tav>
                                      </p:tavLst>
                                    </p:anim>
                                    <p:anim calcmode="lin" valueType="num">
                                      <p:cBhvr additive="base">
                                        <p:cTn id="8" dur="500" fill="hold"/>
                                        <p:tgtEl>
                                          <p:spTgt spid="148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49506" name="Picture 2"/>
          <p:cNvPicPr>
            <a:picLocks noGrp="1" noChangeAspect="1" noChangeArrowheads="1"/>
          </p:cNvPicPr>
          <p:nvPr>
            <p:ph sz="half" idx="1"/>
          </p:nvPr>
        </p:nvPicPr>
        <p:blipFill>
          <a:blip r:embed="rId2" cstate="print"/>
          <a:srcRect/>
          <a:stretch>
            <a:fillRect/>
          </a:stretch>
        </p:blipFill>
        <p:spPr bwMode="auto">
          <a:xfrm>
            <a:off x="913904" y="1795749"/>
            <a:ext cx="3226048" cy="4009516"/>
          </a:xfrm>
          <a:prstGeom prst="rect">
            <a:avLst/>
          </a:prstGeom>
          <a:noFill/>
          <a:ln w="9525">
            <a:noFill/>
            <a:miter lim="800000"/>
            <a:headEnd/>
            <a:tailEnd/>
          </a:ln>
        </p:spPr>
      </p:pic>
      <p:pic>
        <p:nvPicPr>
          <p:cNvPr id="149507" name="Picture 3"/>
          <p:cNvPicPr>
            <a:picLocks noGrp="1" noChangeAspect="1" noChangeArrowheads="1"/>
          </p:cNvPicPr>
          <p:nvPr>
            <p:ph sz="half" idx="2"/>
          </p:nvPr>
        </p:nvPicPr>
        <p:blipFill>
          <a:blip r:embed="rId3" cstate="print"/>
          <a:srcRect/>
          <a:stretch>
            <a:fillRect/>
          </a:stretch>
        </p:blipFill>
        <p:spPr bwMode="auto">
          <a:xfrm>
            <a:off x="4860032" y="1661358"/>
            <a:ext cx="3672408" cy="4473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additive="base">
                                        <p:cTn id="7" dur="500" fill="hold"/>
                                        <p:tgtEl>
                                          <p:spTgt spid="149506"/>
                                        </p:tgtEl>
                                        <p:attrNameLst>
                                          <p:attrName>ppt_x</p:attrName>
                                        </p:attrNameLst>
                                      </p:cBhvr>
                                      <p:tavLst>
                                        <p:tav tm="0">
                                          <p:val>
                                            <p:strVal val="#ppt_x"/>
                                          </p:val>
                                        </p:tav>
                                        <p:tav tm="100000">
                                          <p:val>
                                            <p:strVal val="#ppt_x"/>
                                          </p:val>
                                        </p:tav>
                                      </p:tavLst>
                                    </p:anim>
                                    <p:anim calcmode="lin" valueType="num">
                                      <p:cBhvr additive="base">
                                        <p:cTn id="8" dur="500" fill="hold"/>
                                        <p:tgtEl>
                                          <p:spTgt spid="149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gtEl>
                                        <p:attrNameLst>
                                          <p:attrName>style.visibility</p:attrName>
                                        </p:attrNameLst>
                                      </p:cBhvr>
                                      <p:to>
                                        <p:strVal val="visible"/>
                                      </p:to>
                                    </p:set>
                                    <p:anim calcmode="lin" valueType="num">
                                      <p:cBhvr additive="base">
                                        <p:cTn id="13" dur="500" fill="hold"/>
                                        <p:tgtEl>
                                          <p:spTgt spid="149507"/>
                                        </p:tgtEl>
                                        <p:attrNameLst>
                                          <p:attrName>ppt_x</p:attrName>
                                        </p:attrNameLst>
                                      </p:cBhvr>
                                      <p:tavLst>
                                        <p:tav tm="0">
                                          <p:val>
                                            <p:strVal val="#ppt_x"/>
                                          </p:val>
                                        </p:tav>
                                        <p:tav tm="100000">
                                          <p:val>
                                            <p:strVal val="#ppt_x"/>
                                          </p:val>
                                        </p:tav>
                                      </p:tavLst>
                                    </p:anim>
                                    <p:anim calcmode="lin" valueType="num">
                                      <p:cBhvr additive="base">
                                        <p:cTn id="14" dur="500" fill="hold"/>
                                        <p:tgtEl>
                                          <p:spTgt spid="149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Et là encore, la présence de virgules (donc de décimales)…</a:t>
            </a:r>
            <a:endParaRPr lang="fr-FR" dirty="0"/>
          </a:p>
        </p:txBody>
      </p:sp>
      <p:sp>
        <p:nvSpPr>
          <p:cNvPr id="3" name="Espace réservé du contenu 2"/>
          <p:cNvSpPr>
            <a:spLocks noGrp="1"/>
          </p:cNvSpPr>
          <p:nvPr>
            <p:ph idx="1"/>
          </p:nvPr>
        </p:nvSpPr>
        <p:spPr>
          <a:xfrm>
            <a:off x="457200" y="2636912"/>
            <a:ext cx="8229600" cy="3489251"/>
          </a:xfrm>
        </p:spPr>
        <p:txBody>
          <a:bodyPr/>
          <a:lstStyle/>
          <a:p>
            <a:r>
              <a:rPr lang="fr-FR" dirty="0" smtClean="0"/>
              <a:t>ne pose aucun problème…</a:t>
            </a:r>
            <a:endParaRPr lang="fr-F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p:cNvPicPr>
            <a:picLocks noChangeAspect="1" noChangeArrowheads="1"/>
          </p:cNvPicPr>
          <p:nvPr/>
        </p:nvPicPr>
        <p:blipFill>
          <a:blip r:embed="rId2" cstate="print"/>
          <a:srcRect/>
          <a:stretch>
            <a:fillRect/>
          </a:stretch>
        </p:blipFill>
        <p:spPr bwMode="auto">
          <a:xfrm>
            <a:off x="2195737" y="153446"/>
            <a:ext cx="4824536" cy="6650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32656"/>
            <a:ext cx="3240360" cy="5976664"/>
          </a:xfrm>
        </p:spPr>
        <p:txBody>
          <a:bodyPr/>
          <a:lstStyle/>
          <a:p>
            <a:r>
              <a:rPr lang="fr-FR" dirty="0" smtClean="0"/>
              <a:t>Source : </a:t>
            </a:r>
            <a:r>
              <a:rPr lang="fr-FR" i="1" dirty="0" smtClean="0"/>
              <a:t>J’apprends les maths, CM2,</a:t>
            </a:r>
            <a:r>
              <a:rPr lang="fr-FR" dirty="0" smtClean="0"/>
              <a:t> Rémi </a:t>
            </a:r>
            <a:r>
              <a:rPr lang="fr-FR" dirty="0" err="1" smtClean="0"/>
              <a:t>Brissiaud</a:t>
            </a:r>
            <a:r>
              <a:rPr lang="fr-FR" dirty="0" smtClean="0"/>
              <a:t> </a:t>
            </a:r>
            <a:r>
              <a:rPr lang="fr-FR" i="1" dirty="0" smtClean="0"/>
              <a:t>et al</a:t>
            </a:r>
            <a:r>
              <a:rPr lang="fr-FR" dirty="0" smtClean="0"/>
              <a:t>., 2010, Editions Retz. </a:t>
            </a:r>
            <a:endParaRPr lang="fr-FR" dirty="0"/>
          </a:p>
        </p:txBody>
      </p:sp>
      <p:pic>
        <p:nvPicPr>
          <p:cNvPr id="153602" name="Picture 2"/>
          <p:cNvPicPr>
            <a:picLocks noChangeAspect="1" noChangeArrowheads="1"/>
          </p:cNvPicPr>
          <p:nvPr/>
        </p:nvPicPr>
        <p:blipFill>
          <a:blip r:embed="rId2" cstate="print"/>
          <a:srcRect/>
          <a:stretch>
            <a:fillRect/>
          </a:stretch>
        </p:blipFill>
        <p:spPr bwMode="auto">
          <a:xfrm>
            <a:off x="3635896" y="-37131"/>
            <a:ext cx="5434151" cy="72841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Section 8 : Application : Elasticités de la demande…</a:t>
            </a:r>
            <a:endParaRPr lang="fr-FR" b="1" dirty="0"/>
          </a:p>
        </p:txBody>
      </p:sp>
      <p:sp>
        <p:nvSpPr>
          <p:cNvPr id="3" name="Espace réservé du contenu 2"/>
          <p:cNvSpPr>
            <a:spLocks noGrp="1"/>
          </p:cNvSpPr>
          <p:nvPr>
            <p:ph idx="1"/>
          </p:nvPr>
        </p:nvSpPr>
        <p:spPr>
          <a:xfrm>
            <a:off x="323528" y="1600200"/>
            <a:ext cx="8496944" cy="4525963"/>
          </a:xfrm>
        </p:spPr>
        <p:txBody>
          <a:bodyPr/>
          <a:lstStyle/>
          <a:p>
            <a:r>
              <a:rPr lang="fr-FR" dirty="0" smtClean="0"/>
              <a:t>On calcule souvent deux types différents d’élasticités de la demande :</a:t>
            </a:r>
          </a:p>
          <a:p>
            <a:r>
              <a:rPr lang="fr-FR" dirty="0" smtClean="0"/>
              <a:t>l’élasticité de la demande par rapport au prix, en marketing notamment, </a:t>
            </a:r>
          </a:p>
          <a:p>
            <a:r>
              <a:rPr lang="fr-FR" dirty="0" smtClean="0"/>
              <a:t>Et l’élasticité de la demande par rapport au revenu, en économie, mais aussi en marketing…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4030</TotalTime>
  <Words>8492</Words>
  <Application>Microsoft Office PowerPoint</Application>
  <PresentationFormat>Affichage à l'écran (4:3)</PresentationFormat>
  <Paragraphs>976</Paragraphs>
  <Slides>167</Slides>
  <Notes>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167</vt:i4>
      </vt:variant>
    </vt:vector>
  </HeadingPairs>
  <TitlesOfParts>
    <vt:vector size="169" baseType="lpstr">
      <vt:lpstr>Thème Office</vt:lpstr>
      <vt:lpstr>Feuille de calcul</vt:lpstr>
      <vt:lpstr>Méthodes Quantitatives Elémentaires pour les Sciences Sociales (MQESS)</vt:lpstr>
      <vt:lpstr>Objectifs de cet enseignement</vt:lpstr>
      <vt:lpstr>Diapositive 3</vt:lpstr>
      <vt:lpstr>Diapositive 4</vt:lpstr>
      <vt:lpstr>Comment allez-vous travailler ? </vt:lpstr>
      <vt:lpstr>Plan de cet enseignement</vt:lpstr>
      <vt:lpstr>Chapitre I. Calculs élémentaires – révisions</vt:lpstr>
      <vt:lpstr>Diapositive 8</vt:lpstr>
      <vt:lpstr>En effet…</vt:lpstr>
      <vt:lpstr>Section 1: Calculs sur les fractions</vt:lpstr>
      <vt:lpstr>Diapositive 11</vt:lpstr>
      <vt:lpstr>Nous voyons bien que…</vt:lpstr>
      <vt:lpstr>Diapositive 13</vt:lpstr>
      <vt:lpstr>Diapositive 14</vt:lpstr>
      <vt:lpstr>Diapositive 15</vt:lpstr>
      <vt:lpstr>Diapositive 16</vt:lpstr>
      <vt:lpstr>Diapositive 17</vt:lpstr>
      <vt:lpstr>Diapositive 18</vt:lpstr>
      <vt:lpstr>Diapositive 19</vt:lpstr>
      <vt:lpstr>7/15 est il supérieur ou inférieur à 2/5 ?</vt:lpstr>
      <vt:lpstr>Pour éviter les erreurs, on écrirait…</vt:lpstr>
      <vt:lpstr>Application</vt:lpstr>
      <vt:lpstr>Diapositive 23</vt:lpstr>
      <vt:lpstr>Diapositive 24</vt:lpstr>
      <vt:lpstr>Diapositive 25</vt:lpstr>
      <vt:lpstr>Donc chacun recevra…</vt:lpstr>
      <vt:lpstr>Autre exemple…</vt:lpstr>
      <vt:lpstr>Autre exemple…</vt:lpstr>
      <vt:lpstr>Solution…</vt:lpstr>
      <vt:lpstr>Section 2  : La règle de trois</vt:lpstr>
      <vt:lpstr>Diapositive 31</vt:lpstr>
      <vt:lpstr>Diapositive 32</vt:lpstr>
      <vt:lpstr>Autre exemple (d’après Bia, 2014)…</vt:lpstr>
      <vt:lpstr>Solution…</vt:lpstr>
      <vt:lpstr>Et on écrit…</vt:lpstr>
      <vt:lpstr>Et on écrit…</vt:lpstr>
      <vt:lpstr>3) Equations du premier degré…</vt:lpstr>
      <vt:lpstr>Oui, car…</vt:lpstr>
      <vt:lpstr>Application</vt:lpstr>
      <vt:lpstr>Diapositive 40</vt:lpstr>
      <vt:lpstr>Solution…</vt:lpstr>
      <vt:lpstr>Application en gestion…</vt:lpstr>
      <vt:lpstr>Solution…</vt:lpstr>
      <vt:lpstr>Diapositive 44</vt:lpstr>
      <vt:lpstr>C’est ce que l’on appelle le « seuil de rentabilité »…</vt:lpstr>
      <vt:lpstr>Diapositive 46</vt:lpstr>
      <vt:lpstr>Diapositive 47</vt:lpstr>
      <vt:lpstr>Section 4: Taux de croissance</vt:lpstr>
      <vt:lpstr>Taux de croissance…</vt:lpstr>
      <vt:lpstr>Remarquons bien que …</vt:lpstr>
      <vt:lpstr>Diapositive 51</vt:lpstr>
      <vt:lpstr>Remarquons aussi que si…</vt:lpstr>
      <vt:lpstr>Application</vt:lpstr>
      <vt:lpstr>Solution…</vt:lpstr>
      <vt:lpstr>Trouver la valeur d’arrivée…</vt:lpstr>
      <vt:lpstr>Section 5 : Taux comme valeur relative…</vt:lpstr>
      <vt:lpstr>TVA (Taxe sur la Valeur Ajoutée) …</vt:lpstr>
      <vt:lpstr>Solution…</vt:lpstr>
      <vt:lpstr>Autre exemple…</vt:lpstr>
      <vt:lpstr>Solution…</vt:lpstr>
      <vt:lpstr>Trouver le hors taxes quand on connaît le TTC…</vt:lpstr>
      <vt:lpstr>Solution</vt:lpstr>
      <vt:lpstr>Solution Q2</vt:lpstr>
      <vt:lpstr>Solution Q3 </vt:lpstr>
      <vt:lpstr>Trouver le hors taxes quand on connaît le TTC… autre exemple</vt:lpstr>
      <vt:lpstr>Solution</vt:lpstr>
      <vt:lpstr>Solution Q2</vt:lpstr>
      <vt:lpstr>Solution Q3 </vt:lpstr>
      <vt:lpstr>Autre exemple…</vt:lpstr>
      <vt:lpstr>Solution</vt:lpstr>
      <vt:lpstr>Salaire, cotisations sociales et charges sociales</vt:lpstr>
      <vt:lpstr>Questions…</vt:lpstr>
      <vt:lpstr>Solutions…</vt:lpstr>
      <vt:lpstr>Diapositive 74</vt:lpstr>
      <vt:lpstr>Q5. Représentation graphique</vt:lpstr>
      <vt:lpstr>Section 6 : Equation et représentation d’une droite…</vt:lpstr>
      <vt:lpstr>Représentation graphique</vt:lpstr>
      <vt:lpstr>Seuil de rentabilité, autre représentation graphique…</vt:lpstr>
      <vt:lpstr>Solution…</vt:lpstr>
      <vt:lpstr>Diapositive 80</vt:lpstr>
      <vt:lpstr>Représentation graphique</vt:lpstr>
      <vt:lpstr>… et par le calcul,</vt:lpstr>
      <vt:lpstr>Remarques…</vt:lpstr>
      <vt:lpstr>Section 7: Poser les calculs à la main…</vt:lpstr>
      <vt:lpstr>a) La multiplication</vt:lpstr>
      <vt:lpstr>D’où la présentation judicieuse habituelle</vt:lpstr>
      <vt:lpstr>Et la présence de virgules (donc de décimales)…</vt:lpstr>
      <vt:lpstr>Source : J’apprends les maths, CM2, Rémi Brissiaud et al., 2010, Editions Retz.</vt:lpstr>
      <vt:lpstr>b) La division</vt:lpstr>
      <vt:lpstr>Diapositive 90</vt:lpstr>
      <vt:lpstr>Diapositive 91</vt:lpstr>
      <vt:lpstr>Diapositive 92</vt:lpstr>
      <vt:lpstr>Diapositive 93</vt:lpstr>
      <vt:lpstr>Diapositive 94</vt:lpstr>
      <vt:lpstr>Diapositive 95</vt:lpstr>
      <vt:lpstr>Et là encore, la présence de virgules (donc de décimales)…</vt:lpstr>
      <vt:lpstr>Diapositive 97</vt:lpstr>
      <vt:lpstr>Source : J’apprends les maths, CM2, Rémi Brissiaud et al., 2010, Editions Retz. </vt:lpstr>
      <vt:lpstr>Section 8 : Application : Elasticités de la demande…</vt:lpstr>
      <vt:lpstr>Elasticités de la demande par rapport au prix…</vt:lpstr>
      <vt:lpstr>Diapositive 101</vt:lpstr>
      <vt:lpstr>Exemple numérique : le cas Eaux Vives</vt:lpstr>
      <vt:lpstr>Solution…</vt:lpstr>
      <vt:lpstr>Autre application</vt:lpstr>
      <vt:lpstr>Solution</vt:lpstr>
      <vt:lpstr>Section 9 : Pour suivre l’évolution d’une variable, l’indice élémentaire</vt:lpstr>
      <vt:lpstr>Q1 Calculez le taux de croissance de cette variable d’une année sur l’autre…</vt:lpstr>
      <vt:lpstr>Diapositive 108</vt:lpstr>
      <vt:lpstr>Indice élémentaire…</vt:lpstr>
      <vt:lpstr>Ce qui donne le tableau suivant…</vt:lpstr>
      <vt:lpstr>Diapositive 111</vt:lpstr>
      <vt:lpstr>Premier intérêt des indices, comparer aisément l’évolution de deux variables</vt:lpstr>
      <vt:lpstr>Diapositive 113</vt:lpstr>
      <vt:lpstr>Deuxième intérêt des indices : taux de croissance de l’indice égal à celui de la variable</vt:lpstr>
      <vt:lpstr>Ce n’est pas surprenant, car…</vt:lpstr>
      <vt:lpstr>Diapositive 116</vt:lpstr>
      <vt:lpstr>Application…</vt:lpstr>
      <vt:lpstr>Travail à faire…</vt:lpstr>
      <vt:lpstr>Solution…</vt:lpstr>
      <vt:lpstr>Remarque</vt:lpstr>
      <vt:lpstr>Diapositive 121</vt:lpstr>
      <vt:lpstr>Q2 </vt:lpstr>
      <vt:lpstr>Q3</vt:lpstr>
      <vt:lpstr>II. Introduction aux statistiques</vt:lpstr>
      <vt:lpstr>1) Les indicateurs de tendance centrale </vt:lpstr>
      <vt:lpstr>a) Moyenne simple</vt:lpstr>
      <vt:lpstr>Diapositive 127</vt:lpstr>
      <vt:lpstr>Application</vt:lpstr>
      <vt:lpstr>Remarque </vt:lpstr>
      <vt:lpstr>b) Moyenne et Médiane</vt:lpstr>
      <vt:lpstr>Diapositive 131</vt:lpstr>
      <vt:lpstr>Commentaire</vt:lpstr>
      <vt:lpstr>Médiane</vt:lpstr>
      <vt:lpstr>Diapositive 134</vt:lpstr>
      <vt:lpstr>c) Moyenne pondérée</vt:lpstr>
      <vt:lpstr>Exemple</vt:lpstr>
      <vt:lpstr>Calcul des coefficients de pondération…</vt:lpstr>
      <vt:lpstr>Donc la moyenne sera…</vt:lpstr>
      <vt:lpstr>Autre exemple…</vt:lpstr>
      <vt:lpstr>Solution…</vt:lpstr>
      <vt:lpstr>La moyenne pondérée s’écrit donc…</vt:lpstr>
      <vt:lpstr>Autre exemple…</vt:lpstr>
      <vt:lpstr>Solution</vt:lpstr>
      <vt:lpstr>2. Les indicateurs de dispersion</vt:lpstr>
      <vt:lpstr>Diapositive 145</vt:lpstr>
      <vt:lpstr>Diapositive 146</vt:lpstr>
      <vt:lpstr>Diapositive 147</vt:lpstr>
      <vt:lpstr>Diapositive 148</vt:lpstr>
      <vt:lpstr>Ce qui n’est pas surprenant, car…</vt:lpstr>
      <vt:lpstr>Diapositive 150</vt:lpstr>
      <vt:lpstr>Diapositive 151</vt:lpstr>
      <vt:lpstr>Diapositive 152</vt:lpstr>
      <vt:lpstr>Diapositive 153</vt:lpstr>
      <vt:lpstr>Diapositive 154</vt:lpstr>
      <vt:lpstr>Autre exemple</vt:lpstr>
      <vt:lpstr>Diapositive 156</vt:lpstr>
      <vt:lpstr>Diapositive 157</vt:lpstr>
      <vt:lpstr>Diapositive 158</vt:lpstr>
      <vt:lpstr>Variance et écart-type</vt:lpstr>
      <vt:lpstr>Rappel : racine carrée</vt:lpstr>
      <vt:lpstr>Et dans le cas où les notes n’ont pas le même poids (moyenne pondérée)…</vt:lpstr>
      <vt:lpstr>Solution</vt:lpstr>
      <vt:lpstr>Calcul des moyennes</vt:lpstr>
      <vt:lpstr>Lequel des deux est-il le plus régulier ? </vt:lpstr>
      <vt:lpstr>Et pour Mohamed…</vt:lpstr>
      <vt:lpstr>On peut aussi présenter ces calculs comme suit…</vt:lpstr>
      <vt:lpstr>Pour l’examen…</vt:lpstr>
    </vt:vector>
  </TitlesOfParts>
  <Company>UPPA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aux techniques quantitatives</dc:title>
  <dc:creator>jaussaud</dc:creator>
  <cp:lastModifiedBy>jaussaud</cp:lastModifiedBy>
  <cp:revision>469</cp:revision>
  <dcterms:created xsi:type="dcterms:W3CDTF">2014-06-29T14:53:47Z</dcterms:created>
  <dcterms:modified xsi:type="dcterms:W3CDTF">2018-04-25T16:23:58Z</dcterms:modified>
</cp:coreProperties>
</file>