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3a5349e9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3a5349e9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a5349e9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a5349e9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3a5349e9b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3a5349e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3a5349e9b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3a5349e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3a5349e9b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3a5349e9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3a5349e9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3a5349e9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3a5349e9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3a5349e9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3a5349e9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3a5349e9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3a5349e9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3a5349e9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a5349e9b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a5349e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3a5349e9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3a5349e9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ttpd.apache.org/docs/2.4/fr/programs/ab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loggly.com/blog/http-status-code-diagra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Cherokee, serveur http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ETNA </a:t>
            </a:r>
            <a:r>
              <a:rPr lang="fr"/>
              <a:t>IDV-AQL5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4369575"/>
            <a:ext cx="4911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rousse_n, bouton_c, pastor_m, chedoz_m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748925" y="1880400"/>
            <a:ext cx="62112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et o</a:t>
            </a:r>
            <a:r>
              <a:rPr lang="fr"/>
              <a:t>rganisation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1278725" y="1041925"/>
            <a:ext cx="1231800" cy="49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Manager</a:t>
            </a:r>
            <a:endParaRPr/>
          </a:p>
        </p:txBody>
      </p:sp>
      <p:cxnSp>
        <p:nvCxnSpPr>
          <p:cNvPr id="174" name="Google Shape;174;p23"/>
          <p:cNvCxnSpPr>
            <a:stCxn id="173" idx="2"/>
          </p:cNvCxnSpPr>
          <p:nvPr/>
        </p:nvCxnSpPr>
        <p:spPr>
          <a:xfrm>
            <a:off x="1894625" y="1537825"/>
            <a:ext cx="120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1278725" y="3674075"/>
            <a:ext cx="1231800" cy="49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Worker 3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551625" y="2930550"/>
            <a:ext cx="1231800" cy="49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Worker 1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2215875" y="2994975"/>
            <a:ext cx="1231800" cy="49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Worker 2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238975" y="2617750"/>
            <a:ext cx="3367800" cy="176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1111875" y="1821863"/>
            <a:ext cx="1104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Spawn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183525" y="2425938"/>
            <a:ext cx="1599900" cy="360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Worker pool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4776200" y="1354650"/>
            <a:ext cx="3959700" cy="3647700"/>
          </a:xfrm>
          <a:prstGeom prst="roundRect">
            <a:avLst>
              <a:gd fmla="val 1646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5016175" y="401925"/>
            <a:ext cx="1104000" cy="360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CLIENT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3" name="Google Shape;183;p23"/>
          <p:cNvCxnSpPr>
            <a:stCxn id="182" idx="2"/>
          </p:cNvCxnSpPr>
          <p:nvPr/>
        </p:nvCxnSpPr>
        <p:spPr>
          <a:xfrm>
            <a:off x="5568175" y="761925"/>
            <a:ext cx="0" cy="7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3"/>
          <p:cNvSpPr txBox="1"/>
          <p:nvPr/>
        </p:nvSpPr>
        <p:spPr>
          <a:xfrm>
            <a:off x="4691975" y="733775"/>
            <a:ext cx="940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Http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Request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" name="Google Shape;185;p23"/>
          <p:cNvCxnSpPr/>
          <p:nvPr/>
        </p:nvCxnSpPr>
        <p:spPr>
          <a:xfrm flipH="1" rot="10800000">
            <a:off x="5880100" y="785975"/>
            <a:ext cx="810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3"/>
          <p:cNvSpPr txBox="1"/>
          <p:nvPr/>
        </p:nvSpPr>
        <p:spPr>
          <a:xfrm>
            <a:off x="6008100" y="754025"/>
            <a:ext cx="10158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Http Response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7216925" y="1169973"/>
            <a:ext cx="863100" cy="312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Worker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210725" y="4417600"/>
            <a:ext cx="3367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Le kernel répartit les connexions clients entre les workers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127725" y="264775"/>
            <a:ext cx="5808600" cy="591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</a:rPr>
              <a:t>Schéma d’architecture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5176000" y="1524075"/>
            <a:ext cx="1104000" cy="375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EPOLL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5179950" y="2156453"/>
            <a:ext cx="1104000" cy="375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Parser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6156175" y="4384075"/>
            <a:ext cx="1495800" cy="46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Génération de la réponse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5176000" y="2810750"/>
            <a:ext cx="1160100" cy="375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Service http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7068425" y="3603800"/>
            <a:ext cx="1160100" cy="375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static file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7068425" y="2821552"/>
            <a:ext cx="1195500" cy="375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cache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4944175" y="3603800"/>
            <a:ext cx="1679700" cy="375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Custom response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3669463" y="4639975"/>
            <a:ext cx="1015800" cy="36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script.py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98" name="Google Shape;198;p23"/>
          <p:cNvCxnSpPr/>
          <p:nvPr/>
        </p:nvCxnSpPr>
        <p:spPr>
          <a:xfrm>
            <a:off x="5568125" y="1911550"/>
            <a:ext cx="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3"/>
          <p:cNvCxnSpPr/>
          <p:nvPr/>
        </p:nvCxnSpPr>
        <p:spPr>
          <a:xfrm>
            <a:off x="5568125" y="2551475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3"/>
          <p:cNvCxnSpPr/>
          <p:nvPr/>
        </p:nvCxnSpPr>
        <p:spPr>
          <a:xfrm>
            <a:off x="5560125" y="3255425"/>
            <a:ext cx="21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3"/>
          <p:cNvCxnSpPr/>
          <p:nvPr/>
        </p:nvCxnSpPr>
        <p:spPr>
          <a:xfrm>
            <a:off x="5883100" y="3252725"/>
            <a:ext cx="1173000" cy="3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3"/>
          <p:cNvCxnSpPr/>
          <p:nvPr/>
        </p:nvCxnSpPr>
        <p:spPr>
          <a:xfrm flipH="1">
            <a:off x="4704050" y="4007350"/>
            <a:ext cx="728100" cy="6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3"/>
          <p:cNvCxnSpPr/>
          <p:nvPr/>
        </p:nvCxnSpPr>
        <p:spPr>
          <a:xfrm>
            <a:off x="5744275" y="4032275"/>
            <a:ext cx="64770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3"/>
          <p:cNvCxnSpPr/>
          <p:nvPr/>
        </p:nvCxnSpPr>
        <p:spPr>
          <a:xfrm rot="10800000">
            <a:off x="7544250" y="3195275"/>
            <a:ext cx="81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7815900" y="3187175"/>
            <a:ext cx="81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3"/>
          <p:cNvCxnSpPr/>
          <p:nvPr/>
        </p:nvCxnSpPr>
        <p:spPr>
          <a:xfrm flipH="1">
            <a:off x="7192050" y="3979700"/>
            <a:ext cx="35220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3"/>
          <p:cNvCxnSpPr/>
          <p:nvPr/>
        </p:nvCxnSpPr>
        <p:spPr>
          <a:xfrm flipH="1" rot="10800000">
            <a:off x="4416225" y="4023475"/>
            <a:ext cx="7119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Prise en charge d’une requête</a:t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432350" y="1304875"/>
            <a:ext cx="20451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Lecture/Parsing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24"/>
          <p:cNvSpPr txBox="1"/>
          <p:nvPr>
            <p:ph idx="4294967295" type="body"/>
          </p:nvPr>
        </p:nvSpPr>
        <p:spPr>
          <a:xfrm>
            <a:off x="432350" y="2070575"/>
            <a:ext cx="17682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du contenu de la 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requête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énération de tokens, validation de la requête au niveau protocol http ainsi qu’au niveau cahier des charges (headers pris en charge).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16" name="Google Shape;216;p24"/>
          <p:cNvSpPr/>
          <p:nvPr/>
        </p:nvSpPr>
        <p:spPr>
          <a:xfrm>
            <a:off x="2526900" y="1304875"/>
            <a:ext cx="20451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>
            <p:ph idx="4294967295" type="body"/>
          </p:nvPr>
        </p:nvSpPr>
        <p:spPr>
          <a:xfrm>
            <a:off x="2974525" y="1451575"/>
            <a:ext cx="13647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Routage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24"/>
          <p:cNvSpPr txBox="1"/>
          <p:nvPr>
            <p:ph idx="4294967295" type="body"/>
          </p:nvPr>
        </p:nvSpPr>
        <p:spPr>
          <a:xfrm>
            <a:off x="2322438" y="2070575"/>
            <a:ext cx="2045100" cy="27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Prise en charge de la requête par le module http et routage vers 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handler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adéquate.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6664025" y="1304875"/>
            <a:ext cx="20451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 txBox="1"/>
          <p:nvPr>
            <p:ph idx="4294967295" type="body"/>
          </p:nvPr>
        </p:nvSpPr>
        <p:spPr>
          <a:xfrm>
            <a:off x="71181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Réponse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24"/>
          <p:cNvSpPr txBox="1"/>
          <p:nvPr>
            <p:ph idx="4294967295" type="body"/>
          </p:nvPr>
        </p:nvSpPr>
        <p:spPr>
          <a:xfrm>
            <a:off x="6680825" y="2070575"/>
            <a:ext cx="20451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Formatage de la réponse, envoie au client, fermeture de la connexion.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4595465" y="1304875"/>
            <a:ext cx="20451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Evaluation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4489425" y="2136200"/>
            <a:ext cx="20451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fichier statique, demande au cache (hit or fault) et choix de la réponse.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réponse customisable, appel de la fonction liée, retours des valeurs, et choix de la réponse.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CRUD</a:t>
            </a: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4928175" y="1151100"/>
            <a:ext cx="40452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Choix du langage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 3.xm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Association d’une méthode et d’une url via un fichier de configuration.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Fonctionnement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 requête effectuée sur l’url appelle la méthode associée via l’interpréteur Python, effectue son traitement et renvoie un code http ainsi qu’un body.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144650" y="2715600"/>
            <a:ext cx="41274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Génération de réponses customisables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Tests</a:t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4952175" y="609950"/>
            <a:ext cx="40452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 unitaires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sur les parties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identifiées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comme critiques, en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l'occurrence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couverture du parseur.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 fonctionnels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tout au long du développement avec l’utilitaire curl et l’outils de développement web Postman.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Benchmarks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des performances, utilisation de l’outils Apache Benchmark </a:t>
            </a:r>
            <a:r>
              <a:rPr lang="fr" sz="1200" u="sng">
                <a:solidFill>
                  <a:schemeClr val="hlink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https://httpd.apache.org/docs/2.4/fr/programs/ab.html</a:t>
            </a:r>
            <a:r>
              <a:rPr lang="fr" sz="1200">
                <a:solidFill>
                  <a:srgbClr val="FFFFFF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144650" y="2715600"/>
            <a:ext cx="41274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Tests unitaires, tests fonctionnels, benchmarks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du benchmark</a:t>
            </a:r>
            <a:endParaRPr/>
          </a:p>
        </p:txBody>
      </p:sp>
      <p:sp>
        <p:nvSpPr>
          <p:cNvPr id="243" name="Google Shape;243;p2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un seul worker, 31ms de temps de réponse en moyenne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3">
            <a:alphaModFix/>
          </a:blip>
          <a:srcRect b="8782" l="48188" r="715" t="8284"/>
          <a:stretch/>
        </p:blipFill>
        <p:spPr>
          <a:xfrm>
            <a:off x="4572000" y="452175"/>
            <a:ext cx="4572000" cy="42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 txBox="1"/>
          <p:nvPr/>
        </p:nvSpPr>
        <p:spPr>
          <a:xfrm>
            <a:off x="4768200" y="21800"/>
            <a:ext cx="39756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 -n 5000 -c 500 http://localhost:8050/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4572000" y="2615475"/>
            <a:ext cx="3435900" cy="23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Améliorations</a:t>
            </a:r>
            <a:endParaRPr/>
          </a:p>
        </p:txBody>
      </p:sp>
      <p:sp>
        <p:nvSpPr>
          <p:cNvPr id="252" name="Google Shape;252;p28"/>
          <p:cNvSpPr txBox="1"/>
          <p:nvPr/>
        </p:nvSpPr>
        <p:spPr>
          <a:xfrm>
            <a:off x="4936175" y="845325"/>
            <a:ext cx="40452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Performance:</a:t>
            </a: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Prise en charge de chaque </a:t>
            </a: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requête</a:t>
            </a: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 une thread pool.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Amélioration du taux de hit du cache en le plaçant en shared memory</a:t>
            </a: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Problème: il faut connaître à l’avance la taille du cache</a:t>
            </a: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Implémenter avec une table de hashage (</a:t>
            </a:r>
            <a:r>
              <a:rPr i="1"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hcreate_r</a:t>
            </a: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)? Le mieux, un processus gère le cache et répond aux demandes des autres processus.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Fiabilité</a:t>
            </a: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Gestion plus robuste de l’évaluation des réponses à fournir à l’aide d’un diagramme de décision (example:</a:t>
            </a: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00" u="sng">
                <a:solidFill>
                  <a:schemeClr val="hlink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https://www.loggly.com/blog/http-status-code-diagram/</a:t>
            </a:r>
            <a:r>
              <a:rPr lang="fr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Gestion des requêtes reçues partiellement.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0" y="1113898"/>
            <a:ext cx="5788601" cy="32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>
            <p:ph type="title"/>
          </p:nvPr>
        </p:nvSpPr>
        <p:spPr>
          <a:xfrm>
            <a:off x="374950" y="96550"/>
            <a:ext cx="39300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Ressources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1936475" y="4465575"/>
            <a:ext cx="2231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Architecture de nginx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5858750" y="2183100"/>
            <a:ext cx="31551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https://www.ibm.com/support/knowledgecenter/ssw_ibm_i_71/rzab6/example.htm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5858750" y="3095700"/>
            <a:ext cx="3000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https://medium.com/@copyconstruct/the-method-to-epolls-madness-d9d2d6378642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5858750" y="4073775"/>
            <a:ext cx="3000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http://aosabook.org/en/nginx.html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4864200" y="4445975"/>
            <a:ext cx="847800" cy="20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objectifs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265500" y="280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Construire un serveur http</a:t>
            </a:r>
            <a:endParaRPr/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572000" y="310175"/>
            <a:ext cx="4572000" cy="46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Réseau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Concevoir des architectures réseaux en C.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Comprendre et manipuler les sockets et le protocole TCP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200"/>
              <a:t>Performance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Concevoir des architectures pour répondre à des besoins de performance.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Implémenter des stratégies de performance optimale en respectant des contraintes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200"/>
              <a:t>Benchmarks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Mesurer et comparer les performances de différentes implémentations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200"/>
              <a:t>Tests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Valider la conformité d'une implémentation en fonction de pré-requis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526125" y="10244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Réseau - Communication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526125" y="2233775"/>
            <a:ext cx="7823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Utilisation des sockets en mode TCP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Gestion des requêtes en asynchrone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0" y="744275"/>
            <a:ext cx="3325475" cy="41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title"/>
          </p:nvPr>
        </p:nvSpPr>
        <p:spPr>
          <a:xfrm>
            <a:off x="286125" y="-3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</a:rPr>
              <a:t>Les sockets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249550" y="1503300"/>
            <a:ext cx="45222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Les sockets sont représentées par des descripteurs de fichiers.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Il faut préciser le mode de connexion, ici le mode connecté avec le protocol TCP à la création.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 création d’une socket ne fait que réserver un emplacement dans la table des descripteurs du kernel.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Avant de pouvoir l’utiliser, il faut identifier la socket en définissant l’adresse de communication grâce à l’appel système </a:t>
            </a:r>
            <a:r>
              <a:rPr i="1" lang="fr">
                <a:latin typeface="Roboto"/>
                <a:ea typeface="Roboto"/>
                <a:cs typeface="Roboto"/>
                <a:sym typeface="Roboto"/>
              </a:rPr>
              <a:t>bind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Subtilité réseau côté serveur, </a:t>
            </a:r>
            <a:r>
              <a:rPr i="1" lang="fr">
                <a:latin typeface="Roboto"/>
                <a:ea typeface="Roboto"/>
                <a:cs typeface="Roboto"/>
                <a:sym typeface="Roboto"/>
              </a:rPr>
              <a:t>accept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ouvre une autre socket pour établir la connexion sur celle-ci, pour ne pas bloquer le port d’écoute du serveur.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Requêtes asynchrones: Epoll - Multiplexage d’I/O</a:t>
            </a:r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431925" y="2185737"/>
            <a:ext cx="2628925" cy="2535310"/>
            <a:chOff x="431925" y="1304875"/>
            <a:chExt cx="2628925" cy="3416400"/>
          </a:xfrm>
        </p:grpSpPr>
        <p:sp>
          <p:nvSpPr>
            <p:cNvPr id="115" name="Google Shape;115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7"/>
          <p:cNvSpPr txBox="1"/>
          <p:nvPr>
            <p:ph idx="4294967295" type="body"/>
          </p:nvPr>
        </p:nvSpPr>
        <p:spPr>
          <a:xfrm>
            <a:off x="506425" y="2185800"/>
            <a:ext cx="24945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Fonctionnement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508325" y="2590586"/>
            <a:ext cx="2478600" cy="20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Mode de notification par front ou par niveau. Dans notre cas nous utilisons le mode par niveau qui met à jour la liste des </a:t>
            </a:r>
            <a:r>
              <a:rPr lang="fr" sz="1400"/>
              <a:t>événements</a:t>
            </a:r>
            <a:r>
              <a:rPr lang="fr" sz="1400"/>
              <a:t> uniquement lorsqu’un file descriptor sous jacent est prêt.</a:t>
            </a:r>
            <a:endParaRPr sz="1400"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3320450" y="2185737"/>
            <a:ext cx="2632500" cy="2535310"/>
            <a:chOff x="3320450" y="1304875"/>
            <a:chExt cx="2632500" cy="3416400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3389450" y="2185800"/>
            <a:ext cx="24945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Avantages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3396775" y="2590586"/>
            <a:ext cx="2478600" cy="20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Complexité de </a:t>
            </a:r>
            <a:r>
              <a:rPr i="1" lang="fr" sz="1400"/>
              <a:t>epoll</a:t>
            </a:r>
            <a:r>
              <a:rPr lang="fr" sz="1400"/>
              <a:t> est de O(nombre </a:t>
            </a:r>
            <a:r>
              <a:rPr lang="fr" sz="1400"/>
              <a:t>d'événements</a:t>
            </a:r>
            <a:r>
              <a:rPr lang="fr" sz="1400"/>
              <a:t>) contrairement à </a:t>
            </a:r>
            <a:r>
              <a:rPr i="1" lang="fr" sz="1400"/>
              <a:t>select</a:t>
            </a:r>
            <a:r>
              <a:rPr lang="fr" sz="1400"/>
              <a:t> et </a:t>
            </a:r>
            <a:r>
              <a:rPr i="1" lang="fr" sz="1400"/>
              <a:t>poll</a:t>
            </a:r>
            <a:r>
              <a:rPr lang="fr" sz="1400"/>
              <a:t> qui est de O(nombre de file descriptors monitorés)</a:t>
            </a:r>
            <a:endParaRPr sz="1200"/>
          </a:p>
        </p:txBody>
      </p:sp>
      <p:grpSp>
        <p:nvGrpSpPr>
          <p:cNvPr id="124" name="Google Shape;124;p17"/>
          <p:cNvGrpSpPr/>
          <p:nvPr/>
        </p:nvGrpSpPr>
        <p:grpSpPr>
          <a:xfrm>
            <a:off x="6212550" y="2185737"/>
            <a:ext cx="2632500" cy="2535310"/>
            <a:chOff x="6212550" y="1304875"/>
            <a:chExt cx="2632500" cy="3416400"/>
          </a:xfrm>
        </p:grpSpPr>
        <p:sp>
          <p:nvSpPr>
            <p:cNvPr id="125" name="Google Shape;125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6272475" y="2185800"/>
            <a:ext cx="24945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Inconvénients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8" name="Google Shape;128;p17"/>
          <p:cNvSpPr txBox="1"/>
          <p:nvPr>
            <p:ph idx="4294967295" type="body"/>
          </p:nvPr>
        </p:nvSpPr>
        <p:spPr>
          <a:xfrm>
            <a:off x="6286400" y="2590586"/>
            <a:ext cx="2478600" cy="20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Spécifiques</a:t>
            </a:r>
            <a:r>
              <a:rPr lang="fr" sz="1400"/>
              <a:t> à Linux et </a:t>
            </a:r>
            <a:r>
              <a:rPr lang="fr" sz="1400"/>
              <a:t>donc </a:t>
            </a:r>
            <a:r>
              <a:rPr lang="fr" sz="1400"/>
              <a:t>pas destiné à des applications sur </a:t>
            </a:r>
            <a:r>
              <a:rPr lang="fr" sz="1400"/>
              <a:t>os SUSv4 (Unix)</a:t>
            </a:r>
            <a:r>
              <a:rPr lang="fr" sz="1400"/>
              <a:t>.</a:t>
            </a:r>
            <a:endParaRPr sz="1600"/>
          </a:p>
        </p:txBody>
      </p:sp>
      <p:sp>
        <p:nvSpPr>
          <p:cNvPr id="129" name="Google Shape;129;p17"/>
          <p:cNvSpPr txBox="1"/>
          <p:nvPr/>
        </p:nvSpPr>
        <p:spPr>
          <a:xfrm>
            <a:off x="314300" y="102170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entrée-sorties sont souvent sous contrôle du noyau et il est donc inutile d’utiliser des boucles d’attente active. Les appels système </a:t>
            </a:r>
            <a:r>
              <a:rPr i="1"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poll</a:t>
            </a: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et </a:t>
            </a:r>
            <a:r>
              <a:rPr i="1"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epoll </a:t>
            </a: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réveillent le processus appelant uniquement lorsque des données sont disponibles, permettant à l’application de relâcher complètement le processeur lors de l’attente. Ici nous avons choisit epoll.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206125" y="1765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Fonctionnement d’epoll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625" y="1058200"/>
            <a:ext cx="5100762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526125" y="10244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Performances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526125" y="2233775"/>
            <a:ext cx="7823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Gestion de</a:t>
            </a: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la répartition de la charge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Optimisation du temps de réponse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 la charge - Pool de workers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Manager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0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 le nombre de worker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Bind la socket du server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Spawn les instances de workers (fork</a:t>
            </a:r>
            <a:r>
              <a:rPr b="1" lang="fr" sz="1600"/>
              <a:t>)</a:t>
            </a:r>
            <a:endParaRPr b="1" sz="1600"/>
          </a:p>
        </p:txBody>
      </p:sp>
      <p:sp>
        <p:nvSpPr>
          <p:cNvPr id="150" name="Google Shape;150;p20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Worker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0"/>
          <p:cNvSpPr txBox="1"/>
          <p:nvPr>
            <p:ph idx="4294967295" type="body"/>
          </p:nvPr>
        </p:nvSpPr>
        <p:spPr>
          <a:xfrm>
            <a:off x="31075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Hérite des files descriptors, accepte les connexions via epoll.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Configuration epoll exclusive pour ne réveiller qu’un seul processus</a:t>
            </a:r>
            <a:endParaRPr b="1" sz="1600"/>
          </a:p>
        </p:txBody>
      </p:sp>
      <p:sp>
        <p:nvSpPr>
          <p:cNvPr id="153" name="Google Shape;153;p20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Kernel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0"/>
          <p:cNvSpPr txBox="1"/>
          <p:nvPr>
            <p:ph idx="4294967295" type="body"/>
          </p:nvPr>
        </p:nvSpPr>
        <p:spPr>
          <a:xfrm>
            <a:off x="60256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fr"/>
              <a:t>Répartit</a:t>
            </a:r>
            <a:r>
              <a:rPr lang="fr"/>
              <a:t> la charge des connexions sur les différents processus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422125" y="1807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</a:rPr>
              <a:t>Cache LRU - Least Recently Used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845875" y="4505550"/>
            <a:ext cx="39474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Deux structures de données à maintenir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4925"/>
            <a:ext cx="5567400" cy="31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100" y="2075949"/>
            <a:ext cx="4094900" cy="202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