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Hind SemiBold"/>
      <p:regular r:id="rId21"/>
      <p:bold r:id="rId22"/>
    </p:embeddedFont>
    <p:embeddedFont>
      <p:font typeface="Hi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HindSemiBold-bold.fntdata"/><Relationship Id="rId10" Type="http://schemas.openxmlformats.org/officeDocument/2006/relationships/slide" Target="slides/slide6.xml"/><Relationship Id="rId21" Type="http://schemas.openxmlformats.org/officeDocument/2006/relationships/font" Target="fonts/HindSemiBold-regular.fntdata"/><Relationship Id="rId13" Type="http://schemas.openxmlformats.org/officeDocument/2006/relationships/slide" Target="slides/slide9.xml"/><Relationship Id="rId24" Type="http://schemas.openxmlformats.org/officeDocument/2006/relationships/font" Target="fonts/Hind-bold.fntdata"/><Relationship Id="rId12" Type="http://schemas.openxmlformats.org/officeDocument/2006/relationships/slide" Target="slides/slide8.xml"/><Relationship Id="rId23" Type="http://schemas.openxmlformats.org/officeDocument/2006/relationships/font" Target="fonts/Hi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7" y="2068298"/>
            <a:ext cx="1518899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ig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699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flipH="1" rot="-5400000">
            <a:off x="-358954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flipH="1" rot="-5400000">
            <a:off x="472233" y="3024660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563747" y="2068298"/>
            <a:ext cx="1518899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200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b="1" i="1"/>
            </a:lvl1pPr>
            <a:lvl2pPr lvl="1" rtl="0" algn="ctr">
              <a:spcBef>
                <a:spcPts val="0"/>
              </a:spcBef>
              <a:defRPr b="1" i="1"/>
            </a:lvl2pPr>
            <a:lvl3pPr lvl="2" rtl="0" algn="ctr">
              <a:spcBef>
                <a:spcPts val="0"/>
              </a:spcBef>
              <a:defRPr b="1" i="1"/>
            </a:lvl3pPr>
            <a:lvl4pPr lvl="3" rtl="0" algn="ctr">
              <a:spcBef>
                <a:spcPts val="0"/>
              </a:spcBef>
              <a:defRPr b="1" i="1"/>
            </a:lvl4pPr>
            <a:lvl5pPr lvl="4" rtl="0" algn="ctr">
              <a:spcBef>
                <a:spcPts val="0"/>
              </a:spcBef>
              <a:defRPr b="1" i="1"/>
            </a:lvl5pPr>
            <a:lvl6pPr lvl="5" rtl="0" algn="ctr">
              <a:spcBef>
                <a:spcPts val="0"/>
              </a:spcBef>
              <a:defRPr b="1" i="1"/>
            </a:lvl6pPr>
            <a:lvl7pPr lvl="6" rtl="0" algn="ctr">
              <a:spcBef>
                <a:spcPts val="0"/>
              </a:spcBef>
              <a:defRPr b="1" i="1"/>
            </a:lvl7pPr>
            <a:lvl8pPr lvl="7" rtl="0" algn="ctr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/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1" y="1526812"/>
            <a:ext cx="1340699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-5400000">
            <a:off x="-358954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1" y="1206481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-5400000">
            <a:off x="472233" y="3024660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194800" y="1676800"/>
            <a:ext cx="2024100" cy="32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322501" y="1676800"/>
            <a:ext cx="2024099" cy="32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89" name="Shape 8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03" name="Shape 10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b="1" sz="1800"/>
            </a:lvl1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17" name="Shape 11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mall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itation-celebre.leparisien.fr/citations/47787" TargetMode="External"/><Relationship Id="rId4" Type="http://schemas.openxmlformats.org/officeDocument/2006/relationships/hyperlink" Target="http://citation-celebre.leparisien.fr/auteur/mireille-sitb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Groupe Abadir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528650" y="3001175"/>
            <a:ext cx="4287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Projet d’application mobile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882625" y="4626450"/>
            <a:ext cx="6160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</a:rPr>
              <a:t>Nolwenn Le Padellec - Nicola Bonaccorso - Nicolas Serain - Ilyace Regaibi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67087" y="4692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429150" y="1105250"/>
            <a:ext cx="1248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Hind"/>
                <a:ea typeface="Hind"/>
                <a:cs typeface="Hind"/>
                <a:sym typeface="Hind"/>
              </a:rPr>
              <a:t>Mentor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75" y="1462675"/>
            <a:ext cx="5870310" cy="33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67100" y="413650"/>
            <a:ext cx="5972100" cy="1164600"/>
          </a:xfrm>
          <a:prstGeom prst="rect">
            <a:avLst/>
          </a:prstGeom>
          <a:noFill/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FF33"/>
                </a:solidFill>
              </a:rPr>
              <a:t>PR</a:t>
            </a:r>
            <a:r>
              <a:rPr lang="en">
                <a:solidFill>
                  <a:srgbClr val="66FF33"/>
                </a:solidFill>
              </a:rPr>
              <a:t>É</a:t>
            </a:r>
            <a:r>
              <a:rPr lang="en">
                <a:solidFill>
                  <a:srgbClr val="66FF33"/>
                </a:solidFill>
              </a:rPr>
              <a:t>SENTATION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FF33"/>
                </a:solidFill>
              </a:rPr>
              <a:t>DE L’APPLICATION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325" y="1998125"/>
            <a:ext cx="1563650" cy="15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2179800" y="4033875"/>
            <a:ext cx="3746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Hind SemiBold"/>
                <a:ea typeface="Hind SemiBold"/>
                <a:cs typeface="Hind SemiBold"/>
                <a:sym typeface="Hind SemiBold"/>
              </a:rPr>
              <a:t>Le Schmilblick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2168950" y="2583775"/>
            <a:ext cx="4518900" cy="7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Synthèse du Projet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2504300" y="2114850"/>
            <a:ext cx="3983700" cy="250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1"/>
                </a:solidFill>
              </a:rPr>
              <a:t>“   </a:t>
            </a:r>
            <a:r>
              <a:rPr b="0" lang="en">
                <a:solidFill>
                  <a:srgbClr val="FF0066"/>
                </a:solidFill>
                <a:hlinkClick r:id="rId3"/>
              </a:rPr>
              <a:t>L'informatique, ça fait gagner beaucoup de temps... à condition d'en avoir beaucoup devant soi !</a:t>
            </a:r>
            <a:r>
              <a:rPr i="1" lang="en">
                <a:solidFill>
                  <a:srgbClr val="FF0066"/>
                </a:solidFill>
              </a:rPr>
              <a:t>  </a:t>
            </a:r>
            <a:r>
              <a:rPr i="1" lang="en">
                <a:solidFill>
                  <a:schemeClr val="lt1"/>
                </a:solidFill>
              </a:rPr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40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hlinkClick r:id="rId4"/>
              </a:rPr>
              <a:t>Mireille Sitbon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title"/>
          </p:nvPr>
        </p:nvSpPr>
        <p:spPr>
          <a:xfrm>
            <a:off x="394150" y="329425"/>
            <a:ext cx="3358200" cy="8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L’agilité</a:t>
            </a:r>
          </a:p>
        </p:txBody>
      </p:sp>
      <p:grpSp>
        <p:nvGrpSpPr>
          <p:cNvPr id="176" name="Shape 176"/>
          <p:cNvGrpSpPr/>
          <p:nvPr/>
        </p:nvGrpSpPr>
        <p:grpSpPr>
          <a:xfrm flipH="1" rot="10800000">
            <a:off x="4570698" y="3904922"/>
            <a:ext cx="637662" cy="953517"/>
            <a:chOff x="4171678" y="1802747"/>
            <a:chExt cx="821730" cy="1228759"/>
          </a:xfrm>
        </p:grpSpPr>
        <p:sp>
          <p:nvSpPr>
            <p:cNvPr id="177" name="Shape 177"/>
            <p:cNvSpPr/>
            <p:nvPr/>
          </p:nvSpPr>
          <p:spPr>
            <a:xfrm rot="10800000">
              <a:off x="4171678" y="2413507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flipH="1">
              <a:off x="4171708" y="1802747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Shape 179"/>
          <p:cNvGrpSpPr/>
          <p:nvPr/>
        </p:nvGrpSpPr>
        <p:grpSpPr>
          <a:xfrm flipH="1" rot="10800000">
            <a:off x="2864388" y="3904066"/>
            <a:ext cx="637662" cy="953594"/>
            <a:chOff x="1972825" y="1803752"/>
            <a:chExt cx="821729" cy="1228858"/>
          </a:xfrm>
        </p:grpSpPr>
        <p:sp>
          <p:nvSpPr>
            <p:cNvPr id="180" name="Shape 180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flipH="1">
              <a:off x="1972854" y="180375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Shape 182"/>
          <p:cNvGrpSpPr/>
          <p:nvPr/>
        </p:nvGrpSpPr>
        <p:grpSpPr>
          <a:xfrm flipH="1" rot="10800000">
            <a:off x="5840901" y="3904018"/>
            <a:ext cx="637662" cy="953686"/>
            <a:chOff x="5808538" y="1803695"/>
            <a:chExt cx="821729" cy="1228977"/>
          </a:xfrm>
        </p:grpSpPr>
        <p:sp>
          <p:nvSpPr>
            <p:cNvPr id="183" name="Shape 183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5808567" y="1803695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Shape 185"/>
          <p:cNvSpPr txBox="1"/>
          <p:nvPr/>
        </p:nvSpPr>
        <p:spPr>
          <a:xfrm>
            <a:off x="1831725" y="3907931"/>
            <a:ext cx="11709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362204" y="3907931"/>
            <a:ext cx="14526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878816" y="3907931"/>
            <a:ext cx="11709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8528">
            <a:off x="1201642" y="1189000"/>
            <a:ext cx="2208931" cy="196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2937649" y="767300"/>
            <a:ext cx="2687100" cy="62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073763"/>
                </a:solidFill>
              </a:rPr>
              <a:t>Cordova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24" y="2925296"/>
            <a:ext cx="3054525" cy="178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600" y="3309550"/>
            <a:ext cx="1276375" cy="12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6173" y="1567000"/>
            <a:ext cx="4744799" cy="11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ctrTitle"/>
          </p:nvPr>
        </p:nvSpPr>
        <p:spPr>
          <a:xfrm>
            <a:off x="1672075" y="2269150"/>
            <a:ext cx="56351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</a:p>
        </p:txBody>
      </p:sp>
      <p:sp>
        <p:nvSpPr>
          <p:cNvPr id="202" name="Shape 202"/>
          <p:cNvSpPr txBox="1"/>
          <p:nvPr>
            <p:ph idx="4294967295" type="subTitle"/>
          </p:nvPr>
        </p:nvSpPr>
        <p:spPr>
          <a:xfrm>
            <a:off x="1672075" y="3547776"/>
            <a:ext cx="56352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</a:rPr>
              <a:t>Le Schmilblick 2.0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33CCCC"/>
                </a:solidFill>
                <a:latin typeface="Roboto"/>
                <a:ea typeface="Roboto"/>
                <a:cs typeface="Roboto"/>
                <a:sym typeface="Roboto"/>
              </a:rPr>
              <a:t>Faire avancer les choses en s’amusant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066646" y="717180"/>
            <a:ext cx="275620" cy="26317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4" name="Shape 204"/>
          <p:cNvGrpSpPr/>
          <p:nvPr/>
        </p:nvGrpSpPr>
        <p:grpSpPr>
          <a:xfrm>
            <a:off x="4582486" y="1550339"/>
            <a:ext cx="484172" cy="484199"/>
            <a:chOff x="570875" y="4322250"/>
            <a:chExt cx="443300" cy="443325"/>
          </a:xfrm>
        </p:grpSpPr>
        <p:sp>
          <p:nvSpPr>
            <p:cNvPr id="205" name="Shape 205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 rot="1892490">
            <a:off x="6821707" y="1112575"/>
            <a:ext cx="275600" cy="26315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 rot="-931596">
            <a:off x="6258096" y="1950627"/>
            <a:ext cx="186410" cy="17799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272" y="457475"/>
            <a:ext cx="1507775" cy="142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067087" y="4692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Gamification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75" y="1278033"/>
            <a:ext cx="5972100" cy="3562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510850" y="1546775"/>
            <a:ext cx="3209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CC00"/>
                </a:solidFill>
                <a:latin typeface="Hind"/>
                <a:ea typeface="Hind"/>
                <a:cs typeface="Hind"/>
                <a:sym typeface="Hind"/>
              </a:rPr>
              <a:t>Créer et rassembler </a:t>
            </a:r>
            <a:r>
              <a:rPr lang="en" sz="2400">
                <a:solidFill>
                  <a:srgbClr val="FFCC00"/>
                </a:solidFill>
                <a:latin typeface="Hind"/>
                <a:ea typeface="Hind"/>
                <a:cs typeface="Hind"/>
                <a:sym typeface="Hind"/>
              </a:rPr>
              <a:t>la communauté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359475" y="3990500"/>
            <a:ext cx="3209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rPr>
              <a:t>Par la gamification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067087" y="4692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10850" y="1546775"/>
            <a:ext cx="3209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CC00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315" y="1600999"/>
            <a:ext cx="2693675" cy="26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251450" y="2351175"/>
            <a:ext cx="1063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66"/>
                </a:solidFill>
                <a:latin typeface="Hind"/>
                <a:ea typeface="Hind"/>
                <a:cs typeface="Hind"/>
                <a:sym typeface="Hind"/>
              </a:rPr>
              <a:t>Cadeaux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611025" y="3189837"/>
            <a:ext cx="938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rPr>
              <a:t>Chats</a:t>
            </a:r>
            <a:r>
              <a:rPr lang="en" sz="1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464200" y="1601000"/>
            <a:ext cx="1364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Classement</a:t>
            </a:r>
            <a:r>
              <a:rPr lang="en" sz="1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035975" y="4087275"/>
            <a:ext cx="1595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66FF"/>
                </a:solidFill>
                <a:latin typeface="Hind"/>
                <a:ea typeface="Hind"/>
                <a:cs typeface="Hind"/>
                <a:sym typeface="Hind"/>
              </a:rPr>
              <a:t>Amusement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309550" y="1601000"/>
            <a:ext cx="1248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CC3399"/>
                </a:solidFill>
                <a:latin typeface="Hind"/>
                <a:ea typeface="Hind"/>
                <a:cs typeface="Hind"/>
                <a:sym typeface="Hind"/>
              </a:rPr>
              <a:t>Badges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704125" y="4028525"/>
            <a:ext cx="1248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CC00"/>
                </a:solidFill>
                <a:latin typeface="Hind"/>
                <a:ea typeface="Hind"/>
                <a:cs typeface="Hind"/>
                <a:sym typeface="Hind"/>
              </a:rPr>
              <a:t>Shop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5653525" y="2477025"/>
            <a:ext cx="1667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Enseignement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5400000" y="3353050"/>
            <a:ext cx="1454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3CCCC"/>
                </a:solidFill>
                <a:latin typeface="Hind"/>
                <a:ea typeface="Hind"/>
                <a:cs typeface="Hind"/>
                <a:sym typeface="Hind"/>
              </a:rPr>
              <a:t>Victoire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3429150" y="1105250"/>
            <a:ext cx="1248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0000"/>
                </a:solidFill>
                <a:latin typeface="Hind"/>
                <a:ea typeface="Hind"/>
                <a:cs typeface="Hind"/>
                <a:sym typeface="Hind"/>
              </a:rPr>
              <a:t>Mentor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