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4" r:id="rId4"/>
    <p:sldId id="277" r:id="rId5"/>
    <p:sldId id="276" r:id="rId6"/>
    <p:sldId id="278" r:id="rId7"/>
    <p:sldId id="285" r:id="rId8"/>
    <p:sldId id="286" r:id="rId9"/>
    <p:sldId id="282" r:id="rId10"/>
    <p:sldId id="287" r:id="rId11"/>
    <p:sldId id="281" r:id="rId12"/>
    <p:sldId id="284" r:id="rId13"/>
    <p:sldId id="280" r:id="rId14"/>
    <p:sldId id="283" r:id="rId15"/>
    <p:sldId id="279" r:id="rId16"/>
    <p:sldId id="288" r:id="rId17"/>
    <p:sldId id="28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89526" autoAdjust="0"/>
  </p:normalViewPr>
  <p:slideViewPr>
    <p:cSldViewPr>
      <p:cViewPr varScale="1">
        <p:scale>
          <a:sx n="117" d="100"/>
          <a:sy n="117" d="100"/>
        </p:scale>
        <p:origin x="126" y="19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BEA74EB7-856E-45FD-83F0-5F7C6F3E4372}" type="datetimeFigureOut">
              <a:rPr kumimoji="1" lang="en-US" altLang="ja-JP"/>
              <a:t>6/7/2016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14886E15-F82A-4596-A46C-375C6D3981E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C61B0E40-8125-41F8-BB6C-139D8D531A4F}" type="datetimeFigureOut">
              <a:t>2016/6/7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BF105DB2-FD3E-441D-8B7E-7AE83ECE27B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ja-JP" altLang="en-US" dirty="0"/>
              <a:t>ホストは、プロセスやアプリケーションのサイクルを管理します。</a:t>
            </a:r>
            <a:r>
              <a:rPr lang="en-US" altLang="ja-JP" dirty="0"/>
              <a:t>IIS</a:t>
            </a:r>
            <a:r>
              <a:rPr lang="ja-JP" altLang="en-US" dirty="0"/>
              <a:t>やセルフホストのコンソールアプリで立ち上げます。</a:t>
            </a:r>
            <a:r>
              <a:rPr lang="en-US" altLang="ja-JP" dirty="0"/>
              <a:t>OwinHost.exe</a:t>
            </a:r>
            <a:r>
              <a:rPr lang="ja-JP" altLang="en-US" dirty="0"/>
              <a:t>という</a:t>
            </a:r>
            <a:r>
              <a:rPr lang="en-US" altLang="ja-JP" dirty="0"/>
              <a:t>Katana</a:t>
            </a:r>
            <a:r>
              <a:rPr lang="ja-JP" altLang="en-US" dirty="0"/>
              <a:t>のコンソールでも起動できます。</a:t>
            </a:r>
          </a:p>
          <a:p>
            <a:r>
              <a:rPr lang="ja-JP" altLang="en-US" dirty="0"/>
              <a:t> </a:t>
            </a:r>
          </a:p>
          <a:p>
            <a:pPr rtl="0"/>
            <a:r>
              <a:rPr lang="ja-JP" altLang="en-US" dirty="0"/>
              <a:t>サーバは</a:t>
            </a:r>
            <a:r>
              <a:rPr lang="en-US" altLang="ja-JP" dirty="0"/>
              <a:t>HTTP</a:t>
            </a:r>
            <a:r>
              <a:rPr lang="ja-JP" altLang="en-US" dirty="0"/>
              <a:t>の操作を行う抽象的なサーバです。</a:t>
            </a:r>
            <a:r>
              <a:rPr lang="en-US" altLang="ja-JP" dirty="0"/>
              <a:t>ASP.NET</a:t>
            </a:r>
            <a:r>
              <a:rPr lang="ja-JP" altLang="en-US" dirty="0"/>
              <a:t>の</a:t>
            </a:r>
            <a:r>
              <a:rPr lang="en-US" altLang="ja-JP" dirty="0" err="1"/>
              <a:t>System.Web</a:t>
            </a:r>
            <a:r>
              <a:rPr lang="ja-JP" altLang="en-US" dirty="0"/>
              <a:t>をはじめ、</a:t>
            </a:r>
            <a:r>
              <a:rPr lang="en-US" altLang="ja-JP" dirty="0" err="1"/>
              <a:t>HttpListener</a:t>
            </a:r>
            <a:r>
              <a:rPr lang="ja-JP" altLang="en-US" dirty="0" err="1"/>
              <a:t>、</a:t>
            </a:r>
            <a:r>
              <a:rPr lang="en-US" altLang="ja-JP" dirty="0" err="1"/>
              <a:t>NOwin</a:t>
            </a:r>
            <a:r>
              <a:rPr lang="ja-JP" altLang="en-US" dirty="0" err="1"/>
              <a:t>、</a:t>
            </a:r>
            <a:r>
              <a:rPr lang="en-US" altLang="ja-JP" dirty="0" err="1"/>
              <a:t>WebListener</a:t>
            </a:r>
            <a:r>
              <a:rPr lang="ja-JP" altLang="en-US" dirty="0" err="1"/>
              <a:t>、</a:t>
            </a:r>
            <a:r>
              <a:rPr lang="en-US" altLang="ja-JP" dirty="0"/>
              <a:t>Helios</a:t>
            </a:r>
            <a:r>
              <a:rPr lang="ja-JP" altLang="en-US" dirty="0"/>
              <a:t>などのライブラリが含まれます。</a:t>
            </a:r>
          </a:p>
          <a:p>
            <a:r>
              <a:rPr lang="ja-JP" altLang="en-US" dirty="0"/>
              <a:t> </a:t>
            </a:r>
          </a:p>
          <a:p>
            <a:pPr rtl="0"/>
            <a:r>
              <a:rPr lang="ja-JP" altLang="en-US" dirty="0"/>
              <a:t>ミドルウェアは、サーバから渡されるリクエストを処理するフレームワークです。</a:t>
            </a:r>
            <a:r>
              <a:rPr lang="en-US" altLang="ja-JP" dirty="0"/>
              <a:t>ASP.NET Web API</a:t>
            </a:r>
            <a:r>
              <a:rPr lang="ja-JP" altLang="en-US" dirty="0" err="1"/>
              <a:t>、</a:t>
            </a:r>
            <a:r>
              <a:rPr lang="en-US" altLang="ja-JP" dirty="0"/>
              <a:t>ASP.NET </a:t>
            </a:r>
            <a:r>
              <a:rPr lang="en-US" altLang="ja-JP" dirty="0" err="1"/>
              <a:t>SignalR</a:t>
            </a:r>
            <a:r>
              <a:rPr lang="ja-JP" altLang="en-US" dirty="0" err="1"/>
              <a:t>、</a:t>
            </a:r>
            <a:r>
              <a:rPr lang="en-US" altLang="ja-JP" dirty="0"/>
              <a:t>Nancy</a:t>
            </a:r>
            <a:r>
              <a:rPr lang="ja-JP" altLang="en-US" dirty="0"/>
              <a:t>のほか、認証やロギングなどのコンポーネントを含みます。</a:t>
            </a:r>
          </a:p>
          <a:p>
            <a:r>
              <a:rPr lang="ja-JP" altLang="en-US" dirty="0"/>
              <a:t> </a:t>
            </a:r>
          </a:p>
          <a:p>
            <a:pPr rtl="0"/>
            <a:r>
              <a:rPr lang="ja-JP" altLang="en-US" dirty="0"/>
              <a:t>アプリケーションは、開発者が書く</a:t>
            </a:r>
            <a:r>
              <a:rPr lang="ja-JP" altLang="en-US" dirty="0" err="1"/>
              <a:t>で</a:t>
            </a:r>
            <a:r>
              <a:rPr lang="ja-JP" altLang="en-US" dirty="0"/>
              <a:t>あろうアプリケーション特有の実装コードのことです。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https://codezine.jp/article/detail/8047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ja-JP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4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極力手番を減らすためのものなので、最初に選択してしまいましょう。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ASP.NET</a:t>
            </a:r>
            <a:r>
              <a:rPr kumimoji="1" lang="en-US" altLang="ja-JP" baseline="0" dirty="0"/>
              <a:t> Identify</a:t>
            </a:r>
            <a:r>
              <a:rPr kumimoji="1" lang="ja-JP" altLang="en-US" baseline="0" dirty="0"/>
              <a:t>の実装の変更により、</a:t>
            </a:r>
            <a:r>
              <a:rPr kumimoji="1" lang="en-US" altLang="ja-JP" baseline="0" dirty="0"/>
              <a:t>API</a:t>
            </a:r>
            <a:r>
              <a:rPr kumimoji="1" lang="ja-JP" altLang="en-US" baseline="0" dirty="0"/>
              <a:t>が変わってましたが、やってることは同じ。</a:t>
            </a:r>
            <a:endParaRPr kumimoji="1" lang="en-US" altLang="ja-JP" baseline="0" dirty="0"/>
          </a:p>
          <a:p>
            <a:r>
              <a:rPr kumimoji="1" lang="ja-JP" altLang="en-US" baseline="0" dirty="0"/>
              <a:t>この辺は、結構頻繁に</a:t>
            </a:r>
            <a:r>
              <a:rPr kumimoji="1" lang="en-US" altLang="ja-JP" baseline="0" dirty="0"/>
              <a:t>API</a:t>
            </a:r>
            <a:r>
              <a:rPr kumimoji="1" lang="ja-JP" altLang="en-US" baseline="0" dirty="0"/>
              <a:t>が変わるらしく、</a:t>
            </a:r>
            <a:r>
              <a:rPr kumimoji="1" lang="en-US" altLang="ja-JP" baseline="0" dirty="0"/>
              <a:t>MSDN</a:t>
            </a:r>
            <a:r>
              <a:rPr kumimoji="1" lang="ja-JP" altLang="en-US" baseline="0" dirty="0"/>
              <a:t>検索しても</a:t>
            </a:r>
            <a:r>
              <a:rPr kumimoji="1" lang="en-US" altLang="ja-JP" baseline="0" dirty="0"/>
              <a:t>API</a:t>
            </a:r>
            <a:r>
              <a:rPr kumimoji="1" lang="ja-JP" altLang="en-US" baseline="0" dirty="0"/>
              <a:t>の説明がなくて非常に困る。</a:t>
            </a:r>
            <a:endParaRPr kumimoji="1" lang="en-US" altLang="ja-JP" baseline="0" dirty="0"/>
          </a:p>
          <a:p>
            <a:r>
              <a:rPr kumimoji="1" lang="ja-JP" altLang="en-US" baseline="0" dirty="0"/>
              <a:t>全然情報が無い。</a:t>
            </a:r>
            <a:endParaRPr kumimoji="1" lang="en-US" altLang="ja-JP" baseline="0" dirty="0"/>
          </a:p>
          <a:p>
            <a:r>
              <a:rPr kumimoji="1" lang="ja-JP" altLang="en-US" baseline="0" dirty="0"/>
              <a:t>ソースコード見れるサイトがあったので、中身を確認したところやってる事は変わらない模様。</a:t>
            </a:r>
            <a:endParaRPr kumimoji="1" lang="en-US" altLang="ja-JP" dirty="0"/>
          </a:p>
          <a:p>
            <a:r>
              <a:rPr kumimoji="1" lang="en-US" altLang="ja-JP" dirty="0"/>
              <a:t>https://www.symbolsource.org/MyGet/Metadata/aspnetwebstacknightly/Project/Microsoft.AspNet.Identity.Owin/2.2.0-alpha1-140725/Release/Default/Microsoft.AspNet.Identity.Owin/Microsoft.AspNet.Identity.Owin/SignInManager.cs?ImageName=Microsoft.AspNet.Identity.Owin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ja-JP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ブロック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/>
          </a:p>
        </p:txBody>
      </p:sp>
      <p:grpSp>
        <p:nvGrpSpPr>
          <p:cNvPr id="7" name="上部グラフィック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四角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  <p:sp>
          <p:nvSpPr>
            <p:cNvPr id="9" name="四角形 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  <p:sp>
          <p:nvSpPr>
            <p:cNvPr id="10" name="四角形 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</p:grpSp>
      <p:grpSp>
        <p:nvGrpSpPr>
          <p:cNvPr id="23" name="下部グラフィック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四角形 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  <p:sp>
          <p:nvSpPr>
            <p:cNvPr id="14" name="四角形 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  <p:sp>
          <p:nvSpPr>
            <p:cNvPr id="15" name="四角形 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 latinLnBrk="0">
              <a:lnSpc>
                <a:spcPct val="90000"/>
              </a:lnSpc>
              <a:spcBef>
                <a:spcPts val="0"/>
              </a:spcBef>
              <a:buNone/>
              <a:defRPr kumimoji="1" lang="ja-JP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kumimoji="1" lang="ja-JP"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20" name="日付プレースホルダー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/>
            </a:lvl8pPr>
            <a:lvl9pPr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/>
            </a:lvl8pPr>
            <a:lvl9pPr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latinLnBrk="0">
              <a:defRPr kumimoji="1" lang="ja-JP"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 latinLnBrk="0">
              <a:defRPr kumimoji="1" lang="ja-JP" sz="5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0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0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下部グラフィック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四角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  <p:sp>
          <p:nvSpPr>
            <p:cNvPr id="8" name="四角形 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  <p:sp>
          <p:nvSpPr>
            <p:cNvPr id="9" name="四角形 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/>
            </a:p>
          </p:txBody>
        </p:sp>
      </p:grp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kumimoji="1" lang="ja-JP"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2016/6/7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下部グラフィック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四角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8" name="四角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9" name="四角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grpSp>
        <p:nvGrpSpPr>
          <p:cNvPr id="10" name="上部グラフィック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四角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12" name="四角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13" name="四角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80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6/7/2016</a:t>
            </a:fld>
            <a:endParaRPr lang="en-US" altLang="zh-CN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800" cap="all" baseline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80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accent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kumimoji="1" lang="ja-JP" sz="24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ASP.NET MVC5</a:t>
            </a:r>
            <a:br>
              <a:rPr lang="en-US" altLang="ja-JP" dirty="0"/>
            </a:br>
            <a:r>
              <a:rPr lang="ja-JP" altLang="en-US" dirty="0"/>
              <a:t>ユーザー認証</a:t>
            </a:r>
            <a:endParaRPr kumimoji="1" lang="ja-JP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93812" y="1988840"/>
            <a:ext cx="238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AccountController.cs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492896"/>
            <a:ext cx="6286500" cy="3676650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>
            <a:off x="6886500" y="3146410"/>
            <a:ext cx="1296144" cy="288032"/>
          </a:xfrm>
          <a:prstGeom prst="wedgeRoundRectCallout">
            <a:avLst>
              <a:gd name="adj1" fmla="val -88231"/>
              <a:gd name="adj2" fmla="val 59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ユーザーを作成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6886500" y="4083054"/>
            <a:ext cx="2016224" cy="426066"/>
          </a:xfrm>
          <a:prstGeom prst="wedgeRoundRectCallout">
            <a:avLst>
              <a:gd name="adj1" fmla="val -61076"/>
              <a:gd name="adj2" fmla="val -53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成功したらログイン</a:t>
            </a:r>
            <a:endParaRPr kumimoji="1" lang="en-US" altLang="ja-JP" sz="1200" dirty="0"/>
          </a:p>
          <a:p>
            <a:r>
              <a:rPr kumimoji="1" lang="en-US" altLang="ja-JP" sz="1200" dirty="0"/>
              <a:t>(</a:t>
            </a:r>
            <a:r>
              <a:rPr kumimoji="1" lang="ja-JP" altLang="en-US" sz="1200" dirty="0"/>
              <a:t>認証用クッキーの作成も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4465867" y="5013176"/>
            <a:ext cx="1605321" cy="288032"/>
          </a:xfrm>
          <a:prstGeom prst="wedgeRoundRectCallout">
            <a:avLst>
              <a:gd name="adj1" fmla="val -68705"/>
              <a:gd name="adj2" fmla="val -140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トップページに戻る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6886500" y="3614732"/>
            <a:ext cx="1296144" cy="288032"/>
          </a:xfrm>
          <a:prstGeom prst="wedgeRoundRectCallout">
            <a:avLst>
              <a:gd name="adj1" fmla="val -160668"/>
              <a:gd name="adj2" fmla="val -31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に登録</a:t>
            </a:r>
          </a:p>
        </p:txBody>
      </p:sp>
    </p:spTree>
    <p:extLst>
      <p:ext uri="{BB962C8B-B14F-4D97-AF65-F5344CB8AC3E}">
        <p14:creationId xmlns:p14="http://schemas.microsoft.com/office/powerpoint/2010/main" val="28937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の中身は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7" y="1942599"/>
            <a:ext cx="11423235" cy="1656184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261764" y="3807826"/>
            <a:ext cx="1152128" cy="252608"/>
          </a:xfrm>
          <a:prstGeom prst="wedgeRoundRectCallout">
            <a:avLst>
              <a:gd name="adj1" fmla="val -9495"/>
              <a:gd name="adj2" fmla="val -144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ユーザー情報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4510236" y="2770691"/>
            <a:ext cx="2736304" cy="324036"/>
          </a:xfrm>
          <a:prstGeom prst="wedgeRoundRectCallout">
            <a:avLst>
              <a:gd name="adj1" fmla="val -11285"/>
              <a:gd name="adj2" fmla="val -177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パスワードはハッシュ化されて格納</a:t>
            </a:r>
            <a:endParaRPr kumimoji="1" lang="en-US" altLang="ja-JP" sz="1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4246855"/>
            <a:ext cx="2520280" cy="1774433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20058743">
            <a:off x="1913298" y="374446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18348" y="4133529"/>
            <a:ext cx="5314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600" dirty="0"/>
              <a:t>ユーザー登録で登録したアカウントが追加されている。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パスワードはハッシュ値が登録されている。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⇒セキュリティ上の理由から。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　</a:t>
            </a:r>
            <a:r>
              <a:rPr kumimoji="1" lang="en-US" altLang="ja-JP" sz="1600" dirty="0"/>
              <a:t>(ASP</a:t>
            </a:r>
            <a:r>
              <a:rPr kumimoji="1" lang="ja-JP" altLang="en-US" sz="1600" dirty="0"/>
              <a:t>に限らず一般的な話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2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2420888"/>
            <a:ext cx="8639175" cy="36385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93812" y="1988840"/>
            <a:ext cx="238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AccountController.cs</a:t>
            </a:r>
            <a:endParaRPr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9285788" y="4509120"/>
            <a:ext cx="2209223" cy="648072"/>
          </a:xfrm>
          <a:prstGeom prst="wedgeRoundRectCallout">
            <a:avLst>
              <a:gd name="adj1" fmla="val -65510"/>
              <a:gd name="adj2" fmla="val -973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参考書だと</a:t>
            </a:r>
            <a:r>
              <a:rPr kumimoji="1" lang="en-US" altLang="ja-JP" sz="1200" dirty="0"/>
              <a:t>10</a:t>
            </a:r>
            <a:r>
              <a:rPr kumimoji="1" lang="ja-JP" altLang="en-US" sz="1200" dirty="0"/>
              <a:t>行位使ってるけど、新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では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行。</a:t>
            </a:r>
            <a:endParaRPr kumimoji="1" lang="en-US" altLang="ja-JP" sz="1200" dirty="0"/>
          </a:p>
          <a:p>
            <a:r>
              <a:rPr kumimoji="1" lang="en-US" altLang="ja-JP" sz="1200" dirty="0" err="1"/>
              <a:t>SignInManager</a:t>
            </a:r>
            <a:r>
              <a:rPr kumimoji="1" lang="ja-JP" altLang="en-US" sz="1200" dirty="0"/>
              <a:t>も新規クラス。</a:t>
            </a:r>
            <a:endParaRPr kumimoji="1" lang="en-US" altLang="ja-JP" sz="1200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9285789" y="3717032"/>
            <a:ext cx="1921191" cy="288031"/>
          </a:xfrm>
          <a:prstGeom prst="wedgeRoundRectCallout">
            <a:avLst>
              <a:gd name="adj1" fmla="val -67792"/>
              <a:gd name="adj2" fmla="val 582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ここで、ログイン処理。</a:t>
            </a:r>
            <a:endParaRPr kumimoji="1" lang="en-US" altLang="ja-JP" sz="1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34372" y="1798599"/>
            <a:ext cx="633670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dirty="0"/>
              <a:t>参考書は</a:t>
            </a:r>
            <a:r>
              <a:rPr kumimoji="1" lang="en-US" altLang="ja-JP" dirty="0"/>
              <a:t>ASP.NET Identify v2.0</a:t>
            </a:r>
            <a:r>
              <a:rPr kumimoji="1" lang="ja-JP" altLang="en-US" dirty="0"/>
              <a:t>準拠っぽいが、最新は</a:t>
            </a:r>
            <a:r>
              <a:rPr kumimoji="1" lang="en-US" altLang="ja-JP" dirty="0"/>
              <a:t>v2.1</a:t>
            </a:r>
            <a:r>
              <a:rPr kumimoji="1" lang="ja-JP" altLang="en-US" dirty="0" err="1"/>
              <a:t>。</a:t>
            </a:r>
            <a:endParaRPr kumimoji="1" lang="en-US" altLang="ja-JP" dirty="0"/>
          </a:p>
          <a:p>
            <a:pPr>
              <a:lnSpc>
                <a:spcPct val="90000"/>
              </a:lnSpc>
            </a:pPr>
            <a:r>
              <a:rPr kumimoji="1" lang="en-US" altLang="ja-JP" dirty="0"/>
              <a:t>v2.1</a:t>
            </a:r>
            <a:r>
              <a:rPr kumimoji="1" lang="ja-JP" altLang="en-US" dirty="0"/>
              <a:t>になって新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も増えた。</a:t>
            </a:r>
            <a:r>
              <a:rPr kumimoji="1" lang="en-US" altLang="ja-JP" dirty="0"/>
              <a:t>VS2015</a:t>
            </a:r>
            <a:r>
              <a:rPr kumimoji="1" lang="ja-JP" altLang="en-US" dirty="0"/>
              <a:t>だと新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になってる。</a:t>
            </a:r>
          </a:p>
        </p:txBody>
      </p:sp>
    </p:spTree>
    <p:extLst>
      <p:ext uri="{BB962C8B-B14F-4D97-AF65-F5344CB8AC3E}">
        <p14:creationId xmlns:p14="http://schemas.microsoft.com/office/powerpoint/2010/main" val="1577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ログオフ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420888"/>
            <a:ext cx="5400675" cy="98107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93812" y="1988840"/>
            <a:ext cx="238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AccountController.cs</a:t>
            </a:r>
            <a:endParaRPr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6103216" y="2659397"/>
            <a:ext cx="1800200" cy="504055"/>
          </a:xfrm>
          <a:prstGeom prst="wedgeRoundRectCallout">
            <a:avLst>
              <a:gd name="adj1" fmla="val -65242"/>
              <a:gd name="adj2" fmla="val 23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ログオフはこれだけ。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53088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Cookie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4113" y="4005064"/>
            <a:ext cx="2347891" cy="2272152"/>
            <a:chOff x="9190756" y="836712"/>
            <a:chExt cx="2196243" cy="2196243"/>
          </a:xfrm>
        </p:grpSpPr>
        <p:pic>
          <p:nvPicPr>
            <p:cNvPr id="5122" name="Picture 2" descr="https://pbs.twimg.com/profile_images/665772481630736386/-fn605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756" y="836712"/>
              <a:ext cx="2196243" cy="2196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/>
            <p:cNvSpPr/>
            <p:nvPr/>
          </p:nvSpPr>
          <p:spPr>
            <a:xfrm>
              <a:off x="9964840" y="998984"/>
              <a:ext cx="648073" cy="144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817005"/>
            <a:ext cx="4010025" cy="2924175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6598468" y="4587146"/>
            <a:ext cx="1800200" cy="710059"/>
          </a:xfrm>
          <a:prstGeom prst="wedgeRoundRectCallout">
            <a:avLst>
              <a:gd name="adj1" fmla="val 66732"/>
              <a:gd name="adj2" fmla="val -480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①ログインに成功したらクッキーがもらえるので、</a:t>
            </a:r>
            <a:r>
              <a:rPr kumimoji="1" lang="en-US" altLang="ja-JP" sz="1200" dirty="0"/>
              <a:t>PC</a:t>
            </a:r>
            <a:r>
              <a:rPr kumimoji="1" lang="ja-JP" altLang="en-US" sz="1200" dirty="0"/>
              <a:t>に保存。</a:t>
            </a:r>
            <a:endParaRPr kumimoji="1" lang="en-US" altLang="ja-JP" sz="12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9622298" y="4556153"/>
            <a:ext cx="1800200" cy="710059"/>
          </a:xfrm>
          <a:prstGeom prst="wedgeRoundRectCallout">
            <a:avLst>
              <a:gd name="adj1" fmla="val -64336"/>
              <a:gd name="adj2" fmla="val -457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②クッキーがあれば、認証が必要なページにアクセスできる。</a:t>
            </a:r>
            <a:endParaRPr kumimoji="1" lang="en-US" altLang="ja-JP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6899" y="1164045"/>
            <a:ext cx="1773242" cy="424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Cookie</a:t>
            </a:r>
            <a:r>
              <a:rPr kumimoji="1" lang="ja-JP" altLang="en-US" sz="2400" dirty="0"/>
              <a:t>認証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9756" y="2300363"/>
            <a:ext cx="583264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600" dirty="0"/>
              <a:t>サーバーが指定した情報をクライアント</a:t>
            </a:r>
            <a:r>
              <a:rPr kumimoji="1" lang="en-US" altLang="ja-JP" sz="1600" dirty="0"/>
              <a:t>PC</a:t>
            </a:r>
            <a:r>
              <a:rPr kumimoji="1" lang="ja-JP" altLang="en-US" sz="1600" dirty="0" err="1"/>
              <a:t>に保</a:t>
            </a:r>
            <a:r>
              <a:rPr kumimoji="1" lang="ja-JP" altLang="en-US" sz="1600" dirty="0"/>
              <a:t>存しておく仕組み。</a:t>
            </a:r>
            <a:r>
              <a:rPr kumimoji="1" lang="en-US" altLang="ja-JP" sz="1600" dirty="0"/>
              <a:t>Cookie</a:t>
            </a:r>
            <a:r>
              <a:rPr kumimoji="1" lang="ja-JP" altLang="en-US" sz="1600" dirty="0"/>
              <a:t>自体は認証のための技術ではなく、例えばユーザーがある</a:t>
            </a:r>
            <a:r>
              <a:rPr kumimoji="1" lang="en-US" altLang="ja-JP" sz="1600" dirty="0"/>
              <a:t>Web</a:t>
            </a:r>
            <a:r>
              <a:rPr kumimoji="1" lang="ja-JP" altLang="en-US" sz="1600" dirty="0"/>
              <a:t>サイトへ訪問した回数を保存したり、様々な情報が書き込まれる。</a:t>
            </a:r>
          </a:p>
        </p:txBody>
      </p:sp>
    </p:spTree>
    <p:extLst>
      <p:ext uri="{BB962C8B-B14F-4D97-AF65-F5344CB8AC3E}">
        <p14:creationId xmlns:p14="http://schemas.microsoft.com/office/powerpoint/2010/main" val="21130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OWIN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Cookie</a:t>
            </a:r>
            <a:r>
              <a:rPr kumimoji="1" lang="ja-JP" altLang="en-US" dirty="0"/>
              <a:t>の設定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93812" y="1988840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Startup.Auth.cs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383324"/>
            <a:ext cx="7839075" cy="3086100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5878388" y="3782358"/>
            <a:ext cx="3038837" cy="288031"/>
          </a:xfrm>
          <a:prstGeom prst="wedgeRoundRectCallout">
            <a:avLst>
              <a:gd name="adj1" fmla="val -86467"/>
              <a:gd name="adj2" fmla="val -36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Cookie</a:t>
            </a:r>
            <a:r>
              <a:rPr kumimoji="1" lang="ja-JP" altLang="en-US" sz="1200" dirty="0"/>
              <a:t>ベースの認証ミドルウェアを使う。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4456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おまけ</a:t>
            </a:r>
            <a:r>
              <a:rPr kumimoji="1" lang="en-US" altLang="ja-JP" dirty="0"/>
              <a:t>]</a:t>
            </a:r>
            <a:r>
              <a:rPr kumimoji="1" lang="ja-JP" altLang="en-US" dirty="0"/>
              <a:t>クッキーを見てみる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708920"/>
            <a:ext cx="2524789" cy="288032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208235" y="4806909"/>
            <a:ext cx="645817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3"/>
            <a:endCxn id="11" idx="1"/>
          </p:cNvCxnSpPr>
          <p:nvPr/>
        </p:nvCxnSpPr>
        <p:spPr>
          <a:xfrm flipV="1">
            <a:off x="2854052" y="3865927"/>
            <a:ext cx="645817" cy="1048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69" y="2708920"/>
            <a:ext cx="2625096" cy="2314013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4942284" y="4509120"/>
            <a:ext cx="645817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250" y="2708920"/>
            <a:ext cx="4822875" cy="2005015"/>
          </a:xfrm>
          <a:prstGeom prst="rect">
            <a:avLst/>
          </a:prstGeom>
        </p:spPr>
      </p:pic>
      <p:cxnSp>
        <p:nvCxnSpPr>
          <p:cNvPr id="16" name="直線矢印コネクタ 15"/>
          <p:cNvCxnSpPr>
            <a:stCxn id="13" idx="3"/>
            <a:endCxn id="15" idx="1"/>
          </p:cNvCxnSpPr>
          <p:nvPr/>
        </p:nvCxnSpPr>
        <p:spPr>
          <a:xfrm flipV="1">
            <a:off x="5588101" y="3711428"/>
            <a:ext cx="1062149" cy="905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ASP.NET Identify</a:t>
            </a:r>
            <a:r>
              <a:rPr kumimoji="1" lang="ja-JP" altLang="en-US" dirty="0"/>
              <a:t>使ってます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ASP.NET Identify</a:t>
            </a:r>
            <a:r>
              <a:rPr kumimoji="1" lang="ja-JP" altLang="en-US" dirty="0"/>
              <a:t>とは・・・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ASP.NET</a:t>
            </a:r>
            <a:r>
              <a:rPr lang="ja-JP" altLang="en-US" dirty="0"/>
              <a:t>の認証、資格管理システム </a:t>
            </a:r>
            <a:r>
              <a:rPr lang="en-US" altLang="ja-JP" dirty="0"/>
              <a:t>(</a:t>
            </a:r>
            <a:r>
              <a:rPr lang="ja-JP" altLang="en-US" dirty="0"/>
              <a:t>最新</a:t>
            </a:r>
            <a:r>
              <a:rPr lang="en-US" altLang="ja-JP" dirty="0" err="1"/>
              <a:t>ver</a:t>
            </a:r>
            <a:r>
              <a:rPr lang="ja-JP" altLang="en-US" dirty="0"/>
              <a:t>は</a:t>
            </a:r>
            <a:r>
              <a:rPr lang="en-US" altLang="ja-JP" dirty="0"/>
              <a:t>2.1.0)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■特徴■</a:t>
            </a:r>
            <a:endParaRPr lang="en-US" altLang="ja-JP" dirty="0"/>
          </a:p>
          <a:p>
            <a:r>
              <a:rPr lang="en-US" altLang="ja-JP" dirty="0"/>
              <a:t>SQL Server</a:t>
            </a:r>
            <a:r>
              <a:rPr lang="ja-JP" altLang="en-US" dirty="0"/>
              <a:t>以外の</a:t>
            </a:r>
            <a:r>
              <a:rPr lang="en-US" altLang="ja-JP" dirty="0"/>
              <a:t>DB</a:t>
            </a:r>
            <a:r>
              <a:rPr lang="ja-JP" altLang="en-US" dirty="0"/>
              <a:t>との連携可能</a:t>
            </a:r>
            <a:r>
              <a:rPr lang="en-US" altLang="ja-JP" dirty="0"/>
              <a:t>(Oracle</a:t>
            </a:r>
            <a:r>
              <a:rPr lang="ja-JP" altLang="en-US" dirty="0"/>
              <a:t>とか、その他</a:t>
            </a:r>
            <a:r>
              <a:rPr lang="en-US" altLang="ja-JP" dirty="0"/>
              <a:t>NoSQL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Entity Framework</a:t>
            </a:r>
            <a:r>
              <a:rPr kumimoji="1" lang="ja-JP" altLang="en-US" dirty="0"/>
              <a:t>を使用しておりカスタマイズが容易</a:t>
            </a:r>
            <a:endParaRPr kumimoji="1" lang="en-US" altLang="ja-JP" dirty="0"/>
          </a:p>
          <a:p>
            <a:r>
              <a:rPr kumimoji="1" lang="ja-JP" altLang="en-US" dirty="0"/>
              <a:t>ソーシャルログイン </a:t>
            </a:r>
            <a:r>
              <a:rPr kumimoji="1" lang="en-US" altLang="ja-JP" dirty="0"/>
              <a:t>(Twitter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Facebook</a:t>
            </a:r>
            <a:r>
              <a:rPr kumimoji="1" lang="ja-JP" altLang="en-US" dirty="0"/>
              <a:t>アカウント等でのログイン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OWIN</a:t>
            </a:r>
            <a:r>
              <a:rPr kumimoji="1" lang="ja-JP" altLang="en-US" dirty="0"/>
              <a:t>の認証ミドルウェアを使用</a:t>
            </a:r>
          </a:p>
        </p:txBody>
      </p:sp>
      <p:pic>
        <p:nvPicPr>
          <p:cNvPr id="2050" name="Picture 2" descr="http://1.bp.blogspot.com/-B76t6HZRP0E/VP76YE_2KCI/AAAAAAAAQDQ/9F-23fCQFuI/s1600/ASPNET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980728"/>
            <a:ext cx="1900464" cy="20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ASP.NET Identify</a:t>
            </a:r>
            <a:r>
              <a:rPr lang="ja-JP" altLang="en-US" dirty="0"/>
              <a:t>　こんな事できる</a:t>
            </a:r>
            <a:endParaRPr kumimoji="1" lang="ja-JP" altLang="en-US" dirty="0"/>
          </a:p>
        </p:txBody>
      </p:sp>
      <p:pic>
        <p:nvPicPr>
          <p:cNvPr id="4" name="Picture 2" descr="図3：ASP.NET Identityのサポート範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1963248"/>
            <a:ext cx="4762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9262764" y="4371037"/>
            <a:ext cx="2520280" cy="504056"/>
          </a:xfrm>
          <a:prstGeom prst="wedgeRoundRectCallout">
            <a:avLst>
              <a:gd name="adj1" fmla="val 7167"/>
              <a:gd name="adj2" fmla="val -1681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SQL Server</a:t>
            </a:r>
            <a:r>
              <a:rPr kumimoji="1" lang="ja-JP" altLang="en-US" dirty="0"/>
              <a:t>以外も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6097548" y="4038894"/>
            <a:ext cx="2366292" cy="864096"/>
          </a:xfrm>
          <a:prstGeom prst="wedgeRoundRectCallout">
            <a:avLst>
              <a:gd name="adj1" fmla="val -24647"/>
              <a:gd name="adj2" fmla="val -973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アカウントでの</a:t>
            </a:r>
            <a:endParaRPr kumimoji="1" lang="en-US" altLang="ja-JP" dirty="0"/>
          </a:p>
          <a:p>
            <a:r>
              <a:rPr kumimoji="1" lang="ja-JP" altLang="en-US" dirty="0"/>
              <a:t>認証もサポート</a:t>
            </a:r>
          </a:p>
        </p:txBody>
      </p:sp>
      <p:sp>
        <p:nvSpPr>
          <p:cNvPr id="3" name="AutoShape 2" descr="図2：ログインコントロール、ASP.NETメンバーシップのサポート範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05" y="1962548"/>
            <a:ext cx="4193877" cy="336020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230316" y="2996952"/>
            <a:ext cx="708943" cy="888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9874" y="5445224"/>
            <a:ext cx="37969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sz="2400" dirty="0"/>
              <a:t>Before</a:t>
            </a:r>
          </a:p>
          <a:p>
            <a:pPr algn="ctr">
              <a:lnSpc>
                <a:spcPct val="90000"/>
              </a:lnSpc>
            </a:pPr>
            <a:r>
              <a:rPr kumimoji="1" lang="en-US" altLang="ja-JP" sz="2400" dirty="0"/>
              <a:t>(ASP.NET </a:t>
            </a:r>
            <a:r>
              <a:rPr kumimoji="1" lang="ja-JP" altLang="en-US" sz="2400" dirty="0"/>
              <a:t>メンバーシップ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99086" y="5445224"/>
            <a:ext cx="267323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sz="2400" dirty="0"/>
              <a:t>After</a:t>
            </a:r>
          </a:p>
          <a:p>
            <a:pPr algn="ctr">
              <a:lnSpc>
                <a:spcPct val="90000"/>
              </a:lnSpc>
            </a:pPr>
            <a:r>
              <a:rPr kumimoji="1" lang="en-US" altLang="ja-JP" sz="2400" dirty="0"/>
              <a:t>(ASP.NET Identify)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4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OWIN(Open Web Interface for .NET)</a:t>
            </a:r>
            <a:r>
              <a:rPr kumimoji="1" lang="ja-JP" altLang="en-US" dirty="0"/>
              <a:t>とは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2060848"/>
            <a:ext cx="7416824" cy="3126817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1053852" y="4221088"/>
            <a:ext cx="3312368" cy="864096"/>
          </a:xfrm>
          <a:prstGeom prst="wedgeRoundRectCallout">
            <a:avLst>
              <a:gd name="adj1" fmla="val 52071"/>
              <a:gd name="adj2" fmla="val -11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「アプリ・サーバー間の共通</a:t>
            </a:r>
            <a:r>
              <a:rPr kumimoji="1" lang="en-US" altLang="ja-JP" sz="1400" dirty="0"/>
              <a:t>I/F</a:t>
            </a:r>
            <a:r>
              <a:rPr kumimoji="1" lang="ja-JP" altLang="en-US" sz="1400" dirty="0"/>
              <a:t>」</a:t>
            </a:r>
            <a:endParaRPr kumimoji="1" lang="en-US" altLang="ja-JP" sz="1400" dirty="0"/>
          </a:p>
          <a:p>
            <a:r>
              <a:rPr kumimoji="1" lang="ja-JP" altLang="en-US" sz="1400" dirty="0"/>
              <a:t>アプリとサーバーの癒着を切り離すことで、様々な組み合わせで動かせる。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7868" y="5877272"/>
            <a:ext cx="104411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dirty="0"/>
              <a:t>とはいえ、</a:t>
            </a:r>
            <a:r>
              <a:rPr kumimoji="1" lang="en-US" altLang="ja-JP" dirty="0"/>
              <a:t>MVC5</a:t>
            </a:r>
            <a:r>
              <a:rPr kumimoji="1" lang="ja-JP" altLang="en-US" dirty="0"/>
              <a:t>自体は</a:t>
            </a:r>
            <a:r>
              <a:rPr kumimoji="1" lang="en-US" altLang="ja-JP" dirty="0" err="1"/>
              <a:t>System.Web</a:t>
            </a:r>
            <a:r>
              <a:rPr kumimoji="1" lang="ja-JP" altLang="en-US" dirty="0"/>
              <a:t>依存なので、認証部分のみ</a:t>
            </a:r>
            <a:r>
              <a:rPr kumimoji="1" lang="en-US" altLang="ja-JP" dirty="0"/>
              <a:t>OWIN</a:t>
            </a:r>
            <a:r>
              <a:rPr kumimoji="1" lang="ja-JP" altLang="en-US" dirty="0"/>
              <a:t>使ってるだけですが。。。</a:t>
            </a:r>
          </a:p>
        </p:txBody>
      </p:sp>
      <p:pic>
        <p:nvPicPr>
          <p:cNvPr id="4098" name="Picture 2" descr="http://codeopinion.com/wp-content/uploads/2015/07/owin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864" y="1143000"/>
            <a:ext cx="1656184" cy="7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9046740" y="314096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19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作成手順①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060848"/>
            <a:ext cx="5522860" cy="38168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52" y="2060848"/>
            <a:ext cx="5017331" cy="388843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726260" y="5589240"/>
            <a:ext cx="50405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3"/>
            <a:endCxn id="5" idx="1"/>
          </p:cNvCxnSpPr>
          <p:nvPr/>
        </p:nvCxnSpPr>
        <p:spPr>
          <a:xfrm flipV="1">
            <a:off x="5230316" y="4005064"/>
            <a:ext cx="1224136" cy="169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534572" y="2694438"/>
            <a:ext cx="648072" cy="59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856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作成手順②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2564904"/>
            <a:ext cx="5089027" cy="21602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988840"/>
            <a:ext cx="4739135" cy="367283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646140" y="3717031"/>
            <a:ext cx="648072" cy="288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3"/>
            <a:endCxn id="4" idx="1"/>
          </p:cNvCxnSpPr>
          <p:nvPr/>
        </p:nvCxnSpPr>
        <p:spPr>
          <a:xfrm flipV="1">
            <a:off x="4294212" y="3645024"/>
            <a:ext cx="2088232" cy="216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526460" y="335699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7030516" y="2672916"/>
            <a:ext cx="1296144" cy="288032"/>
          </a:xfrm>
          <a:prstGeom prst="wedgeRoundRectCallout">
            <a:avLst>
              <a:gd name="adj1" fmla="val -16423"/>
              <a:gd name="adj2" fmla="val 184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これを選択</a:t>
            </a:r>
          </a:p>
        </p:txBody>
      </p:sp>
    </p:spTree>
    <p:extLst>
      <p:ext uri="{BB962C8B-B14F-4D97-AF65-F5344CB8AC3E}">
        <p14:creationId xmlns:p14="http://schemas.microsoft.com/office/powerpoint/2010/main" val="26368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作成手順③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988840"/>
            <a:ext cx="5701938" cy="37457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030516" y="2882963"/>
            <a:ext cx="428835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600" dirty="0"/>
              <a:t>予め認証の仕組みが組み込まれているので、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作成手順は、これだけで終了。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後はビルドすれば動く。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相変わらず簡単。</a:t>
            </a:r>
          </a:p>
        </p:txBody>
      </p:sp>
    </p:spTree>
    <p:extLst>
      <p:ext uri="{BB962C8B-B14F-4D97-AF65-F5344CB8AC3E}">
        <p14:creationId xmlns:p14="http://schemas.microsoft.com/office/powerpoint/2010/main" val="155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とりあえず動かす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844824"/>
            <a:ext cx="5497541" cy="413919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870276" y="2276872"/>
            <a:ext cx="2880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1844823"/>
            <a:ext cx="5497541" cy="4139199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5" idx="3"/>
          </p:cNvCxnSpPr>
          <p:nvPr/>
        </p:nvCxnSpPr>
        <p:spPr>
          <a:xfrm>
            <a:off x="5158308" y="2384884"/>
            <a:ext cx="1152128" cy="1332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318548" y="3149653"/>
            <a:ext cx="1728192" cy="76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390556" y="4005064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8110636" y="4015815"/>
            <a:ext cx="1605321" cy="288032"/>
          </a:xfrm>
          <a:prstGeom prst="wedgeRoundRectCallout">
            <a:avLst>
              <a:gd name="adj1" fmla="val -68705"/>
              <a:gd name="adj2" fmla="val -140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トップページに戻る</a:t>
            </a:r>
          </a:p>
        </p:txBody>
      </p:sp>
    </p:spTree>
    <p:extLst>
      <p:ext uri="{BB962C8B-B14F-4D97-AF65-F5344CB8AC3E}">
        <p14:creationId xmlns:p14="http://schemas.microsoft.com/office/powerpoint/2010/main" val="423025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とりあえず動かす②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916832"/>
            <a:ext cx="5399212" cy="406516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767388" y="2348880"/>
            <a:ext cx="11521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45" y="1891173"/>
            <a:ext cx="5497541" cy="413919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966808" y="2348880"/>
            <a:ext cx="33551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1" idx="3"/>
            <a:endCxn id="10" idx="1"/>
          </p:cNvCxnSpPr>
          <p:nvPr/>
        </p:nvCxnSpPr>
        <p:spPr>
          <a:xfrm>
            <a:off x="5302324" y="2456892"/>
            <a:ext cx="792321" cy="1503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/>
          <p:cNvSpPr/>
          <p:nvPr/>
        </p:nvSpPr>
        <p:spPr>
          <a:xfrm>
            <a:off x="3191326" y="2805336"/>
            <a:ext cx="1605321" cy="288032"/>
          </a:xfrm>
          <a:prstGeom prst="wedgeRoundRectCallout">
            <a:avLst>
              <a:gd name="adj1" fmla="val 17244"/>
              <a:gd name="adj2" fmla="val -150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ログイン名表示</a:t>
            </a:r>
          </a:p>
        </p:txBody>
      </p:sp>
    </p:spTree>
    <p:extLst>
      <p:ext uri="{BB962C8B-B14F-4D97-AF65-F5344CB8AC3E}">
        <p14:creationId xmlns:p14="http://schemas.microsoft.com/office/powerpoint/2010/main" val="29634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黒のストライプのボーダー配色のプレゼンテーション (ワイド画面)</Template>
  <TotalTime>0</TotalTime>
  <Words>533</Words>
  <Application>Microsoft Office PowerPoint</Application>
  <PresentationFormat>ユーザー設定</PresentationFormat>
  <Paragraphs>86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Arial</vt:lpstr>
      <vt:lpstr>Euphemia</vt:lpstr>
      <vt:lpstr>Wingdings</vt:lpstr>
      <vt:lpstr>StripedBorder_16x9</vt:lpstr>
      <vt:lpstr>ASP.NET MVC5 ユーザー認証</vt:lpstr>
      <vt:lpstr>ASP.NET Identify使ってます</vt:lpstr>
      <vt:lpstr>ASP.NET Identify　こんな事できる</vt:lpstr>
      <vt:lpstr>OWIN(Open Web Interface for .NET)とは</vt:lpstr>
      <vt:lpstr>作成手順①</vt:lpstr>
      <vt:lpstr>作成手順②</vt:lpstr>
      <vt:lpstr>作成手順③</vt:lpstr>
      <vt:lpstr>とりあえず動かす①</vt:lpstr>
      <vt:lpstr>とりあえず動かす②</vt:lpstr>
      <vt:lpstr>ユーザー登録</vt:lpstr>
      <vt:lpstr>DBの中身は…</vt:lpstr>
      <vt:lpstr>ログイン</vt:lpstr>
      <vt:lpstr>ログオフ</vt:lpstr>
      <vt:lpstr>Cookieとは</vt:lpstr>
      <vt:lpstr>OWINのCookieの設定</vt:lpstr>
      <vt:lpstr>[おまけ]クッキーを見てみる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2016-06-05T14:38:07Z</dcterms:created>
  <dcterms:modified xsi:type="dcterms:W3CDTF">2016-06-07T16:13:46Z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