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9DE43-0760-4B82-85B8-F1D94246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3CA89-4545-4B52-AA89-B91937A1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5F560-3DC5-4853-9CFC-5444FA32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D3AA1-4C66-46BC-98A7-11DD41A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051A-6D0B-4CA3-BA90-3FDBB7F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F554-C8E8-42A0-A17A-B1DA7EE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9BC12-A81C-4B08-B50C-E6A7332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8AF9-240F-41AE-BF2F-BA771310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223C6-6A7E-473C-AA36-40CDC093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1F80-B761-4DA0-971F-C48D1A1C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68EDF-3F9A-4001-B95A-C22544C4B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5E218-792C-47A9-83D5-7ED61CC7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285EF-47E0-4F24-8D2B-6C334891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9DB8-64D2-42A5-A115-2314100D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C9A3-A771-4B27-BBD5-01243FB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6449F-AE98-42B4-8EA4-6B662FE5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70825-6842-42B4-B57D-73A473CE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AD3B-C97F-4D32-B917-B723D0DE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1AE25-413B-4D3A-92FF-CB604C71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9167C-9CED-46D7-8444-EFE6FF49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1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72233-CA3B-48CC-B2BF-AF467D68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CC4E-9D53-4240-804F-EEF9D8CE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A64C-37D8-4074-94EC-E490E39D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931CB-CDDC-4BC1-9AF3-62E47CA4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79AB1-4DBD-406F-BBA8-D85C795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8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A563-2FE4-4AB0-9F51-DFEA4800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0FE31-61B7-44A4-A31B-0ACCC5C8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9F47D-059C-4AF7-AA61-29E00890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2291A-CE8B-44BF-BB16-EA7429C2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CD3DE-449C-4BB4-8E7D-9EA066B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7AB43-F49C-443A-88B2-74DDAEF0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AD7-BED8-4C4B-886C-D7DDA139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E651A-C44A-4DFB-BDA5-5B526571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A8196-74F3-4404-9F8D-8FCA8ACF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EB5CF-3B57-45D6-B799-9F397E82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D8A00-9163-4ED6-BE3B-82EB10380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0BFCCE-1450-47AF-A9AE-C2FEF9AE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8C756-AEDF-4B50-BC58-3D3FB531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955A9-5EA3-4B92-AEC8-612A6E80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4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1EF77-3C15-4F24-ACB8-7BAC5A7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8C7C37-7344-4EDB-8DF5-EDD9FB90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5F435-1547-40D4-B5DC-E459AC7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A151B-306C-4733-BD95-E10F2419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7FFA4-E299-495D-913B-F9340AE3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ED2DC8-83D7-49AB-A6EE-3A38849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A4431-2561-45F1-B423-FF4A2E1F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13B5-2C6C-47CE-B1C7-6FF62978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9A5C9-2009-4967-8442-29C0FE22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5D81A-C690-4072-A003-C84CC3A1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D148E-CD58-4FB6-8EAF-ABE1E036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81C3D-5864-4720-9C78-ED8FC95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F03E5-591F-43B2-BCC8-AA4DF9D0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613F-810A-4F79-8583-045764D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631F4-9430-4C56-B7E5-20F5678A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3BF7B-8A3A-40AF-B577-3AE84EEC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9779B-8C68-481B-ACA0-1A7FA320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2EC5A-B6AC-4C03-A8E0-D223BA4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83753-E28A-45FE-B3B4-F51326E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3BF23D-7DE5-4137-9DDE-F2CCE2E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0720B-0148-4907-B0EF-9689B567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3AE3C-F2AB-4EC9-B4F1-55F4A4CA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3143-F510-4B9A-88E4-6DC821DDA3FF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D9D3C-0D64-495C-A98E-3E2C5E25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B80-6FBE-40C9-96FD-F0FD7854F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2B87-77F3-4DB9-9B04-2D44540D0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DCE84E-5999-45E3-BDAA-AD13929F35FF}"/>
              </a:ext>
            </a:extLst>
          </p:cNvPr>
          <p:cNvGrpSpPr/>
          <p:nvPr/>
        </p:nvGrpSpPr>
        <p:grpSpPr>
          <a:xfrm>
            <a:off x="169177" y="222979"/>
            <a:ext cx="8630868" cy="5438745"/>
            <a:chOff x="169177" y="222979"/>
            <a:chExt cx="8630868" cy="5438745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E7189660-EF09-47CE-A722-C752F27119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17098215"/>
                </p:ext>
              </p:extLst>
            </p:nvPr>
          </p:nvGraphicFramePr>
          <p:xfrm>
            <a:off x="169177" y="222979"/>
            <a:ext cx="8630868" cy="4361973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719239">
                    <a:extLst>
                      <a:ext uri="{9D8B030D-6E8A-4147-A177-3AD203B41FA5}">
                        <a16:colId xmlns:a16="http://schemas.microsoft.com/office/drawing/2014/main" val="1996874114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2019055281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1087262034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1800713244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4210499323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2770498669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2431768842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3541028320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3203289310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70462756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3337085961"/>
                      </a:ext>
                    </a:extLst>
                  </a:gridCol>
                  <a:gridCol w="719239">
                    <a:extLst>
                      <a:ext uri="{9D8B030D-6E8A-4147-A177-3AD203B41FA5}">
                        <a16:colId xmlns:a16="http://schemas.microsoft.com/office/drawing/2014/main" val="2878034115"/>
                      </a:ext>
                    </a:extLst>
                  </a:gridCol>
                </a:tblGrid>
                <a:tr h="124741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 err="1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idx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date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hash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80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</a:t>
                        </a:r>
                        <a:endPara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>
                      <a:solidFill>
                        <a:schemeClr val="tx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24253999"/>
                    </a:ext>
                  </a:extLst>
                </a:tr>
                <a:tr h="22648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20190701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716adcd0325d3422673e820e…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101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176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extLst>
                    <a:ext uri="{0D108BD9-81ED-4DB2-BD59-A6C34878D82A}">
                      <a16:rowId xmlns:a16="http://schemas.microsoft.com/office/drawing/2014/main" val="2890105037"/>
                    </a:ext>
                  </a:extLst>
                </a:tr>
                <a:tr h="22648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20190702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716adcd0325d3422673e820e…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112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352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extLst>
                    <a:ext uri="{0D108BD9-81ED-4DB2-BD59-A6C34878D82A}">
                      <a16:rowId xmlns:a16="http://schemas.microsoft.com/office/drawing/2014/main" val="253358149"/>
                    </a:ext>
                  </a:extLst>
                </a:tr>
                <a:tr h="22648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20190703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716adcd0325d3422673e820e…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106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extLst>
                    <a:ext uri="{0D108BD9-81ED-4DB2-BD59-A6C34878D82A}">
                      <a16:rowId xmlns:a16="http://schemas.microsoft.com/office/drawing/2014/main" val="3430514595"/>
                    </a:ext>
                  </a:extLst>
                </a:tr>
                <a:tr h="22648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20190704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716adcd0325d3422673e820e…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89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352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1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extLst>
                    <a:ext uri="{0D108BD9-81ED-4DB2-BD59-A6C34878D82A}">
                      <a16:rowId xmlns:a16="http://schemas.microsoft.com/office/drawing/2014/main" val="1033021"/>
                    </a:ext>
                  </a:extLst>
                </a:tr>
                <a:tr h="508873">
                  <a:tc gridSpan="12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altLang="ko-KR" sz="1100" b="0" i="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…</a:t>
                        </a: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20190705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716adcd0325d3422673e820e…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83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88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tc hMerge="1"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5953" marR="5953" marT="5953" marB="0" anchor="ctr"/>
                  </a:tc>
                  <a:extLst>
                    <a:ext uri="{0D108BD9-81ED-4DB2-BD59-A6C34878D82A}">
                      <a16:rowId xmlns:a16="http://schemas.microsoft.com/office/drawing/2014/main" val="4011973699"/>
                    </a:ext>
                  </a:extLst>
                </a:tr>
                <a:tr h="22807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35839</a:t>
                        </a:r>
                        <a:endParaRPr lang="en-US" altLang="ko-KR" sz="11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20190729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Ae7059b2cd0a55eee7d…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42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77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770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US" altLang="ko-KR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626834736"/>
                    </a:ext>
                  </a:extLst>
                </a:tr>
                <a:tr h="22807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35840</a:t>
                        </a:r>
                        <a:endParaRPr lang="en-US" altLang="ko-KR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20190730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Ae7059b2cd0a55eee7d…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26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77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231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42178658"/>
                    </a:ext>
                  </a:extLst>
                </a:tr>
                <a:tr h="228074"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35841</a:t>
                        </a:r>
                        <a:endParaRPr lang="en-US" altLang="ko-KR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20190731</a:t>
                        </a:r>
                        <a:endParaRPr lang="en-US" altLang="ko-KR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Ae7059b2cd0a55eee7d…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23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77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308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u="none" strike="noStrike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US" altLang="ko-KR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960695810"/>
                    </a:ext>
                  </a:extLst>
                </a:tr>
              </a:tbl>
            </a:graphicData>
          </a:graphic>
        </p:graphicFrame>
        <p:sp>
          <p:nvSpPr>
            <p:cNvPr id="2" name="오른쪽 중괄호 1">
              <a:extLst>
                <a:ext uri="{FF2B5EF4-FFF2-40B4-BE49-F238E27FC236}">
                  <a16:creationId xmlns:a16="http://schemas.microsoft.com/office/drawing/2014/main" id="{7B09919B-47F0-4D47-98ED-73FA97CA1A12}"/>
                </a:ext>
              </a:extLst>
            </p:cNvPr>
            <p:cNvSpPr/>
            <p:nvPr/>
          </p:nvSpPr>
          <p:spPr>
            <a:xfrm rot="5400000">
              <a:off x="5425209" y="1508661"/>
              <a:ext cx="298544" cy="645112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중괄호 3">
              <a:extLst>
                <a:ext uri="{FF2B5EF4-FFF2-40B4-BE49-F238E27FC236}">
                  <a16:creationId xmlns:a16="http://schemas.microsoft.com/office/drawing/2014/main" id="{9D70C8F0-E10B-4AA5-83B8-85D21336E256}"/>
                </a:ext>
              </a:extLst>
            </p:cNvPr>
            <p:cNvSpPr/>
            <p:nvPr/>
          </p:nvSpPr>
          <p:spPr>
            <a:xfrm rot="5400000">
              <a:off x="736465" y="4017664"/>
              <a:ext cx="298544" cy="143311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11A612-B869-486E-BFB8-EAD5123F1BDE}"/>
                </a:ext>
              </a:extLst>
            </p:cNvPr>
            <p:cNvSpPr txBox="1"/>
            <p:nvPr/>
          </p:nvSpPr>
          <p:spPr>
            <a:xfrm>
              <a:off x="440422" y="48834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imes New Roman" panose="02020603050405020304" pitchFamily="18" charset="0"/>
                </a:rPr>
                <a:t>Integer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75066-7AD9-4020-B828-C49910F95A7D}"/>
                </a:ext>
              </a:extLst>
            </p:cNvPr>
            <p:cNvSpPr txBox="1"/>
            <p:nvPr/>
          </p:nvSpPr>
          <p:spPr>
            <a:xfrm>
              <a:off x="5172768" y="5025739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imes New Roman" panose="02020603050405020304" pitchFamily="18" charset="0"/>
                </a:rPr>
                <a:t>Integer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D902E3-645A-45D5-AD25-87E89B9D6727}"/>
                </a:ext>
              </a:extLst>
            </p:cNvPr>
            <p:cNvSpPr txBox="1"/>
            <p:nvPr/>
          </p:nvSpPr>
          <p:spPr>
            <a:xfrm>
              <a:off x="1602297" y="535394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Times New Roman" panose="02020603050405020304" pitchFamily="18" charset="0"/>
                </a:rPr>
                <a:t>String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7449FBC-F138-48BA-8FA0-5FFA9ED9687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955920" y="4584951"/>
              <a:ext cx="0" cy="768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4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9F2CABD-FC35-4FED-8B69-4B265ECC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03"/>
            <a:ext cx="885948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3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= Machine learning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D81B0-8A4A-4E15-A285-7B35687A5EDB}"/>
              </a:ext>
            </a:extLst>
          </p:cNvPr>
          <p:cNvSpPr txBox="1"/>
          <p:nvPr/>
        </p:nvSpPr>
        <p:spPr>
          <a:xfrm>
            <a:off x="1539973" y="2282348"/>
            <a:ext cx="9384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주말과 평일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주말과 평일에 키워드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검색량과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설치 단계량의 차이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키워드 속성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알파벳으로 표현되어 있으나 각 특성을 알아낼 수 있을까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어떠한 키워드 속성이 인스톨로 이끌어낼 수 있는가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워크 아워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시간이 제공되어 있지 않음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공휴일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 ||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특별한 날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7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월에는 특별한 날이 없음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…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그러나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유추 할 수 있을까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다른 달이 들어오면 모델의 실효성은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Keyword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의 의미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몇몇의 키워드들의 특징들을 파악할 수 있는가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 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어떤 키워드가 인스톨로 이어지는가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5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척도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C432-E3AF-45F9-A03E-7E9DFACA9D2A}"/>
              </a:ext>
            </a:extLst>
          </p:cNvPr>
          <p:cNvSpPr txBox="1"/>
          <p:nvPr/>
        </p:nvSpPr>
        <p:spPr>
          <a:xfrm>
            <a:off x="1539973" y="2282348"/>
            <a:ext cx="8386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정확도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불확실성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2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5A9189-882C-4538-B23E-C72091407888}"/>
              </a:ext>
            </a:extLst>
          </p:cNvPr>
          <p:cNvSpPr txBox="1"/>
          <p:nvPr/>
        </p:nvSpPr>
        <p:spPr>
          <a:xfrm>
            <a:off x="231290" y="1851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D8759-63E8-4F7B-A70A-E18BDC207CBD}"/>
              </a:ext>
            </a:extLst>
          </p:cNvPr>
          <p:cNvSpPr txBox="1"/>
          <p:nvPr/>
        </p:nvSpPr>
        <p:spPr>
          <a:xfrm>
            <a:off x="1539973" y="2282348"/>
            <a:ext cx="586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 환경 배포를 위해서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imes New Roman" panose="02020603050405020304" pitchFamily="18" charset="0"/>
              </a:rPr>
              <a:t>필요한 부분들을 쉽게 배포하고 관리하기 위해서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205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sunghan-park@korea.ac.kr</dc:creator>
  <cp:lastModifiedBy>sunghan-park@korea.ac.kr</cp:lastModifiedBy>
  <cp:revision>13</cp:revision>
  <dcterms:created xsi:type="dcterms:W3CDTF">2021-01-09T13:46:10Z</dcterms:created>
  <dcterms:modified xsi:type="dcterms:W3CDTF">2021-01-13T16:27:23Z</dcterms:modified>
</cp:coreProperties>
</file>