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04"/>
  </p:normalViewPr>
  <p:slideViewPr>
    <p:cSldViewPr snapToGrid="0" snapToObjects="1">
      <p:cViewPr varScale="1">
        <p:scale>
          <a:sx n="90" d="100"/>
          <a:sy n="90"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8CA1-79F4-8742-8FA1-1C0D27FDCB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11D7A50-E045-A241-9C4E-0D60886FF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64344E-4709-EE4E-823F-498D3EB29403}"/>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5" name="Footer Placeholder 4">
            <a:extLst>
              <a:ext uri="{FF2B5EF4-FFF2-40B4-BE49-F238E27FC236}">
                <a16:creationId xmlns:a16="http://schemas.microsoft.com/office/drawing/2014/main" id="{5B61204D-6DFF-D942-B182-C592CFEED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6B619-7D93-7D4E-850F-68A871DE17AC}"/>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9031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CDB8-F87E-1F41-804E-FCE9C395B2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67475F-B312-AD4C-90B9-6DDF8D6C0BD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11E3E3-84E3-5945-B392-B910D2D3537A}"/>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5" name="Footer Placeholder 4">
            <a:extLst>
              <a:ext uri="{FF2B5EF4-FFF2-40B4-BE49-F238E27FC236}">
                <a16:creationId xmlns:a16="http://schemas.microsoft.com/office/drawing/2014/main" id="{7F51ED59-BA91-F343-B8B5-074F6B232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6E2F5-D178-4F4E-836A-093A5369958A}"/>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70563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99318-8A63-0B4C-AEDA-5757B7DC42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014FD7-CE6F-FD4A-8F19-55D843A303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78F976-4B53-3640-A4E6-16602E695152}"/>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5" name="Footer Placeholder 4">
            <a:extLst>
              <a:ext uri="{FF2B5EF4-FFF2-40B4-BE49-F238E27FC236}">
                <a16:creationId xmlns:a16="http://schemas.microsoft.com/office/drawing/2014/main" id="{6BC0216A-0ECA-EB4F-94AF-A580F2C0F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F9FC6-F44C-004C-AE7C-2B3873811DBE}"/>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420890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9419-A342-A54B-BA5D-C4CAEA665F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1E62C82-384B-BC40-A698-7BEC6B5A3B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46BE54-BF9E-7A47-87AF-E5E7E4EF67F9}"/>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5" name="Footer Placeholder 4">
            <a:extLst>
              <a:ext uri="{FF2B5EF4-FFF2-40B4-BE49-F238E27FC236}">
                <a16:creationId xmlns:a16="http://schemas.microsoft.com/office/drawing/2014/main" id="{212583CF-0A5D-5B4B-B78B-A34296129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9E78A-9663-0940-A810-0E1F4D993AF5}"/>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137537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76E4-64A1-3548-A87C-01DF7C12CE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1E2C1A-A791-8240-9B99-6CF6C1C37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806B4E-B86C-E64E-B13B-A51DB040B715}"/>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5" name="Footer Placeholder 4">
            <a:extLst>
              <a:ext uri="{FF2B5EF4-FFF2-40B4-BE49-F238E27FC236}">
                <a16:creationId xmlns:a16="http://schemas.microsoft.com/office/drawing/2014/main" id="{E873C367-B652-3E4C-BA34-A6AB8282A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E39A7-4BA4-784F-B2B8-B1233924173E}"/>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42728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50C1-7C98-5149-95DC-88F9604FFC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9B52C4-B1CC-9E41-81E8-F887ED3C4B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B3FB473-91BA-404E-9FB8-66B7E3B1E7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267D8B2-706D-EF48-AE87-A3B97B216190}"/>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6" name="Footer Placeholder 5">
            <a:extLst>
              <a:ext uri="{FF2B5EF4-FFF2-40B4-BE49-F238E27FC236}">
                <a16:creationId xmlns:a16="http://schemas.microsoft.com/office/drawing/2014/main" id="{B18F7991-CD01-554A-83E6-E21805784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70395-55CF-0A4B-92AC-A01C33158C1F}"/>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332334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81C3-34D3-714F-AD16-059779EA06B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CDECF-9277-CA4D-BF59-5CFC8194C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D0BA47-0F41-2648-A587-7F54CC9E75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F777C8-0DA6-4949-AD9D-63207BD7B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3F5B305-467D-AB4F-A60C-4951D92F76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579CF4-6156-7449-B924-0216AF8B183B}"/>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8" name="Footer Placeholder 7">
            <a:extLst>
              <a:ext uri="{FF2B5EF4-FFF2-40B4-BE49-F238E27FC236}">
                <a16:creationId xmlns:a16="http://schemas.microsoft.com/office/drawing/2014/main" id="{88962EE6-196B-A14B-BD16-8A1EBC4FA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C9E1FF-C31D-0342-A2F9-17C6F5031704}"/>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16267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78EE-5B57-3E47-99B7-F7BE3A6F54D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80293-3A9C-D947-A6FA-313F1475F01D}"/>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4" name="Footer Placeholder 3">
            <a:extLst>
              <a:ext uri="{FF2B5EF4-FFF2-40B4-BE49-F238E27FC236}">
                <a16:creationId xmlns:a16="http://schemas.microsoft.com/office/drawing/2014/main" id="{04B32EA1-DC9B-D74C-B85A-151F48393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5DE5B9-D6AA-D24D-A565-E9FD350C3642}"/>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321915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A17B1-94E6-5C44-BD7D-7697E27C5B14}"/>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3" name="Footer Placeholder 2">
            <a:extLst>
              <a:ext uri="{FF2B5EF4-FFF2-40B4-BE49-F238E27FC236}">
                <a16:creationId xmlns:a16="http://schemas.microsoft.com/office/drawing/2014/main" id="{80566A7F-9F15-E549-A4AF-13C347344B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142D6-011B-5240-B4A2-0E0DEFF656F4}"/>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158572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FF73-5E41-CF4C-8FA9-6DEB1758C3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C546977-87BB-0C4E-A47D-5DDE5486D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12CDCDA-BACE-9342-B7C4-3645198BC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DB43A5-7076-6446-B3C6-5069F04ECA66}"/>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6" name="Footer Placeholder 5">
            <a:extLst>
              <a:ext uri="{FF2B5EF4-FFF2-40B4-BE49-F238E27FC236}">
                <a16:creationId xmlns:a16="http://schemas.microsoft.com/office/drawing/2014/main" id="{9158D2B3-2CCA-4744-A91F-38019A762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C4215-90ED-7C40-9BD0-B49F90AD2678}"/>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392299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B5A8-F837-B24F-A6DC-F43D53BF51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42B9048-F2C9-1644-9F71-437622D91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8E6646-7028-D74D-8908-A88A6123E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F41BAE-041B-4544-B807-20FDB7D8680B}"/>
              </a:ext>
            </a:extLst>
          </p:cNvPr>
          <p:cNvSpPr>
            <a:spLocks noGrp="1"/>
          </p:cNvSpPr>
          <p:nvPr>
            <p:ph type="dt" sz="half" idx="10"/>
          </p:nvPr>
        </p:nvSpPr>
        <p:spPr/>
        <p:txBody>
          <a:bodyPr/>
          <a:lstStyle/>
          <a:p>
            <a:fld id="{CF315C9F-4FF4-604D-B1CC-FF92C885242C}" type="datetimeFigureOut">
              <a:rPr lang="en-US" smtClean="0"/>
              <a:t>11/26/21</a:t>
            </a:fld>
            <a:endParaRPr lang="en-US"/>
          </a:p>
        </p:txBody>
      </p:sp>
      <p:sp>
        <p:nvSpPr>
          <p:cNvPr id="6" name="Footer Placeholder 5">
            <a:extLst>
              <a:ext uri="{FF2B5EF4-FFF2-40B4-BE49-F238E27FC236}">
                <a16:creationId xmlns:a16="http://schemas.microsoft.com/office/drawing/2014/main" id="{51C02C88-BE1C-3E42-A42A-4B95D15D8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CB4CF-8D0C-934E-AB71-897561A17C20}"/>
              </a:ext>
            </a:extLst>
          </p:cNvPr>
          <p:cNvSpPr>
            <a:spLocks noGrp="1"/>
          </p:cNvSpPr>
          <p:nvPr>
            <p:ph type="sldNum" sz="quarter" idx="12"/>
          </p:nvPr>
        </p:nvSpPr>
        <p:spPr/>
        <p:txBody>
          <a:bodyPr/>
          <a:lstStyle/>
          <a:p>
            <a:fld id="{F4737192-B130-AF49-A29D-E54E378A469A}" type="slidenum">
              <a:rPr lang="en-US" smtClean="0"/>
              <a:t>‹#›</a:t>
            </a:fld>
            <a:endParaRPr lang="en-US"/>
          </a:p>
        </p:txBody>
      </p:sp>
    </p:spTree>
    <p:extLst>
      <p:ext uri="{BB962C8B-B14F-4D97-AF65-F5344CB8AC3E}">
        <p14:creationId xmlns:p14="http://schemas.microsoft.com/office/powerpoint/2010/main" val="319614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C74BA-66EB-0C4E-971D-31651053E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CFFC85-0AF9-9946-8E7E-059A50A15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316238-BB94-5445-8054-3975B55FD3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15C9F-4FF4-604D-B1CC-FF92C885242C}" type="datetimeFigureOut">
              <a:rPr lang="en-US" smtClean="0"/>
              <a:t>11/26/21</a:t>
            </a:fld>
            <a:endParaRPr lang="en-US"/>
          </a:p>
        </p:txBody>
      </p:sp>
      <p:sp>
        <p:nvSpPr>
          <p:cNvPr id="5" name="Footer Placeholder 4">
            <a:extLst>
              <a:ext uri="{FF2B5EF4-FFF2-40B4-BE49-F238E27FC236}">
                <a16:creationId xmlns:a16="http://schemas.microsoft.com/office/drawing/2014/main" id="{717D2ED7-815B-BD49-9E46-3D74E9B9F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4BDED9-2DE6-0143-A765-AEB49BA9A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37192-B130-AF49-A29D-E54E378A469A}" type="slidenum">
              <a:rPr lang="en-US" smtClean="0"/>
              <a:t>‹#›</a:t>
            </a:fld>
            <a:endParaRPr lang="en-US"/>
          </a:p>
        </p:txBody>
      </p:sp>
    </p:spTree>
    <p:extLst>
      <p:ext uri="{BB962C8B-B14F-4D97-AF65-F5344CB8AC3E}">
        <p14:creationId xmlns:p14="http://schemas.microsoft.com/office/powerpoint/2010/main" val="901490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90F76-C6C6-414E-9358-45976E452EFF}"/>
              </a:ext>
            </a:extLst>
          </p:cNvPr>
          <p:cNvSpPr txBox="1"/>
          <p:nvPr/>
        </p:nvSpPr>
        <p:spPr>
          <a:xfrm>
            <a:off x="4006516" y="372979"/>
            <a:ext cx="3665812" cy="461665"/>
          </a:xfrm>
          <a:prstGeom prst="rect">
            <a:avLst/>
          </a:prstGeom>
          <a:noFill/>
        </p:spPr>
        <p:txBody>
          <a:bodyPr wrap="none" rtlCol="0">
            <a:spAutoFit/>
          </a:bodyPr>
          <a:lstStyle/>
          <a:p>
            <a:r>
              <a:rPr lang="en-US" sz="2400" b="1" dirty="0"/>
              <a:t>Micro Credit loan Defaulter</a:t>
            </a:r>
          </a:p>
        </p:txBody>
      </p:sp>
      <p:sp>
        <p:nvSpPr>
          <p:cNvPr id="5" name="TextBox 4">
            <a:extLst>
              <a:ext uri="{FF2B5EF4-FFF2-40B4-BE49-F238E27FC236}">
                <a16:creationId xmlns:a16="http://schemas.microsoft.com/office/drawing/2014/main" id="{A8B7ED7C-6A86-5F4B-83D5-FAD1C0FFA371}"/>
              </a:ext>
            </a:extLst>
          </p:cNvPr>
          <p:cNvSpPr txBox="1"/>
          <p:nvPr/>
        </p:nvSpPr>
        <p:spPr>
          <a:xfrm>
            <a:off x="469232" y="1299411"/>
            <a:ext cx="2138471" cy="369332"/>
          </a:xfrm>
          <a:prstGeom prst="rect">
            <a:avLst/>
          </a:prstGeom>
          <a:noFill/>
        </p:spPr>
        <p:txBody>
          <a:bodyPr wrap="none" rtlCol="0">
            <a:spAutoFit/>
          </a:bodyPr>
          <a:lstStyle/>
          <a:p>
            <a:r>
              <a:rPr lang="en-US" b="1" dirty="0"/>
              <a:t>Problem statement :</a:t>
            </a:r>
          </a:p>
        </p:txBody>
      </p:sp>
      <p:sp>
        <p:nvSpPr>
          <p:cNvPr id="6" name="TextBox 5">
            <a:extLst>
              <a:ext uri="{FF2B5EF4-FFF2-40B4-BE49-F238E27FC236}">
                <a16:creationId xmlns:a16="http://schemas.microsoft.com/office/drawing/2014/main" id="{5E7A9157-B7E0-D949-BAE1-B400959DA66F}"/>
              </a:ext>
            </a:extLst>
          </p:cNvPr>
          <p:cNvSpPr txBox="1"/>
          <p:nvPr/>
        </p:nvSpPr>
        <p:spPr>
          <a:xfrm>
            <a:off x="385011" y="1665097"/>
            <a:ext cx="11937563" cy="5324535"/>
          </a:xfrm>
          <a:prstGeom prst="rect">
            <a:avLst/>
          </a:prstGeom>
          <a:noFill/>
        </p:spPr>
        <p:txBody>
          <a:bodyPr wrap="none" rtlCol="0">
            <a:spAutoFit/>
          </a:bodyPr>
          <a:lstStyle/>
          <a:p>
            <a:r>
              <a:rPr lang="en-US" sz="1400" dirty="0"/>
              <a:t>A Microfinance Institution (MFI) is an organization that offers financial services to low- income populations. MFS becomes </a:t>
            </a:r>
          </a:p>
          <a:p>
            <a:r>
              <a:rPr lang="en-US" sz="1400" dirty="0"/>
              <a:t>very useful when targeting especially the unbanked poor families living in remote areas with not much sources of income.</a:t>
            </a:r>
          </a:p>
          <a:p>
            <a:r>
              <a:rPr lang="en-US" sz="1400" dirty="0"/>
              <a:t> The Microfinance services (MFS) provided by MFI are Group Loans, Agricultural Loans, Individual Business Loans and so on. </a:t>
            </a:r>
            <a:endParaRPr lang="en-IN" sz="1400" dirty="0"/>
          </a:p>
          <a:p>
            <a:r>
              <a:rPr lang="en-US" sz="1400" dirty="0"/>
              <a:t>Many microfinance institutions (MFI), experts and donors are supporting the idea of using mobile financial services (MFS)</a:t>
            </a:r>
          </a:p>
          <a:p>
            <a:r>
              <a:rPr lang="en-US" sz="1400" dirty="0"/>
              <a:t> which they feel are more convenient and efficient, and cost saving, than the traditional high-touch model used since long</a:t>
            </a:r>
          </a:p>
          <a:p>
            <a:r>
              <a:rPr lang="en-US" sz="1400" dirty="0"/>
              <a:t> for the purpose of delivering microfinance services. Though, the MFI industry is primarily focusing on low-income families</a:t>
            </a:r>
          </a:p>
          <a:p>
            <a:r>
              <a:rPr lang="en-US" sz="1400" dirty="0"/>
              <a:t> and are very useful in such areas, the implementation of MFS has been uneven with both significant challenges and </a:t>
            </a:r>
          </a:p>
          <a:p>
            <a:r>
              <a:rPr lang="en-US" sz="1400" dirty="0"/>
              <a:t>successes.</a:t>
            </a:r>
            <a:endParaRPr lang="en-IN" sz="1400" dirty="0"/>
          </a:p>
          <a:p>
            <a:r>
              <a:rPr lang="en-US" sz="1400" dirty="0"/>
              <a:t>Today, microfinance is widely accepted as a poverty-reduction tool, representing $70 billion in outstanding loans and a </a:t>
            </a:r>
          </a:p>
          <a:p>
            <a:r>
              <a:rPr lang="en-US" sz="1400" dirty="0"/>
              <a:t>global outreach of 200 million clients.</a:t>
            </a:r>
            <a:endParaRPr lang="en-IN" sz="1400" dirty="0"/>
          </a:p>
          <a:p>
            <a:r>
              <a:rPr lang="en-US" sz="1400" dirty="0"/>
              <a:t>We are working with one such client that is in Telecom Industry. They are a fixed wireless telecommunications network</a:t>
            </a:r>
          </a:p>
          <a:p>
            <a:r>
              <a:rPr lang="en-US" sz="1400" dirty="0"/>
              <a:t> provider. They have launched various products and have developed its business and organization based on the budget</a:t>
            </a:r>
          </a:p>
          <a:p>
            <a:r>
              <a:rPr lang="en-US" sz="1400" dirty="0"/>
              <a:t> operator model, offering better products at Lower Prices to all value conscious customers through a strategy of disruptive</a:t>
            </a:r>
          </a:p>
          <a:p>
            <a:r>
              <a:rPr lang="en-US" sz="1400" dirty="0"/>
              <a:t> innovation that focuses on the subscriber. </a:t>
            </a:r>
            <a:endParaRPr lang="en-IN" sz="1400" dirty="0"/>
          </a:p>
          <a:p>
            <a:r>
              <a:rPr lang="en-US" sz="1400" dirty="0"/>
              <a:t>They understand the importance of communication and how it affects a person’s life, thus, focusing on providing their </a:t>
            </a:r>
          </a:p>
          <a:p>
            <a:r>
              <a:rPr lang="en-US" sz="1400" dirty="0"/>
              <a:t>services and products to low -income families and poor customers that can help them in the need of hour. </a:t>
            </a:r>
            <a:endParaRPr lang="en-IN" sz="1400" dirty="0"/>
          </a:p>
          <a:p>
            <a:r>
              <a:rPr lang="en-US" sz="1400" dirty="0"/>
              <a:t>They are collaborating with an MFI to provide micro-credit on mobile balances to be paid back in 5 days. The Consumer is</a:t>
            </a:r>
          </a:p>
          <a:p>
            <a:r>
              <a:rPr lang="en-US" sz="1400" dirty="0"/>
              <a:t> believed to be defaulter if he deviates from the path of paying back the loaned amount within the time duration of 5 days. </a:t>
            </a:r>
          </a:p>
          <a:p>
            <a:r>
              <a:rPr lang="en-US" sz="1400" dirty="0"/>
              <a:t>For the loan amount of 5 (in Indonesian Rupiah), payback amount should be 6 (in Indonesian Rupiah), while, for the loan </a:t>
            </a:r>
          </a:p>
          <a:p>
            <a:r>
              <a:rPr lang="en-US" sz="1400" dirty="0"/>
              <a:t>amount of 10 (in Indonesian Rupiah), the payback amount should be 12 (in Indonesian Rupiah). </a:t>
            </a:r>
            <a:endParaRPr lang="en-IN" sz="1400" dirty="0"/>
          </a:p>
          <a:p>
            <a:r>
              <a:rPr lang="en-US" sz="1400" dirty="0"/>
              <a:t>The sample data is provided to us from our client database. It is hereby given to you for this exercise. In order to improve the selection of customers for the credit</a:t>
            </a:r>
          </a:p>
          <a:p>
            <a:r>
              <a:rPr lang="en-US" sz="1400" dirty="0"/>
              <a:t>, the client wants </a:t>
            </a:r>
          </a:p>
          <a:p>
            <a:r>
              <a:rPr lang="en-US" sz="1400" dirty="0"/>
              <a:t>some predictions that could help them in further investment and improvement in selection of customers. </a:t>
            </a:r>
            <a:endParaRPr lang="en-IN" sz="1400" dirty="0"/>
          </a:p>
          <a:p>
            <a:endParaRPr lang="en-US" dirty="0"/>
          </a:p>
        </p:txBody>
      </p:sp>
    </p:spTree>
    <p:extLst>
      <p:ext uri="{BB962C8B-B14F-4D97-AF65-F5344CB8AC3E}">
        <p14:creationId xmlns:p14="http://schemas.microsoft.com/office/powerpoint/2010/main" val="130541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675A4B-8C3E-B04A-8F26-2819E85A3951}"/>
              </a:ext>
            </a:extLst>
          </p:cNvPr>
          <p:cNvSpPr/>
          <p:nvPr/>
        </p:nvSpPr>
        <p:spPr>
          <a:xfrm>
            <a:off x="2618169" y="583788"/>
            <a:ext cx="5872826" cy="707886"/>
          </a:xfrm>
          <a:prstGeom prst="rect">
            <a:avLst/>
          </a:prstGeom>
          <a:noFill/>
        </p:spPr>
        <p:txBody>
          <a:bodyPr wrap="none" lIns="91440" tIns="45720" rIns="91440" bIns="45720">
            <a:spAutoFit/>
          </a:bodyPr>
          <a:lstStyle/>
          <a:p>
            <a:pPr algn="ctr"/>
            <a:r>
              <a:rPr lang="en-GB" sz="4000" b="0" cap="none" spc="0" dirty="0">
                <a:ln w="0"/>
                <a:solidFill>
                  <a:schemeClr val="tx1"/>
                </a:solidFill>
                <a:effectLst>
                  <a:outerShdw blurRad="38100" dist="19050" dir="2700000" algn="tl" rotWithShape="0">
                    <a:schemeClr val="dk1">
                      <a:alpha val="40000"/>
                    </a:schemeClr>
                  </a:outerShdw>
                </a:effectLst>
              </a:rPr>
              <a:t>EDA and Visualization steps</a:t>
            </a:r>
          </a:p>
        </p:txBody>
      </p:sp>
      <p:sp>
        <p:nvSpPr>
          <p:cNvPr id="5" name="TextBox 4">
            <a:extLst>
              <a:ext uri="{FF2B5EF4-FFF2-40B4-BE49-F238E27FC236}">
                <a16:creationId xmlns:a16="http://schemas.microsoft.com/office/drawing/2014/main" id="{388BFAC4-FC24-704D-A015-40A2FA1C455D}"/>
              </a:ext>
            </a:extLst>
          </p:cNvPr>
          <p:cNvSpPr txBox="1"/>
          <p:nvPr/>
        </p:nvSpPr>
        <p:spPr>
          <a:xfrm>
            <a:off x="950495" y="1780674"/>
            <a:ext cx="7872283" cy="3785652"/>
          </a:xfrm>
          <a:prstGeom prst="rect">
            <a:avLst/>
          </a:prstGeom>
          <a:noFill/>
        </p:spPr>
        <p:txBody>
          <a:bodyPr wrap="none" rtlCol="0">
            <a:spAutoFit/>
          </a:bodyPr>
          <a:lstStyle/>
          <a:p>
            <a:r>
              <a:rPr lang="en-US" sz="2400" dirty="0"/>
              <a:t>1- Checking Null values.</a:t>
            </a:r>
          </a:p>
          <a:p>
            <a:r>
              <a:rPr lang="en-US" sz="2400" dirty="0"/>
              <a:t>2- using Visualization to get insights of the datasets.</a:t>
            </a:r>
          </a:p>
          <a:p>
            <a:r>
              <a:rPr lang="en-US" sz="2400" dirty="0"/>
              <a:t>3- describing Datasets.</a:t>
            </a:r>
          </a:p>
          <a:p>
            <a:r>
              <a:rPr lang="en-US" sz="2400" dirty="0"/>
              <a:t>4- Correlation of the Datasets</a:t>
            </a:r>
          </a:p>
          <a:p>
            <a:r>
              <a:rPr lang="en-US" sz="2400" dirty="0"/>
              <a:t>5- Using heatmap in both describe and correlation method.</a:t>
            </a:r>
          </a:p>
          <a:p>
            <a:r>
              <a:rPr lang="en-US" sz="2400" dirty="0"/>
              <a:t>6- Checking outliers using skew method and box plot method.</a:t>
            </a:r>
          </a:p>
          <a:p>
            <a:r>
              <a:rPr lang="en-US" sz="2400" dirty="0"/>
              <a:t>7- Removing outliers using zscore method.</a:t>
            </a:r>
          </a:p>
          <a:p>
            <a:r>
              <a:rPr lang="en-US" sz="2400" dirty="0"/>
              <a:t>8- Separating data into x and y or into features and label.</a:t>
            </a:r>
          </a:p>
          <a:p>
            <a:r>
              <a:rPr lang="en-US" sz="2400" dirty="0"/>
              <a:t>9- Transforming data using power transform.</a:t>
            </a:r>
          </a:p>
          <a:p>
            <a:r>
              <a:rPr lang="en-US" sz="2400" dirty="0"/>
              <a:t>10- Scaling the data as ML works better in scaled dataset</a:t>
            </a:r>
            <a:r>
              <a:rPr lang="en-US" dirty="0"/>
              <a:t>.</a:t>
            </a:r>
          </a:p>
        </p:txBody>
      </p:sp>
    </p:spTree>
    <p:extLst>
      <p:ext uri="{BB962C8B-B14F-4D97-AF65-F5344CB8AC3E}">
        <p14:creationId xmlns:p14="http://schemas.microsoft.com/office/powerpoint/2010/main" val="294457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5514B7-CC08-2C49-B7BA-B506A1FE251F}"/>
              </a:ext>
            </a:extLst>
          </p:cNvPr>
          <p:cNvSpPr/>
          <p:nvPr/>
        </p:nvSpPr>
        <p:spPr>
          <a:xfrm>
            <a:off x="279544" y="127882"/>
            <a:ext cx="3643946" cy="523220"/>
          </a:xfrm>
          <a:prstGeom prst="rect">
            <a:avLst/>
          </a:prstGeom>
          <a:noFill/>
        </p:spPr>
        <p:txBody>
          <a:bodyPr wrap="none" lIns="91440" tIns="45720" rIns="91440" bIns="45720">
            <a:spAutoFit/>
          </a:bodyPr>
          <a:lstStyle/>
          <a:p>
            <a:pPr algn="ctr"/>
            <a:r>
              <a:rPr lang="en-GB" sz="2800" dirty="0">
                <a:ln w="0"/>
                <a:effectLst>
                  <a:outerShdw blurRad="38100" dist="19050" dir="2700000" algn="tl" rotWithShape="0">
                    <a:schemeClr val="dk1">
                      <a:alpha val="40000"/>
                    </a:schemeClr>
                  </a:outerShdw>
                </a:effectLst>
              </a:rPr>
              <a:t>Conclusion and Model:-</a:t>
            </a:r>
            <a:endParaRPr lang="en-GB" sz="28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Graphical user interface, text, application&#10;&#10;Description automatically generated">
            <a:extLst>
              <a:ext uri="{FF2B5EF4-FFF2-40B4-BE49-F238E27FC236}">
                <a16:creationId xmlns:a16="http://schemas.microsoft.com/office/drawing/2014/main" id="{D585E7B6-6EAF-9347-A3D3-804CBEFA5289}"/>
              </a:ext>
            </a:extLst>
          </p:cNvPr>
          <p:cNvPicPr>
            <a:picLocks noChangeAspect="1"/>
          </p:cNvPicPr>
          <p:nvPr/>
        </p:nvPicPr>
        <p:blipFill>
          <a:blip r:embed="rId2"/>
          <a:stretch>
            <a:fillRect/>
          </a:stretch>
        </p:blipFill>
        <p:spPr>
          <a:xfrm>
            <a:off x="609600" y="3429000"/>
            <a:ext cx="5486400" cy="342900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2D97C8E0-8184-F542-9F4B-5D44AAEAE513}"/>
              </a:ext>
            </a:extLst>
          </p:cNvPr>
          <p:cNvPicPr>
            <a:picLocks noChangeAspect="1"/>
          </p:cNvPicPr>
          <p:nvPr/>
        </p:nvPicPr>
        <p:blipFill>
          <a:blip r:embed="rId3"/>
          <a:stretch>
            <a:fillRect/>
          </a:stretch>
        </p:blipFill>
        <p:spPr>
          <a:xfrm>
            <a:off x="6096000" y="3429000"/>
            <a:ext cx="5486400" cy="3429000"/>
          </a:xfrm>
          <a:prstGeom prst="rect">
            <a:avLst/>
          </a:prstGeom>
        </p:spPr>
      </p:pic>
    </p:spTree>
    <p:extLst>
      <p:ext uri="{BB962C8B-B14F-4D97-AF65-F5344CB8AC3E}">
        <p14:creationId xmlns:p14="http://schemas.microsoft.com/office/powerpoint/2010/main" val="2823114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530</Words>
  <Application>Microsoft Macintosh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Nomaan Sayed</dc:creator>
  <cp:lastModifiedBy>Nomaan Sayed</cp:lastModifiedBy>
  <cp:revision>1</cp:revision>
  <dcterms:created xsi:type="dcterms:W3CDTF">2021-11-25T19:22:58Z</dcterms:created>
  <dcterms:modified xsi:type="dcterms:W3CDTF">2021-11-25T19:35:01Z</dcterms:modified>
</cp:coreProperties>
</file>