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3"/>
  </p:sldMasterIdLst>
  <p:sldIdLst>
    <p:sldId id="267" r:id="rId4"/>
    <p:sldId id="284" r:id="rId5"/>
    <p:sldId id="278" r:id="rId6"/>
    <p:sldId id="279" r:id="rId7"/>
    <p:sldId id="318" r:id="rId8"/>
    <p:sldId id="330" r:id="rId9"/>
    <p:sldId id="331" r:id="rId10"/>
    <p:sldId id="323" r:id="rId11"/>
    <p:sldId id="30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2" autoAdjust="0"/>
    <p:restoredTop sz="94660"/>
  </p:normalViewPr>
  <p:slideViewPr>
    <p:cSldViewPr snapToGrid="0" showGuides="1">
      <p:cViewPr varScale="1">
        <p:scale>
          <a:sx n="137" d="100"/>
          <a:sy n="137" d="100"/>
        </p:scale>
        <p:origin x="162"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56800ADB-E45B-426D-9730-C9268C39E7AA}"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6800ADB-E45B-426D-9730-C9268C39E7AA}"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800ADB-E45B-426D-9730-C9268C39E7AA}"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6800ADB-E45B-426D-9730-C9268C39E7A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6800ADB-E45B-426D-9730-C9268C39E7A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12192000" cy="6858000"/>
          </a:xfrm>
          <a:prstGeom prst="rect">
            <a:avLst/>
          </a:prstGeom>
        </p:spPr>
      </p:pic>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7" name="日期占位符 6"/>
          <p:cNvSpPr>
            <a:spLocks noGrp="1"/>
          </p:cNvSpPr>
          <p:nvPr>
            <p:ph type="dt" sz="half" idx="10"/>
          </p:nvPr>
        </p:nvSpPr>
        <p:spPr/>
        <p:txBody>
          <a:bodyPr/>
          <a:lstStyle/>
          <a:p>
            <a:fld id="{56800ADB-E45B-426D-9730-C9268C39E7AA}" type="datetimeFigureOut">
              <a:rPr lang="en-US" smtClean="0"/>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fld id="{56800ADB-E45B-426D-9730-C9268C39E7AA}" type="datetimeFigureOut">
              <a:rPr lang="en-US" smtClean="0"/>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800ADB-E45B-426D-9730-C9268C39E7AA}" type="datetimeFigureOut">
              <a:rPr lang="en-US" smtClean="0"/>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6800ADB-E45B-426D-9730-C9268C39E7A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6800ADB-E45B-426D-9730-C9268C39E7AA}" type="datetimeFigureOut">
              <a:rPr lang="en-US" smtClean="0"/>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10"/>
          </p:nvPr>
        </p:nvSpPr>
        <p:spPr/>
        <p:txBody>
          <a:bodyPr/>
          <a:lstStyle/>
          <a:p>
            <a:fld id="{56800ADB-E45B-426D-9730-C9268C39E7AA}" type="datetimeFigureOut">
              <a:rPr lang="en-US" smtClean="0"/>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C03F30BC-6899-4F55-B589-E24D17FF83A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slideLayout" Target="../slideLayouts/slideLayout17.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0"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US" smtClean="0"/>
            </a:fld>
            <a:endParaRPr 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a:spLocks noGrp="1"/>
          </p:cNvSpPr>
          <p:nvPr>
            <p:ph type="ctrTitle"/>
          </p:nvPr>
        </p:nvSpPr>
        <p:spPr>
          <a:xfrm>
            <a:off x="1524000" y="1122363"/>
            <a:ext cx="9144000" cy="2387600"/>
          </a:xfrm>
        </p:spPr>
        <p:txBody>
          <a:bodyPr>
            <a:normAutofit/>
          </a:bodyPr>
          <a:lstStyle/>
          <a:p>
            <a:r>
              <a:rPr lang="zh-CN" altLang="en-US" dirty="0">
                <a:ln w="22225">
                  <a:solidFill>
                    <a:schemeClr val="accent2"/>
                  </a:solidFill>
                  <a:prstDash val="solid"/>
                </a:ln>
                <a:solidFill>
                  <a:schemeClr val="accent2">
                    <a:lumMod val="40000"/>
                    <a:lumOff val="60000"/>
                  </a:schemeClr>
                </a:solidFill>
                <a:effectLst/>
                <a:sym typeface="+mn-ea"/>
              </a:rPr>
              <a:t>基于机械臂和深度相机的自动采摘草莓机器人开发</a:t>
            </a:r>
            <a:endParaRPr lang="zh-CN" altLang="en-US" dirty="0">
              <a:ln w="22225">
                <a:solidFill>
                  <a:schemeClr val="accent2"/>
                </a:solidFill>
                <a:prstDash val="solid"/>
              </a:ln>
              <a:solidFill>
                <a:schemeClr val="accent2">
                  <a:lumMod val="40000"/>
                  <a:lumOff val="60000"/>
                </a:schemeClr>
              </a:solidFill>
              <a:effectLst/>
              <a:sym typeface="+mn-ea"/>
            </a:endParaRPr>
          </a:p>
        </p:txBody>
      </p:sp>
      <p:sp>
        <p:nvSpPr>
          <p:cNvPr id="9" name="副标题 2"/>
          <p:cNvSpPr>
            <a:spLocks noGrp="1"/>
          </p:cNvSpPr>
          <p:nvPr>
            <p:ph type="subTitle" idx="1"/>
          </p:nvPr>
        </p:nvSpPr>
        <p:spPr>
          <a:xfrm>
            <a:off x="1524000" y="3602038"/>
            <a:ext cx="9144000" cy="1655762"/>
          </a:xfrm>
        </p:spPr>
        <p:txBody>
          <a:bodyPr/>
          <a:lstStyle/>
          <a:p>
            <a:r>
              <a:rPr lang="zh-CN" altLang="en-US" sz="3200" dirty="0">
                <a:ln w="22225">
                  <a:solidFill>
                    <a:schemeClr val="accent2"/>
                  </a:solidFill>
                  <a:prstDash val="solid"/>
                </a:ln>
                <a:solidFill>
                  <a:schemeClr val="accent2">
                    <a:lumMod val="40000"/>
                    <a:lumOff val="60000"/>
                  </a:schemeClr>
                </a:solidFill>
                <a:effectLst/>
              </a:rPr>
              <a:t>组员：</a:t>
            </a:r>
            <a:r>
              <a:rPr lang="zh-CN" altLang="en-US" dirty="0"/>
              <a:t>邱泽宇、马卓远、金冬阳</a:t>
            </a:r>
            <a:endParaRPr lang="zh-CN" altLang="en-US" dirty="0"/>
          </a:p>
          <a:p>
            <a:r>
              <a:rPr lang="zh-CN" altLang="en-US" sz="3200" dirty="0">
                <a:ln w="22225">
                  <a:solidFill>
                    <a:schemeClr val="accent2"/>
                  </a:solidFill>
                  <a:prstDash val="solid"/>
                </a:ln>
                <a:solidFill>
                  <a:schemeClr val="accent2">
                    <a:lumMod val="40000"/>
                    <a:lumOff val="60000"/>
                  </a:schemeClr>
                </a:solidFill>
                <a:effectLst/>
              </a:rPr>
              <a:t>指导教师：</a:t>
            </a:r>
            <a:r>
              <a:rPr lang="zh-CN" altLang="en-US" sz="3200" b="1" dirty="0">
                <a:solidFill>
                  <a:schemeClr val="tx1"/>
                </a:solidFill>
                <a:effectLst>
                  <a:outerShdw blurRad="38100" dist="19050" dir="2700000" algn="tl" rotWithShape="0">
                    <a:schemeClr val="dk1">
                      <a:alpha val="40000"/>
                    </a:schemeClr>
                  </a:outerShdw>
                </a:effectLst>
              </a:rPr>
              <a:t>于仕琪教授</a:t>
            </a:r>
            <a:endParaRPr lang="zh-CN" altLang="en-US" sz="3200" b="1" dirty="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4"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blinds(horizontal)">
                                      <p:cBhvr>
                                        <p:cTn id="12" dur="500"/>
                                        <p:tgtEl>
                                          <p:spTgt spid="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blinds(horizontal)">
                                      <p:cBhvr>
                                        <p:cTn id="15"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8" grpId="3"/>
      <p:bldP spid="8" grpId="4"/>
      <p:bldP spid="8" grpId="5"/>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0"/>
            <a:ext cx="12192000" cy="6858000"/>
          </a:xfrm>
        </p:spPr>
      </p:pic>
      <p:sp>
        <p:nvSpPr>
          <p:cNvPr id="2" name="文本框 1"/>
          <p:cNvSpPr txBox="1"/>
          <p:nvPr/>
        </p:nvSpPr>
        <p:spPr>
          <a:xfrm>
            <a:off x="1227455" y="2226310"/>
            <a:ext cx="8438515" cy="1106805"/>
          </a:xfrm>
          <a:prstGeom prst="rect">
            <a:avLst/>
          </a:prstGeom>
          <a:noFill/>
        </p:spPr>
        <p:txBody>
          <a:bodyPr wrap="square" rtlCol="0">
            <a:spAutoFit/>
            <a:scene3d>
              <a:camera prst="orthographicFront"/>
              <a:lightRig rig="threePt" dir="t"/>
            </a:scene3d>
          </a:bodyPr>
          <a:p>
            <a:pPr algn="ctr"/>
            <a:r>
              <a:rPr lang="zh-CN" altLang="en-US" sz="6600">
                <a:ln w="6600">
                  <a:solidFill>
                    <a:schemeClr val="accent2"/>
                  </a:solidFill>
                  <a:prstDash val="solid"/>
                </a:ln>
                <a:solidFill>
                  <a:srgbClr val="FFFFFF"/>
                </a:solidFill>
                <a:effectLst>
                  <a:outerShdw dist="38100" dir="2700000" algn="tl" rotWithShape="0">
                    <a:schemeClr val="accent2"/>
                  </a:outerShdw>
                </a:effectLst>
              </a:rPr>
              <a:t>感谢您的聆听！</a:t>
            </a:r>
            <a:endParaRPr lang="zh-CN" altLang="en-US" sz="6600">
              <a:ln w="6600">
                <a:solidFill>
                  <a:schemeClr val="accent2"/>
                </a:solidFill>
                <a:prstDash val="solid"/>
              </a:ln>
              <a:solidFill>
                <a:srgbClr val="FFFFFF"/>
              </a:solidFill>
              <a:effectLst>
                <a:outerShdw dist="38100" dir="2700000" algn="tl" rotWithShape="0">
                  <a:schemeClr val="accent2"/>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118110" y="393700"/>
            <a:ext cx="3710305" cy="1134110"/>
          </a:xfrm>
        </p:spPr>
        <p:txBody>
          <a:bodyPr>
            <a:normAutofit/>
          </a:bodyPr>
          <a:lstStyle/>
          <a:p>
            <a:pPr algn="ctr">
              <a:buClrTx/>
              <a:buSzTx/>
              <a:buFontTx/>
            </a:pPr>
            <a:r>
              <a:rPr lang="zh-CN" altLang="en-US" sz="3600" dirty="0">
                <a:solidFill>
                  <a:schemeClr val="bg1"/>
                </a:solidFill>
                <a:sym typeface="+mn-ea"/>
              </a:rPr>
              <a:t>项目概述</a:t>
            </a:r>
            <a:endParaRPr lang="zh-CN" altLang="en-US" sz="3600" dirty="0">
              <a:solidFill>
                <a:schemeClr val="bg1"/>
              </a:solidFill>
            </a:endParaRPr>
          </a:p>
        </p:txBody>
      </p:sp>
      <p:sp>
        <p:nvSpPr>
          <p:cNvPr id="3" name="内容占位符 2"/>
          <p:cNvSpPr>
            <a:spLocks noGrp="1"/>
          </p:cNvSpPr>
          <p:nvPr>
            <p:ph idx="1"/>
          </p:nvPr>
        </p:nvSpPr>
        <p:spPr/>
        <p:txBody>
          <a:bodyPr>
            <a:normAutofit/>
          </a:bodyPr>
          <a:lstStyle/>
          <a:p>
            <a:pPr marL="0" indent="0">
              <a:buNone/>
            </a:pPr>
            <a:r>
              <a:rPr lang="zh-CN" altLang="en-US" dirty="0">
                <a:sym typeface="+mn-ea"/>
              </a:rPr>
              <a:t>目前草莓采收仍然采用人工方式，不仅劳动强度大，还费时费力，同时存在人工成本较高等问题，而农业机器人的应用是解决上述问题最有效的途径之一。我们的目标是设计出一款可以应用于草莓等果实类农作物的农用机器人。通过结合计算机视觉的图像处理，应用深度相机获取深度信息，在</a:t>
            </a:r>
            <a:r>
              <a:rPr lang="en-US" altLang="zh-CN" dirty="0">
                <a:sym typeface="+mn-ea"/>
              </a:rPr>
              <a:t>3D</a:t>
            </a:r>
            <a:r>
              <a:rPr lang="zh-CN" altLang="en-US" dirty="0">
                <a:sym typeface="+mn-ea"/>
              </a:rPr>
              <a:t>空间中确定需要采摘的果实位置，达到机械臂精准采摘和分拣的目的。从而减少相关的人力投入，提高作物的采摘效率，为农村经济发展助力。</a:t>
            </a:r>
            <a:endParaRPr lang="en-US" altLang="zh-CN" b="0" dirty="0"/>
          </a:p>
          <a:p>
            <a:pPr marL="0" indent="0">
              <a:buNone/>
            </a:pPr>
            <a:endParaRPr lang="en-US" altLang="zh-CN" b="0" dirty="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372110" y="302260"/>
            <a:ext cx="4003040" cy="1224915"/>
          </a:xfrm>
        </p:spPr>
        <p:txBody>
          <a:bodyPr>
            <a:normAutofit/>
          </a:bodyPr>
          <a:lstStyle/>
          <a:p>
            <a:pPr algn="l">
              <a:buClrTx/>
              <a:buSzTx/>
              <a:buFontTx/>
            </a:pPr>
            <a:r>
              <a:rPr lang="zh-CN" altLang="en-US" sz="3600" dirty="0">
                <a:solidFill>
                  <a:schemeClr val="bg1"/>
                </a:solidFill>
                <a:sym typeface="+mn-ea"/>
              </a:rPr>
              <a:t>硬件选配</a:t>
            </a:r>
            <a:endParaRPr lang="zh-CN" altLang="en-US" sz="3600" dirty="0">
              <a:solidFill>
                <a:schemeClr val="bg1"/>
              </a:solidFill>
              <a:sym typeface="+mn-ea"/>
            </a:endParaRPr>
          </a:p>
        </p:txBody>
      </p:sp>
      <p:sp>
        <p:nvSpPr>
          <p:cNvPr id="3" name="内容占位符 2"/>
          <p:cNvSpPr/>
          <p:nvPr>
            <p:ph idx="1"/>
          </p:nvPr>
        </p:nvSpPr>
        <p:spPr/>
        <p:txBody>
          <a:bodyPr>
            <a:normAutofit/>
          </a:bodyPr>
          <a:p>
            <a:pPr marL="0" indent="0">
              <a:buNone/>
            </a:pPr>
            <a:r>
              <a:rPr lang="zh-CN" altLang="en-US" dirty="0">
                <a:ln w="6600">
                  <a:solidFill>
                    <a:schemeClr val="accent2"/>
                  </a:solidFill>
                  <a:prstDash val="solid"/>
                </a:ln>
                <a:solidFill>
                  <a:srgbClr val="FFFFFF"/>
                </a:solidFill>
                <a:effectLst>
                  <a:outerShdw dist="38100" dir="2700000" algn="tl" rotWithShape="0">
                    <a:schemeClr val="accent2"/>
                  </a:outerShdw>
                </a:effectLst>
                <a:sym typeface="+mn-ea"/>
              </a:rPr>
              <a:t>相机选型:</a:t>
            </a:r>
            <a:endParaRPr lang="zh-CN" altLang="en-US" dirty="0">
              <a:ln w="6600">
                <a:solidFill>
                  <a:schemeClr val="accent2"/>
                </a:solidFill>
                <a:prstDash val="solid"/>
              </a:ln>
              <a:solidFill>
                <a:srgbClr val="FFFFFF"/>
              </a:solidFill>
              <a:effectLst>
                <a:outerShdw dist="38100" dir="2700000" algn="tl" rotWithShape="0">
                  <a:schemeClr val="accent2"/>
                </a:outerShdw>
              </a:effectLst>
              <a:sym typeface="+mn-ea"/>
            </a:endParaRPr>
          </a:p>
          <a:p>
            <a:pPr marL="0" indent="0">
              <a:buNone/>
            </a:pPr>
            <a:r>
              <a:rPr lang="zh-CN" altLang="en-US" dirty="0">
                <a:sym typeface="+mn-ea"/>
              </a:rPr>
              <a:t>奥比中光</a:t>
            </a:r>
            <a:r>
              <a:rPr lang="en-US" altLang="zh-CN" dirty="0">
                <a:sym typeface="+mn-ea"/>
              </a:rPr>
              <a:t>Astra-Gemini</a:t>
            </a:r>
            <a:r>
              <a:rPr lang="zh-CN" altLang="en-US" dirty="0">
                <a:sym typeface="+mn-ea"/>
              </a:rPr>
              <a:t>深度相机</a:t>
            </a:r>
            <a:endParaRPr lang="zh-CN" altLang="en-US" dirty="0"/>
          </a:p>
          <a:p>
            <a:pPr marL="0" algn="l">
              <a:buClrTx/>
              <a:buSzTx/>
              <a:buNone/>
            </a:pPr>
            <a:r>
              <a:rPr lang="zh-CN" altLang="en-US" dirty="0">
                <a:ln w="6600">
                  <a:solidFill>
                    <a:schemeClr val="accent2"/>
                  </a:solidFill>
                  <a:prstDash val="solid"/>
                </a:ln>
                <a:solidFill>
                  <a:srgbClr val="FFFFFF"/>
                </a:solidFill>
                <a:effectLst>
                  <a:outerShdw dist="38100" dir="2700000" algn="tl" rotWithShape="0">
                    <a:schemeClr val="accent2"/>
                  </a:outerShdw>
                </a:effectLst>
                <a:sym typeface="+mn-ea"/>
              </a:rPr>
              <a:t>其他设备：</a:t>
            </a:r>
            <a:endParaRPr lang="zh-CN" altLang="en-US" dirty="0">
              <a:ln w="6600">
                <a:solidFill>
                  <a:schemeClr val="accent2"/>
                </a:solidFill>
                <a:prstDash val="solid"/>
              </a:ln>
              <a:solidFill>
                <a:srgbClr val="FFFFFF"/>
              </a:solidFill>
              <a:effectLst>
                <a:outerShdw dist="38100" dir="2700000" algn="tl" rotWithShape="0">
                  <a:schemeClr val="accent2"/>
                </a:outerShdw>
              </a:effectLst>
            </a:endParaRPr>
          </a:p>
          <a:p>
            <a:r>
              <a:rPr lang="en-US" altLang="zh-CN" dirty="0">
                <a:sym typeface="+mn-ea"/>
              </a:rPr>
              <a:t>NANO 2GB</a:t>
            </a:r>
            <a:r>
              <a:rPr lang="zh-CN" altLang="en-US" dirty="0">
                <a:sym typeface="+mn-ea"/>
              </a:rPr>
              <a:t>开发板，</a:t>
            </a:r>
            <a:r>
              <a:rPr lang="en-US" altLang="zh-CN" dirty="0">
                <a:sym typeface="+mn-ea"/>
              </a:rPr>
              <a:t>Arm7Bot</a:t>
            </a:r>
            <a:r>
              <a:rPr lang="zh-CN" altLang="en-US" dirty="0">
                <a:sym typeface="+mn-ea"/>
              </a:rPr>
              <a:t>机械臂，收集篮等</a:t>
            </a:r>
            <a:endParaRPr lang="zh-CN" altLang="en-US" dirty="0"/>
          </a:p>
          <a:p>
            <a:pPr marL="0" algn="l">
              <a:buClrTx/>
              <a:buSzTx/>
              <a:buNone/>
            </a:pPr>
            <a:r>
              <a:rPr lang="zh-CN" altLang="en-US" dirty="0">
                <a:ln w="6600">
                  <a:solidFill>
                    <a:schemeClr val="accent2"/>
                  </a:solidFill>
                  <a:prstDash val="solid"/>
                </a:ln>
                <a:solidFill>
                  <a:srgbClr val="FFFFFF"/>
                </a:solidFill>
                <a:effectLst>
                  <a:outerShdw dist="38100" dir="2700000" algn="tl" rotWithShape="0">
                    <a:schemeClr val="accent2"/>
                  </a:outerShdw>
                </a:effectLst>
                <a:sym typeface="+mn-ea"/>
              </a:rPr>
              <a:t>相关参数:</a:t>
            </a:r>
            <a:endParaRPr lang="zh-CN" altLang="en-US" dirty="0">
              <a:ln w="6600">
                <a:solidFill>
                  <a:schemeClr val="accent2"/>
                </a:solidFill>
                <a:prstDash val="solid"/>
              </a:ln>
              <a:solidFill>
                <a:srgbClr val="FFFFFF"/>
              </a:solidFill>
              <a:effectLst>
                <a:outerShdw dist="38100" dir="2700000" algn="tl" rotWithShape="0">
                  <a:schemeClr val="accent2"/>
                </a:outerShdw>
              </a:effectLst>
            </a:endParaRPr>
          </a:p>
          <a:p>
            <a:pPr marL="0" indent="0">
              <a:buNone/>
            </a:pPr>
            <a:r>
              <a:rPr lang="zh-CN" altLang="en-US" dirty="0">
                <a:sym typeface="+mn-ea"/>
              </a:rPr>
              <a:t>•工作范围：</a:t>
            </a:r>
            <a:r>
              <a:rPr lang="en-US" altLang="zh-CN" dirty="0">
                <a:sym typeface="+mn-ea"/>
              </a:rPr>
              <a:t>0.25-1m</a:t>
            </a:r>
            <a:endParaRPr lang="en-US" altLang="zh-CN" dirty="0">
              <a:sym typeface="+mn-ea"/>
            </a:endParaRPr>
          </a:p>
          <a:p>
            <a:pPr marL="0" indent="0">
              <a:buNone/>
            </a:pPr>
            <a:r>
              <a:rPr lang="zh-CN" altLang="en-US" dirty="0">
                <a:sym typeface="+mn-ea"/>
              </a:rPr>
              <a:t>•精度范围：</a:t>
            </a:r>
            <a:r>
              <a:rPr lang="en-US" altLang="zh-CN" dirty="0">
                <a:sym typeface="+mn-ea"/>
              </a:rPr>
              <a:t>1m</a:t>
            </a:r>
            <a:r>
              <a:rPr lang="en-US" altLang="zh-CN" dirty="0">
                <a:latin typeface="宋体" panose="02010600030101010101" pitchFamily="2" charset="-122"/>
                <a:ea typeface="宋体" panose="02010600030101010101" pitchFamily="2" charset="-122"/>
                <a:sym typeface="+mn-ea"/>
              </a:rPr>
              <a:t>±5mm</a:t>
            </a:r>
            <a:endParaRPr lang="en-US" altLang="zh-CN" dirty="0"/>
          </a:p>
          <a:p>
            <a:pPr marL="0" indent="0">
              <a:buNone/>
            </a:pP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372110" y="302260"/>
            <a:ext cx="4003040" cy="1224915"/>
          </a:xfrm>
        </p:spPr>
        <p:txBody>
          <a:bodyPr>
            <a:normAutofit/>
          </a:bodyPr>
          <a:lstStyle/>
          <a:p>
            <a:pPr algn="l">
              <a:buClrTx/>
              <a:buSzTx/>
              <a:buFontTx/>
            </a:pPr>
            <a:r>
              <a:rPr lang="zh-CN" altLang="en-US" sz="3600" dirty="0">
                <a:solidFill>
                  <a:schemeClr val="bg1"/>
                </a:solidFill>
                <a:sym typeface="+mn-ea"/>
              </a:rPr>
              <a:t>软件算法方案</a:t>
            </a:r>
            <a:endParaRPr lang="zh-CN" altLang="en-US" sz="3600" dirty="0">
              <a:solidFill>
                <a:schemeClr val="bg1"/>
              </a:solidFill>
              <a:sym typeface="+mn-ea"/>
            </a:endParaRPr>
          </a:p>
        </p:txBody>
      </p:sp>
      <p:sp>
        <p:nvSpPr>
          <p:cNvPr id="3" name="内容占位符 2"/>
          <p:cNvSpPr/>
          <p:nvPr>
            <p:ph idx="1"/>
          </p:nvPr>
        </p:nvSpPr>
        <p:spPr>
          <a:xfrm>
            <a:off x="838200" y="1527175"/>
            <a:ext cx="10515600" cy="4351338"/>
          </a:xfrm>
        </p:spPr>
        <p:txBody>
          <a:bodyPr>
            <a:normAutofit/>
          </a:bodyPr>
          <a:p>
            <a:pPr marL="0" indent="0">
              <a:buNone/>
            </a:pPr>
            <a:r>
              <a:rPr lang="zh-CN" altLang="en-US" sz="2400" dirty="0">
                <a:ln w="6600">
                  <a:solidFill>
                    <a:schemeClr val="accent2"/>
                  </a:solidFill>
                  <a:prstDash val="solid"/>
                </a:ln>
                <a:solidFill>
                  <a:srgbClr val="FFFFFF"/>
                </a:solidFill>
                <a:effectLst>
                  <a:outerShdw dist="38100" dir="2700000" algn="tl" rotWithShape="0">
                    <a:schemeClr val="accent2"/>
                  </a:outerShdw>
                </a:effectLst>
                <a:sym typeface="+mn-ea"/>
              </a:rPr>
              <a:t>算法思路：</a:t>
            </a:r>
            <a:endParaRPr lang="zh-CN" altLang="en-US" sz="2400" dirty="0">
              <a:ln w="6600">
                <a:solidFill>
                  <a:schemeClr val="accent2"/>
                </a:solidFill>
                <a:prstDash val="solid"/>
              </a:ln>
              <a:solidFill>
                <a:srgbClr val="FFFFFF"/>
              </a:solidFill>
              <a:effectLst>
                <a:outerShdw dist="38100" dir="2700000" algn="tl" rotWithShape="0">
                  <a:schemeClr val="accent2"/>
                </a:outerShdw>
              </a:effectLst>
              <a:sym typeface="+mn-ea"/>
            </a:endParaRPr>
          </a:p>
          <a:p>
            <a:pPr marL="0" indent="0" algn="l">
              <a:buNone/>
            </a:pPr>
            <a:r>
              <a:rPr lang="zh-CN" altLang="en-US" sz="2400">
                <a:sym typeface="+mn-ea"/>
              </a:rPr>
              <a:t>利用</a:t>
            </a:r>
            <a:r>
              <a:rPr lang="en-US" altLang="zh-CN" sz="2400">
                <a:sym typeface="+mn-ea"/>
              </a:rPr>
              <a:t>OpenCV</a:t>
            </a:r>
            <a:r>
              <a:rPr lang="zh-CN" altLang="en-US" sz="2400">
                <a:sym typeface="+mn-ea"/>
              </a:rPr>
              <a:t>提供的图像处理算法对彩色相机获取的</a:t>
            </a:r>
            <a:r>
              <a:rPr lang="en-US" altLang="zh-CN" sz="2400">
                <a:sym typeface="+mn-ea"/>
              </a:rPr>
              <a:t>RGB</a:t>
            </a:r>
            <a:r>
              <a:rPr lang="zh-CN" altLang="en-US" sz="2400">
                <a:sym typeface="+mn-ea"/>
              </a:rPr>
              <a:t>图像进行处理并识别草莓</a:t>
            </a:r>
            <a:endParaRPr lang="zh-CN" altLang="en-US" sz="2400"/>
          </a:p>
          <a:p>
            <a:pPr marL="0" indent="0" algn="l">
              <a:buNone/>
            </a:pPr>
            <a:r>
              <a:rPr lang="zh-CN" altLang="en-US" sz="2400">
                <a:sym typeface="+mn-ea"/>
              </a:rPr>
              <a:t>利用深度相机获取的</a:t>
            </a:r>
            <a:r>
              <a:rPr lang="en-US" altLang="zh-CN" sz="2400">
                <a:sym typeface="+mn-ea"/>
              </a:rPr>
              <a:t>3D</a:t>
            </a:r>
            <a:r>
              <a:rPr lang="zh-CN" altLang="en-US" sz="2400">
                <a:sym typeface="+mn-ea"/>
              </a:rPr>
              <a:t>点云信息辅助识别草莓</a:t>
            </a:r>
            <a:endParaRPr lang="zh-CN" altLang="en-US" sz="2400"/>
          </a:p>
          <a:p>
            <a:pPr marL="0" indent="0" algn="l">
              <a:buNone/>
            </a:pPr>
            <a:r>
              <a:rPr lang="zh-CN" altLang="en-US" sz="2400">
                <a:sym typeface="+mn-ea"/>
              </a:rPr>
              <a:t>利用识别出的草莓结合深度相机获取的深度信息判断草莓在</a:t>
            </a:r>
            <a:r>
              <a:rPr lang="en-US" altLang="zh-CN" sz="2400">
                <a:sym typeface="+mn-ea"/>
              </a:rPr>
              <a:t>3D</a:t>
            </a:r>
            <a:r>
              <a:rPr lang="zh-CN" altLang="en-US" sz="2400">
                <a:sym typeface="+mn-ea"/>
              </a:rPr>
              <a:t>空间中的位置</a:t>
            </a:r>
            <a:endParaRPr lang="zh-CN" altLang="en-US" sz="2400"/>
          </a:p>
          <a:p>
            <a:pPr marL="0" indent="0" algn="l">
              <a:buNone/>
            </a:pPr>
            <a:endParaRPr lang="zh-CN" altLang="en-US" sz="240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935" y="3697605"/>
            <a:ext cx="7539355" cy="25323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372110" y="302260"/>
            <a:ext cx="4003040" cy="1224915"/>
          </a:xfrm>
        </p:spPr>
        <p:txBody>
          <a:bodyPr>
            <a:normAutofit/>
          </a:bodyPr>
          <a:lstStyle/>
          <a:p>
            <a:r>
              <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rPr>
              <a:t>项目进展</a:t>
            </a:r>
            <a:endPar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endParaRPr>
          </a:p>
        </p:txBody>
      </p:sp>
      <p:sp>
        <p:nvSpPr>
          <p:cNvPr id="3" name="内容占位符 2"/>
          <p:cNvSpPr/>
          <p:nvPr>
            <p:ph idx="1"/>
          </p:nvPr>
        </p:nvSpPr>
        <p:spPr/>
        <p:txBody>
          <a:bodyPr>
            <a:normAutofit/>
          </a:bodyPr>
          <a:p>
            <a:pPr marL="0" indent="0">
              <a:buNone/>
            </a:pPr>
            <a:r>
              <a:rPr lang="zh-CN" altLang="en-US" sz="2400"/>
              <a:t>（放视频）</a:t>
            </a:r>
            <a:endParaRPr lang="zh-CN" altLang="en-US" sz="2400"/>
          </a:p>
          <a:p>
            <a:pPr marL="0" algn="l">
              <a:buClrTx/>
              <a:buSzTx/>
              <a:buNone/>
            </a:pP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372110" y="302260"/>
            <a:ext cx="4003040" cy="1224915"/>
          </a:xfrm>
        </p:spPr>
        <p:txBody>
          <a:bodyPr>
            <a:normAutofit/>
          </a:bodyPr>
          <a:lstStyle/>
          <a:p>
            <a:r>
              <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rPr>
              <a:t>项目进展</a:t>
            </a:r>
            <a:endPar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endParaRPr>
          </a:p>
        </p:txBody>
      </p:sp>
      <p:sp>
        <p:nvSpPr>
          <p:cNvPr id="3" name="内容占位符 2"/>
          <p:cNvSpPr/>
          <p:nvPr>
            <p:ph idx="1"/>
          </p:nvPr>
        </p:nvSpPr>
        <p:spPr/>
        <p:txBody>
          <a:bodyPr>
            <a:normAutofit/>
          </a:bodyPr>
          <a:p>
            <a:r>
              <a:rPr lang="zh-CN" altLang="en-US" sz="2400"/>
              <a:t>草莓识别（初期答辩已经完成）</a:t>
            </a:r>
            <a:r>
              <a:rPr lang="en-US" altLang="zh-CN" sz="2400"/>
              <a:t> </a:t>
            </a:r>
            <a:endParaRPr lang="en-US" altLang="zh-CN" sz="2400"/>
          </a:p>
          <a:p>
            <a:r>
              <a:rPr lang="zh-CN" altLang="en-US" sz="2400"/>
              <a:t>利用深度信息计算草莓的真实世界坐标，并转换坐标系</a:t>
            </a:r>
            <a:endParaRPr lang="zh-CN" altLang="en-US" sz="2400"/>
          </a:p>
          <a:p>
            <a:r>
              <a:rPr lang="zh-CN" altLang="en-US" sz="2400"/>
              <a:t>控制机械臂对草莓进行抓取</a:t>
            </a:r>
            <a:endParaRPr lang="zh-CN" altLang="en-US" sz="2400"/>
          </a:p>
          <a:p>
            <a:r>
              <a:rPr lang="zh-CN" altLang="en-US" sz="2400"/>
              <a:t>为更加贴近实际情况，将程序移植到开发板上运行</a:t>
            </a:r>
            <a:endParaRPr lang="en-US" altLang="zh-CN" sz="2400"/>
          </a:p>
          <a:p>
            <a:pPr marL="0" algn="l">
              <a:buClrTx/>
              <a:buSzTx/>
              <a:buNone/>
            </a:pPr>
            <a:endParaRPr 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372110" y="302260"/>
            <a:ext cx="4003040" cy="1224915"/>
          </a:xfrm>
        </p:spPr>
        <p:txBody>
          <a:bodyPr>
            <a:normAutofit/>
          </a:bodyPr>
          <a:lstStyle/>
          <a:p>
            <a:r>
              <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rPr>
              <a:t>问题汇总</a:t>
            </a:r>
            <a:endPar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endParaRPr>
          </a:p>
        </p:txBody>
      </p:sp>
      <p:sp>
        <p:nvSpPr>
          <p:cNvPr id="3" name="内容占位符 2"/>
          <p:cNvSpPr/>
          <p:nvPr>
            <p:ph idx="1"/>
          </p:nvPr>
        </p:nvSpPr>
        <p:spPr/>
        <p:txBody>
          <a:bodyPr>
            <a:normAutofit/>
          </a:bodyPr>
          <a:p>
            <a:pPr marL="114300" indent="-342900" algn="l">
              <a:buClrTx/>
              <a:buSzTx/>
            </a:pPr>
            <a:r>
              <a:rPr lang="zh-CN" altLang="en-US" sz="2400" dirty="0"/>
              <a:t>图像识别不够精准，深度信息还有很大的开发空间</a:t>
            </a:r>
            <a:endParaRPr lang="zh-CN" altLang="en-US" sz="2400" dirty="0"/>
          </a:p>
          <a:p>
            <a:pPr marL="114300" indent="-342900" algn="l">
              <a:buClrTx/>
              <a:buSzTx/>
            </a:pPr>
            <a:r>
              <a:rPr lang="zh-CN" altLang="en-US" sz="2400" dirty="0"/>
              <a:t>机械臂的抓取范围有限，不能很好的完成大范围灵活的抓取工作</a:t>
            </a: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372110" y="302260"/>
            <a:ext cx="4003040" cy="1224915"/>
          </a:xfrm>
        </p:spPr>
        <p:txBody>
          <a:bodyPr>
            <a:normAutofit/>
          </a:bodyPr>
          <a:lstStyle/>
          <a:p>
            <a:r>
              <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rPr>
              <a:t>项目展望</a:t>
            </a:r>
            <a:endPar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endParaRPr>
          </a:p>
        </p:txBody>
      </p:sp>
      <p:sp>
        <p:nvSpPr>
          <p:cNvPr id="3" name="内容占位符 2"/>
          <p:cNvSpPr/>
          <p:nvPr>
            <p:ph idx="1"/>
          </p:nvPr>
        </p:nvSpPr>
        <p:spPr/>
        <p:txBody>
          <a:bodyPr>
            <a:normAutofit/>
          </a:bodyPr>
          <a:p>
            <a:r>
              <a:rPr lang="zh-CN" altLang="en-US" sz="2400" dirty="0">
                <a:sym typeface="+mn-ea"/>
              </a:rPr>
              <a:t>进一步利用深度信息提高识别准确度（例如根据体积排除干扰、利用深度信息排除平面干扰等）</a:t>
            </a:r>
            <a:endParaRPr lang="zh-CN" altLang="en-US" sz="2400" dirty="0">
              <a:sym typeface="+mn-ea"/>
            </a:endParaRPr>
          </a:p>
          <a:p>
            <a:r>
              <a:rPr lang="zh-CN" altLang="en-US" sz="2400" dirty="0">
                <a:sym typeface="+mn-ea"/>
              </a:rPr>
              <a:t>调查市场上的机械臂以及种植的实际情况，换用更加灵活、范围更大的机械臂，或者优化采摘方案</a:t>
            </a:r>
            <a:endParaRPr lang="zh-CN" altLang="en-US" sz="2400" dirty="0">
              <a:sym typeface="+mn-ea"/>
            </a:endParaRPr>
          </a:p>
          <a:p>
            <a:endParaRPr lang="zh-CN" altLang="en-US" sz="4000" dirty="0">
              <a:sym typeface="+mn-ea"/>
            </a:endParaRPr>
          </a:p>
          <a:p>
            <a:pPr marL="0" indent="0">
              <a:buNone/>
            </a:pPr>
            <a:endParaRPr lang="zh-CN" altLang="en-US" sz="2400"/>
          </a:p>
          <a:p>
            <a:pPr marL="0" algn="l">
              <a:buClrTx/>
              <a:buSzTx/>
              <a:buNone/>
            </a:pP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nvPr>
        </p:nvSpPr>
        <p:spPr>
          <a:xfrm>
            <a:off x="372110" y="302260"/>
            <a:ext cx="4003040" cy="1224915"/>
          </a:xfrm>
        </p:spPr>
        <p:txBody>
          <a:bodyPr>
            <a:normAutofit/>
          </a:bodyPr>
          <a:lstStyle/>
          <a:p>
            <a:r>
              <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rPr>
              <a:t>特别鸣谢</a:t>
            </a:r>
            <a:endParaRPr lang="zh-CN" altLang="en-US" sz="36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charset="-122"/>
              <a:ea typeface="微软雅黑" panose="020B0503020204020204" charset="-122"/>
              <a:cs typeface="Arial" panose="020B0604020202090204"/>
              <a:sym typeface="+mn-ea"/>
            </a:endParaRPr>
          </a:p>
        </p:txBody>
      </p:sp>
      <p:sp>
        <p:nvSpPr>
          <p:cNvPr id="3" name="内容占位符 2"/>
          <p:cNvSpPr/>
          <p:nvPr>
            <p:ph idx="1"/>
          </p:nvPr>
        </p:nvSpPr>
        <p:spPr/>
        <p:txBody>
          <a:bodyPr>
            <a:normAutofit/>
          </a:bodyPr>
          <a:p>
            <a:pPr marL="0" indent="0">
              <a:buNone/>
            </a:pPr>
            <a:endParaRPr lang="zh-CN" altLang="en-US" sz="2400"/>
          </a:p>
          <a:p>
            <a:pPr marL="114300" indent="-342900" algn="l">
              <a:lnSpc>
                <a:spcPct val="150000"/>
              </a:lnSpc>
              <a:buClrTx/>
              <a:buSzTx/>
            </a:pPr>
            <a:r>
              <a:rPr lang="zh-CN" altLang="en-US" sz="2400" dirty="0"/>
              <a:t>技术指导</a:t>
            </a:r>
            <a:r>
              <a:rPr lang="en-US" altLang="zh-CN" sz="2400" dirty="0"/>
              <a:t>---</a:t>
            </a:r>
            <a:r>
              <a:rPr lang="zh-CN" altLang="en-US" sz="2400" dirty="0"/>
              <a:t>于仕琪教授</a:t>
            </a:r>
            <a:endParaRPr lang="zh-CN" altLang="en-US" sz="2400" dirty="0"/>
          </a:p>
          <a:p>
            <a:pPr marL="114300" indent="-342900" algn="l">
              <a:lnSpc>
                <a:spcPct val="150000"/>
              </a:lnSpc>
              <a:buClrTx/>
              <a:buSzTx/>
            </a:pPr>
            <a:r>
              <a:rPr lang="zh-CN" altLang="en-US" sz="2400" dirty="0"/>
              <a:t>硬件赞助</a:t>
            </a:r>
            <a:r>
              <a:rPr lang="en-US" altLang="zh-CN" sz="2400" dirty="0"/>
              <a:t>---</a:t>
            </a:r>
            <a:r>
              <a:rPr lang="zh-CN" altLang="en-US" sz="2400" dirty="0"/>
              <a:t>于仕琪教授（</a:t>
            </a:r>
            <a:r>
              <a:rPr lang="en-US" altLang="zh-CN" sz="2400" dirty="0"/>
              <a:t>Arm7Bot </a:t>
            </a:r>
            <a:r>
              <a:rPr lang="zh-CN" altLang="en-US" sz="2400" dirty="0"/>
              <a:t>机械臂）</a:t>
            </a:r>
            <a:endParaRPr lang="zh-CN" altLang="en-US" sz="2400" dirty="0"/>
          </a:p>
          <a:p>
            <a:pPr marL="0" lvl="1" indent="0" algn="l">
              <a:lnSpc>
                <a:spcPct val="150000"/>
              </a:lnSpc>
              <a:spcBef>
                <a:spcPts val="1000"/>
              </a:spcBef>
              <a:buClrTx/>
              <a:buSzTx/>
              <a:buNone/>
            </a:pPr>
            <a:r>
              <a:rPr lang="en-US" altLang="zh-CN" sz="2055" dirty="0"/>
              <a:t>		 </a:t>
            </a:r>
            <a:r>
              <a:rPr lang="zh-CN" altLang="en-US" sz="2400" dirty="0"/>
              <a:t>奥比中光科技集团股份有限公司</a:t>
            </a:r>
            <a:r>
              <a:rPr lang="en-US" altLang="zh-CN" sz="2400" dirty="0"/>
              <a:t> </a:t>
            </a:r>
            <a:r>
              <a:rPr lang="zh-CN" altLang="en-US" sz="2400" dirty="0"/>
              <a:t>（</a:t>
            </a:r>
            <a:r>
              <a:rPr lang="en-US" altLang="zh-CN" sz="2400" dirty="0"/>
              <a:t>Astra Gemini</a:t>
            </a:r>
            <a:r>
              <a:rPr lang="zh-CN" altLang="en-US" sz="2400" dirty="0"/>
              <a:t>深度相机、</a:t>
            </a:r>
            <a:r>
              <a:rPr lang="en-US" altLang="zh-CN" sz="2400" dirty="0"/>
              <a:t>Nano 							2GB</a:t>
            </a:r>
            <a:r>
              <a:rPr lang="zh-CN" altLang="en-US" sz="2400" dirty="0"/>
              <a:t>开发板）</a:t>
            </a:r>
            <a:endParaRPr lang="zh-CN" altLang="en-US" sz="2400" dirty="0"/>
          </a:p>
          <a:p>
            <a:pPr marL="0" algn="l">
              <a:lnSpc>
                <a:spcPct val="150000"/>
              </a:lnSpc>
              <a:buClrTx/>
              <a:buSzTx/>
              <a:buNone/>
            </a:pPr>
            <a:endParaRPr lang="zh-CN" altLang="en-US"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Words>
  <Application>WPS 演示</Application>
  <PresentationFormat>宽屏</PresentationFormat>
  <Paragraphs>65</Paragraphs>
  <Slides>10</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10</vt:i4>
      </vt:variant>
    </vt:vector>
  </HeadingPairs>
  <TitlesOfParts>
    <vt:vector size="28" baseType="lpstr">
      <vt:lpstr>Arial</vt:lpstr>
      <vt:lpstr>方正书宋_GBK</vt:lpstr>
      <vt:lpstr>Wingdings</vt:lpstr>
      <vt:lpstr>宋体</vt:lpstr>
      <vt:lpstr>汉仪书宋二KW</vt:lpstr>
      <vt:lpstr>微软雅黑</vt:lpstr>
      <vt:lpstr>汉仪旗黑</vt:lpstr>
      <vt:lpstr>Arial</vt:lpstr>
      <vt:lpstr>等线 Light</vt:lpstr>
      <vt:lpstr>汉仪中等线KW</vt:lpstr>
      <vt:lpstr>Calibri Light</vt:lpstr>
      <vt:lpstr>Helvetica Neue</vt:lpstr>
      <vt:lpstr>等线</vt:lpstr>
      <vt:lpstr>Calibri</vt:lpstr>
      <vt:lpstr>宋体</vt:lpstr>
      <vt:lpstr>Arial Unicode MS</vt:lpstr>
      <vt:lpstr>Office 主题​​</vt:lpstr>
      <vt:lpstr>1_Office 主题​​</vt:lpstr>
      <vt:lpstr>基于机械臂和深度相机的自动采摘草莓机器人开发</vt:lpstr>
      <vt:lpstr>项目概述</vt:lpstr>
      <vt:lpstr>硬件选配</vt:lpstr>
      <vt:lpstr>软件算法方案</vt:lpstr>
      <vt:lpstr>已解决难点</vt:lpstr>
      <vt:lpstr>项目进展</vt:lpstr>
      <vt:lpstr>项目进展</vt:lpstr>
      <vt:lpstr>没解决的问题</vt:lpstr>
      <vt:lpstr>特别鸣谢</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qiuzeyu</cp:lastModifiedBy>
  <cp:revision>13</cp:revision>
  <dcterms:created xsi:type="dcterms:W3CDTF">2021-12-01T07:52:36Z</dcterms:created>
  <dcterms:modified xsi:type="dcterms:W3CDTF">2021-12-01T07:52:36Z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y fmtid="{D5CDD505-2E9C-101B-9397-08002B2CF9AE}" pid="3" name="ICV">
    <vt:lpwstr>F6BDECFC17FB4F1A836479707C82283D</vt:lpwstr>
  </property>
</Properties>
</file>