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74" r:id="rId8"/>
    <p:sldId id="262" r:id="rId9"/>
    <p:sldId id="263" r:id="rId10"/>
    <p:sldId id="264" r:id="rId11"/>
    <p:sldId id="267" r:id="rId12"/>
    <p:sldId id="271" r:id="rId13"/>
    <p:sldId id="273" r:id="rId14"/>
    <p:sldId id="272" r:id="rId15"/>
    <p:sldId id="275" r:id="rId16"/>
    <p:sldId id="265" r:id="rId17"/>
    <p:sldId id="266" r:id="rId18"/>
    <p:sldId id="268" r:id="rId19"/>
    <p:sldId id="269" r:id="rId20"/>
    <p:sldId id="270" r:id="rId21"/>
    <p:sldId id="276" r:id="rId22"/>
    <p:sldId id="277" r:id="rId23"/>
    <p:sldId id="278" r:id="rId24"/>
    <p:sldId id="281" r:id="rId25"/>
    <p:sldId id="279" r:id="rId26"/>
    <p:sldId id="284" r:id="rId27"/>
    <p:sldId id="280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5" r:id="rId39"/>
    <p:sldId id="293" r:id="rId40"/>
    <p:sldId id="296" r:id="rId4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mily Bulatetsky" initials="FB" lastIdx="1" clrIdx="0">
    <p:extLst>
      <p:ext uri="{19B8F6BF-5375-455C-9EA6-DF929625EA0E}">
        <p15:presenceInfo xmlns:p15="http://schemas.microsoft.com/office/powerpoint/2012/main" userId="2112c9c6fc19a6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A2B7B-0E4D-460A-BF71-3514AA6BA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BD1AB09-4421-423D-A343-D5F75497F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E4FDC55-3391-45F6-A4D6-90C84C64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892F-4981-44A0-92EC-3AFD23B0B95C}" type="datetimeFigureOut">
              <a:rPr lang="uk-UA" smtClean="0"/>
              <a:t>09.12.2021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7A27E82-301C-4EF1-8339-6C21EC57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E198358-7987-45D9-BE33-3D9CA448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2E3-8A11-40FA-A652-7E10E01379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94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80334-594C-4C23-AF48-A9F8B345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6D6B442-0714-42BE-B0D1-D26D992F2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F2F8C30-36FD-4038-AFA6-274A760C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892F-4981-44A0-92EC-3AFD23B0B95C}" type="datetimeFigureOut">
              <a:rPr lang="uk-UA" smtClean="0"/>
              <a:t>09.12.2021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A8037FF-D30E-4B0E-8873-60520644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5DC32A5-9634-4A5E-BB5C-A57F3DAE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2E3-8A11-40FA-A652-7E10E01379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009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14CA40CA-C15C-493A-AC67-6BC8A676C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CA09F1D8-F82A-4268-BAC0-4CF768B78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03E0302-94D6-4C67-B390-8D3820E8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892F-4981-44A0-92EC-3AFD23B0B95C}" type="datetimeFigureOut">
              <a:rPr lang="uk-UA" smtClean="0"/>
              <a:t>09.12.2021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B535524-2407-4A24-BDE2-90F8A6AA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35FB9CF-947D-4AEE-8F4D-17D742D2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2E3-8A11-40FA-A652-7E10E01379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083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BD726-0768-47D1-BF92-30222CF0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0B8F991-7F05-48C6-8BCC-8BB8D72D0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AA29395-F471-4262-9887-FBE5C83E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892F-4981-44A0-92EC-3AFD23B0B95C}" type="datetimeFigureOut">
              <a:rPr lang="uk-UA" smtClean="0"/>
              <a:t>09.12.2021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090E356-08C6-4F85-95F2-CD38B710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CE1A0DA-EB2D-4670-B16A-A7367D7B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2E3-8A11-40FA-A652-7E10E01379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994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CB1CA-0304-4BD5-94D5-73786AF6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1B14F3C-78AD-4227-A5C7-EA10C7D55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F801A3D-6209-462F-A2F1-9F931B5D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892F-4981-44A0-92EC-3AFD23B0B95C}" type="datetimeFigureOut">
              <a:rPr lang="uk-UA" smtClean="0"/>
              <a:t>09.12.2021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9B946FC-E37A-47DF-B8B5-BA7270EE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850DBB6-1DFF-4889-8A84-034F7D35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2E3-8A11-40FA-A652-7E10E01379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492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51F74-E270-459F-B009-3E03EFAE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CE58948-1DBF-47EC-8FAE-58DEBD874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412C578-060C-458D-AEAA-E7888CEA5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CB93719-C44A-4D00-A472-9BC8D369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892F-4981-44A0-92EC-3AFD23B0B95C}" type="datetimeFigureOut">
              <a:rPr lang="uk-UA" smtClean="0"/>
              <a:t>09.12.2021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1E59F16-FFD1-4281-98A6-B6AA0574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27632E5-C820-4DB0-AD92-EE98B60E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2E3-8A11-40FA-A652-7E10E01379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628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948A7-079F-4E76-BDE1-9B9D3EFD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66853B2-E42D-4741-92B5-D7A0CAB26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6BF7396-CC85-4AD6-AC95-7A347EB0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B433B4EF-0BF4-4BBC-8EF5-0196B5593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CD981B3A-442D-4A1C-8D07-1BAC998D0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B31611F5-4D20-4D0D-9FFE-6D56F8B0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892F-4981-44A0-92EC-3AFD23B0B95C}" type="datetimeFigureOut">
              <a:rPr lang="uk-UA" smtClean="0"/>
              <a:t>09.12.2021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C76BC649-435B-439A-85E3-0B5C6F26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751DE450-A5DF-45E9-8343-90CAEDF2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2E3-8A11-40FA-A652-7E10E01379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304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5E8DB-FBDB-4CE3-A3F3-40CC9AFA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D04290AA-DF10-4137-B2F5-1D85294F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892F-4981-44A0-92EC-3AFD23B0B95C}" type="datetimeFigureOut">
              <a:rPr lang="uk-UA" smtClean="0"/>
              <a:t>09.12.2021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45CC4E3-2FA3-4CD7-A875-2DBCDE8A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C8049296-DCA7-4526-8C29-4B5814A3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2E3-8A11-40FA-A652-7E10E01379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075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99C86DFD-FC09-4CD6-A648-1C742419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892F-4981-44A0-92EC-3AFD23B0B95C}" type="datetimeFigureOut">
              <a:rPr lang="uk-UA" smtClean="0"/>
              <a:t>09.12.2021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0D34C61F-1E4E-41FA-9FF9-D55A1767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2D50BED-DC36-48C0-8480-FB28A473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2E3-8A11-40FA-A652-7E10E01379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693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3C678-DADB-4402-93B4-83247700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134A143-3FCA-44F5-BAD5-A26F9DAC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BD7207B-F957-4A99-A7AC-29DBAE23B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A7B4609-9CD4-4A93-8999-C774E981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892F-4981-44A0-92EC-3AFD23B0B95C}" type="datetimeFigureOut">
              <a:rPr lang="uk-UA" smtClean="0"/>
              <a:t>09.12.2021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24ED45F-7C64-440D-958F-6D46D6C5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CF57792-C3CD-4C6D-98CE-592F595C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2E3-8A11-40FA-A652-7E10E01379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4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7F869-8EC2-4D26-99E0-2E594F47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C7965118-C512-487D-BEEB-45807766E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DDC257D-1FB3-4025-ADD5-F5D657268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D11C75A-B574-4059-81AF-AE9FDED0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892F-4981-44A0-92EC-3AFD23B0B95C}" type="datetimeFigureOut">
              <a:rPr lang="uk-UA" smtClean="0"/>
              <a:t>09.12.2021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C448888-80E0-4AB1-9015-B5F9EA39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E1E06E5-D794-489A-8834-618ECF5E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82E3-8A11-40FA-A652-7E10E01379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196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A78CBB8F-8505-4C7D-BBEB-4B2B52D0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98540FB-3F55-403B-8435-7B2F99844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37E746F-7D52-4EA7-8F36-A092C7706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9892F-4981-44A0-92EC-3AFD23B0B95C}" type="datetimeFigureOut">
              <a:rPr lang="uk-UA" smtClean="0"/>
              <a:t>09.12.2021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4F75454-8315-4FB1-9DB2-419C99CBD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A05C3CC-6938-439E-87FA-E73D572A4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582E3-8A11-40FA-A652-7E10E01379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107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0BB5C-8935-4383-A35C-9C726F07E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60" y="1877935"/>
            <a:ext cx="11736280" cy="2352582"/>
          </a:xfrm>
        </p:spPr>
        <p:txBody>
          <a:bodyPr>
            <a:normAutofit/>
          </a:bodyPr>
          <a:lstStyle/>
          <a:p>
            <a:r>
              <a:rPr lang="uk-UA" sz="5400" b="1" dirty="0"/>
              <a:t>ДОСЛІДЖЕННЯ ТА РЕАЛІЗАЦІЯ ЗАСОБІВ ОПТИМІЗАЦІЇ СИСТЕМНОГО РОЗДІЛУ </a:t>
            </a:r>
            <a:br>
              <a:rPr lang="uk-UA" sz="5400" dirty="0"/>
            </a:br>
            <a:r>
              <a:rPr lang="uk-UA" sz="5400" b="1" dirty="0"/>
              <a:t>ОПЕРАЦІЙНОЇ СИСТЕМИ WINDOWS 10</a:t>
            </a:r>
            <a:endParaRPr lang="uk-UA" sz="54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D490746-9CA9-4A53-A3F8-647DCDECD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798" y="823327"/>
            <a:ext cx="9144000" cy="446180"/>
          </a:xfrm>
        </p:spPr>
        <p:txBody>
          <a:bodyPr>
            <a:noAutofit/>
          </a:bodyPr>
          <a:lstStyle/>
          <a:p>
            <a:r>
              <a:rPr lang="uk-UA" sz="3200" dirty="0"/>
              <a:t>Навчально-науковий інститут неперервної освіти</a:t>
            </a:r>
          </a:p>
          <a:p>
            <a:r>
              <a:rPr lang="uk-UA" sz="3200" dirty="0"/>
              <a:t>Булатецький Віталій Вікторович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8391F-630E-4B8E-B1E1-933A293822BB}"/>
              </a:ext>
            </a:extLst>
          </p:cNvPr>
          <p:cNvSpPr txBox="1"/>
          <p:nvPr/>
        </p:nvSpPr>
        <p:spPr>
          <a:xfrm>
            <a:off x="1142260" y="4352863"/>
            <a:ext cx="1022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Спеціальність: 122 Комп’ютерні науки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2D068-24D3-4422-AF6D-84459BCA9E68}"/>
              </a:ext>
            </a:extLst>
          </p:cNvPr>
          <p:cNvSpPr txBox="1"/>
          <p:nvPr/>
        </p:nvSpPr>
        <p:spPr>
          <a:xfrm>
            <a:off x="1142260" y="4875320"/>
            <a:ext cx="102270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800" dirty="0"/>
              <a:t>Науковий керівник:</a:t>
            </a:r>
          </a:p>
          <a:p>
            <a:pPr algn="r"/>
            <a:r>
              <a:rPr lang="uk-UA" sz="2800" dirty="0"/>
              <a:t>ГРИШАНОВИЧ </a:t>
            </a:r>
          </a:p>
          <a:p>
            <a:pPr algn="r"/>
            <a:r>
              <a:rPr lang="uk-UA" sz="2800" dirty="0"/>
              <a:t>ТЕТЯНА ОЛЕКСАНДРІВНА,</a:t>
            </a:r>
          </a:p>
          <a:p>
            <a:pPr algn="r"/>
            <a:r>
              <a:rPr lang="uk-UA" sz="2800" dirty="0"/>
              <a:t>кандидат фізико-математичних наук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AFCDC-518C-43D2-BBAE-F04AD1D1AB4E}"/>
              </a:ext>
            </a:extLst>
          </p:cNvPr>
          <p:cNvSpPr txBox="1"/>
          <p:nvPr/>
        </p:nvSpPr>
        <p:spPr>
          <a:xfrm>
            <a:off x="319597" y="6034673"/>
            <a:ext cx="3071674" cy="657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  <a:p>
            <a:r>
              <a:rPr lang="uk-UA" dirty="0"/>
              <a:t> ЛУЦЬК – 2021 </a:t>
            </a:r>
          </a:p>
        </p:txBody>
      </p:sp>
    </p:spTree>
    <p:extLst>
      <p:ext uri="{BB962C8B-B14F-4D97-AF65-F5344CB8AC3E}">
        <p14:creationId xmlns:p14="http://schemas.microsoft.com/office/powerpoint/2010/main" val="154259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CF031-1F0A-45DC-8411-5F6E3CEBD83B}"/>
              </a:ext>
            </a:extLst>
          </p:cNvPr>
          <p:cNvSpPr txBox="1"/>
          <p:nvPr/>
        </p:nvSpPr>
        <p:spPr>
          <a:xfrm>
            <a:off x="985421" y="491840"/>
            <a:ext cx="108485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Системні каталоги для очистки: </a:t>
            </a:r>
          </a:p>
          <a:p>
            <a:r>
              <a:rPr lang="sq-AL" sz="3200" dirty="0">
                <a:solidFill>
                  <a:srgbClr val="FF0000"/>
                </a:solidFill>
              </a:rPr>
              <a:t>%Systemroot%</a:t>
            </a:r>
            <a:r>
              <a:rPr lang="en-US" sz="3200" dirty="0">
                <a:solidFill>
                  <a:srgbClr val="FF0000"/>
                </a:solidFill>
              </a:rPr>
              <a:t>\SoftwareDistribution\Download\</a:t>
            </a:r>
          </a:p>
          <a:p>
            <a:r>
              <a:rPr lang="sq-AL" sz="3200" dirty="0">
                <a:solidFill>
                  <a:srgbClr val="FF0000"/>
                </a:solidFill>
              </a:rPr>
              <a:t>%Systemroot%\System32\drivers\</a:t>
            </a:r>
            <a:endParaRPr lang="uk-UA" sz="3200" dirty="0">
              <a:solidFill>
                <a:srgbClr val="FF0000"/>
              </a:solidFill>
            </a:endParaRPr>
          </a:p>
          <a:p>
            <a:r>
              <a:rPr lang="sq-AL" sz="3200" dirty="0">
                <a:solidFill>
                  <a:srgbClr val="FF0000"/>
                </a:solidFill>
              </a:rPr>
              <a:t>%Systemroot%\system32\config\ </a:t>
            </a:r>
            <a:endParaRPr lang="uk-UA" sz="3200" dirty="0">
              <a:solidFill>
                <a:srgbClr val="FF0000"/>
              </a:solidFill>
            </a:endParaRPr>
          </a:p>
          <a:p>
            <a:r>
              <a:rPr lang="sq-AL" sz="3200" dirty="0">
                <a:solidFill>
                  <a:srgbClr val="FF0000"/>
                </a:solidFill>
              </a:rPr>
              <a:t>%System</a:t>
            </a:r>
            <a:r>
              <a:rPr lang="en-US" sz="3200" dirty="0">
                <a:solidFill>
                  <a:srgbClr val="FF0000"/>
                </a:solidFill>
              </a:rPr>
              <a:t>Drive</a:t>
            </a:r>
            <a:r>
              <a:rPr lang="sq-AL" sz="3200" dirty="0">
                <a:solidFill>
                  <a:srgbClr val="FF0000"/>
                </a:solidFill>
              </a:rPr>
              <a:t>%\WindowsApps\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sq-AL" sz="3200" dirty="0">
                <a:solidFill>
                  <a:srgbClr val="FF0000"/>
                </a:solidFill>
              </a:rPr>
              <a:t>%SystemDrive%\System Volume Information\ 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sq-AL" sz="3200" dirty="0">
                <a:solidFill>
                  <a:srgbClr val="FF0000"/>
                </a:solidFill>
              </a:rPr>
              <a:t>%SystemDrive%\CONFIG.MSI</a:t>
            </a:r>
            <a:r>
              <a:rPr lang="en-US" sz="3200" dirty="0">
                <a:solidFill>
                  <a:srgbClr val="FF0000"/>
                </a:solidFill>
              </a:rPr>
              <a:t>\</a:t>
            </a:r>
            <a:r>
              <a:rPr lang="sq-AL" sz="3200" dirty="0">
                <a:solidFill>
                  <a:srgbClr val="FF0000"/>
                </a:solidFill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sq-AL" sz="3200" dirty="0">
                <a:solidFill>
                  <a:srgbClr val="FF0000"/>
                </a:solidFill>
              </a:rPr>
              <a:t>%SystemDrive%\Temp\</a:t>
            </a:r>
          </a:p>
          <a:p>
            <a:r>
              <a:rPr lang="sq-AL" sz="3200" dirty="0">
                <a:solidFill>
                  <a:srgbClr val="FF0000"/>
                </a:solidFill>
              </a:rPr>
              <a:t>%SystemRoot%\Temp\ </a:t>
            </a:r>
          </a:p>
          <a:p>
            <a:r>
              <a:rPr lang="sq-AL" sz="3200" dirty="0">
                <a:solidFill>
                  <a:srgbClr val="FF0000"/>
                </a:solidFill>
              </a:rPr>
              <a:t>%SystemRoot%\System32\DriverStore\Temp\</a:t>
            </a:r>
          </a:p>
          <a:p>
            <a:r>
              <a:rPr lang="en-US" sz="3200" dirty="0">
                <a:solidFill>
                  <a:srgbClr val="FF0000"/>
                </a:solidFill>
              </a:rPr>
              <a:t>%</a:t>
            </a:r>
            <a:r>
              <a:rPr lang="en-US" sz="3200" dirty="0" err="1">
                <a:solidFill>
                  <a:srgbClr val="FF0000"/>
                </a:solidFill>
              </a:rPr>
              <a:t>SystemDrive</a:t>
            </a:r>
            <a:r>
              <a:rPr lang="en-US" sz="3200" dirty="0">
                <a:solidFill>
                  <a:srgbClr val="FF0000"/>
                </a:solidFill>
              </a:rPr>
              <a:t>%\Users\%username%\</a:t>
            </a:r>
            <a:r>
              <a:rPr lang="en-US" sz="3200" dirty="0" err="1">
                <a:solidFill>
                  <a:srgbClr val="FF0000"/>
                </a:solidFill>
              </a:rPr>
              <a:t>AppData</a:t>
            </a:r>
            <a:r>
              <a:rPr lang="en-US" sz="3200" dirty="0">
                <a:solidFill>
                  <a:srgbClr val="FF0000"/>
                </a:solidFill>
              </a:rPr>
              <a:t>\Local\Temp\</a:t>
            </a:r>
          </a:p>
          <a:p>
            <a:r>
              <a:rPr lang="uk-UA" sz="3200" dirty="0">
                <a:solidFill>
                  <a:srgbClr val="FF0000"/>
                </a:solidFill>
              </a:rPr>
              <a:t>… та інші</a:t>
            </a:r>
            <a:endParaRPr lang="sq-AL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2BC68-D9A1-4524-99B5-62E6CBAE90F1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7068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36546-5D5A-48BB-B25B-CB0B05882A9F}"/>
              </a:ext>
            </a:extLst>
          </p:cNvPr>
          <p:cNvSpPr txBox="1"/>
          <p:nvPr/>
        </p:nvSpPr>
        <p:spPr>
          <a:xfrm>
            <a:off x="852256" y="1139910"/>
            <a:ext cx="1084851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Системні налаштування, що впливають на простір системного розділу: </a:t>
            </a:r>
          </a:p>
          <a:p>
            <a:endParaRPr lang="uk-UA" sz="3600" b="1" dirty="0">
              <a:solidFill>
                <a:srgbClr val="FF0000"/>
              </a:solidFill>
            </a:endParaRPr>
          </a:p>
          <a:p>
            <a:r>
              <a:rPr lang="uk-UA" sz="3600" b="1" dirty="0">
                <a:solidFill>
                  <a:srgbClr val="FF0000"/>
                </a:solidFill>
              </a:rPr>
              <a:t>Стиснення системних файлів </a:t>
            </a:r>
            <a:r>
              <a:rPr lang="uk-UA" sz="3600" b="1" dirty="0"/>
              <a:t>(</a:t>
            </a:r>
            <a:r>
              <a:rPr lang="en-US" sz="3600" b="1" dirty="0" err="1"/>
              <a:t>CompactOs</a:t>
            </a:r>
            <a:r>
              <a:rPr lang="uk-UA" sz="3600" b="1" dirty="0"/>
              <a:t>)</a:t>
            </a:r>
            <a:endParaRPr lang="en-US" sz="3600" b="1" dirty="0"/>
          </a:p>
          <a:p>
            <a:r>
              <a:rPr lang="uk-UA" sz="3600" b="1" dirty="0">
                <a:solidFill>
                  <a:srgbClr val="FF0000"/>
                </a:solidFill>
              </a:rPr>
              <a:t>Режим гібернації </a:t>
            </a:r>
            <a:r>
              <a:rPr lang="uk-UA" sz="3600" b="1" dirty="0"/>
              <a:t>(hiberfil.sys)</a:t>
            </a:r>
          </a:p>
          <a:p>
            <a:r>
              <a:rPr lang="uk-UA" sz="3600" b="1" dirty="0">
                <a:solidFill>
                  <a:srgbClr val="FF0000"/>
                </a:solidFill>
              </a:rPr>
              <a:t>Файли підкачки </a:t>
            </a:r>
            <a:r>
              <a:rPr lang="uk-UA" sz="3600" b="1" dirty="0"/>
              <a:t>(</a:t>
            </a:r>
            <a:r>
              <a:rPr lang="en-US" sz="3600" b="1" dirty="0" err="1"/>
              <a:t>pagefile</a:t>
            </a:r>
            <a:r>
              <a:rPr lang="uk-UA" sz="3600" b="1" dirty="0"/>
              <a:t>.</a:t>
            </a:r>
            <a:r>
              <a:rPr lang="en-US" sz="3600" b="1" dirty="0"/>
              <a:t>sys</a:t>
            </a:r>
            <a:r>
              <a:rPr lang="uk-UA" sz="3600" b="1" dirty="0"/>
              <a:t>, </a:t>
            </a:r>
            <a:r>
              <a:rPr lang="sq-AL" sz="3600" b="1" dirty="0"/>
              <a:t>swapfile.sys</a:t>
            </a:r>
            <a:r>
              <a:rPr lang="uk-UA" sz="3600" b="1" dirty="0"/>
              <a:t>)</a:t>
            </a:r>
          </a:p>
          <a:p>
            <a:r>
              <a:rPr lang="uk-UA" sz="3600" b="1" dirty="0">
                <a:solidFill>
                  <a:srgbClr val="FF0000"/>
                </a:solidFill>
              </a:rPr>
              <a:t>Керування </a:t>
            </a:r>
            <a:r>
              <a:rPr lang="sq-AL" sz="3600" b="1" dirty="0"/>
              <a:t>UWP</a:t>
            </a:r>
            <a:r>
              <a:rPr lang="sq-AL" sz="36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76B73-0CC7-4EFB-9401-7E1C26484529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82863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155FD0-A7E2-49AD-8A6B-D95E4BB8FF3C}"/>
              </a:ext>
            </a:extLst>
          </p:cNvPr>
          <p:cNvSpPr txBox="1"/>
          <p:nvPr/>
        </p:nvSpPr>
        <p:spPr>
          <a:xfrm>
            <a:off x="358066" y="299050"/>
            <a:ext cx="39771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rgbClr val="00B050"/>
                </a:solidFill>
              </a:rPr>
              <a:t>Порівняльний </a:t>
            </a:r>
          </a:p>
          <a:p>
            <a:r>
              <a:rPr lang="uk-UA" sz="4400" b="1" dirty="0">
                <a:solidFill>
                  <a:srgbClr val="00B050"/>
                </a:solidFill>
              </a:rPr>
              <a:t>аналіз існуючих </a:t>
            </a:r>
          </a:p>
          <a:p>
            <a:r>
              <a:rPr lang="uk-UA" sz="4400" b="1" dirty="0">
                <a:solidFill>
                  <a:srgbClr val="00B050"/>
                </a:solidFill>
              </a:rPr>
              <a:t>розробок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2B882-197F-45C2-947F-22A82F0DE726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33A52-5EE2-46FB-873C-B2B44C004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549" y="168675"/>
            <a:ext cx="6941417" cy="639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3587F-1BD2-4AEC-BF05-C5C177FECC53}"/>
              </a:ext>
            </a:extLst>
          </p:cNvPr>
          <p:cNvSpPr txBox="1"/>
          <p:nvPr/>
        </p:nvSpPr>
        <p:spPr>
          <a:xfrm>
            <a:off x="358067" y="491840"/>
            <a:ext cx="11475868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Основні вимоги ПЗ: </a:t>
            </a:r>
          </a:p>
          <a:p>
            <a:endParaRPr lang="uk-UA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b="1" dirty="0" err="1"/>
              <a:t>єдине</a:t>
            </a:r>
            <a:r>
              <a:rPr lang="ru-RU" sz="3200" b="1" dirty="0"/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інтегроване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середовище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/>
              <a:t>з </a:t>
            </a:r>
            <a:r>
              <a:rPr lang="ru-RU" sz="3200" b="1" dirty="0" err="1"/>
              <a:t>графічним</a:t>
            </a:r>
            <a:r>
              <a:rPr lang="ru-RU" sz="3200" b="1" dirty="0"/>
              <a:t> </a:t>
            </a:r>
            <a:r>
              <a:rPr lang="ru-RU" sz="3200" b="1" dirty="0" err="1"/>
              <a:t>інтерфейсом</a:t>
            </a:r>
            <a:r>
              <a:rPr lang="ru-RU" sz="3200" b="1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200" b="1" dirty="0"/>
              <a:t>забезпечення </a:t>
            </a:r>
            <a:r>
              <a:rPr lang="uk-UA" sz="3200" b="1" dirty="0">
                <a:solidFill>
                  <a:srgbClr val="FF0000"/>
                </a:solidFill>
              </a:rPr>
              <a:t>середовища виконання </a:t>
            </a:r>
            <a:r>
              <a:rPr lang="uk-UA" sz="3200" b="1" dirty="0"/>
              <a:t>та </a:t>
            </a:r>
            <a:r>
              <a:rPr lang="uk-UA" sz="3200" b="1" dirty="0">
                <a:solidFill>
                  <a:srgbClr val="FF0000"/>
                </a:solidFill>
              </a:rPr>
              <a:t>організації процесів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b="1" dirty="0" err="1"/>
              <a:t>взаємодія</a:t>
            </a:r>
            <a:r>
              <a:rPr lang="ru-RU" sz="3200" b="1" dirty="0"/>
              <a:t> з </a:t>
            </a:r>
            <a:r>
              <a:rPr lang="ru-RU" sz="3200" b="1" dirty="0" err="1">
                <a:solidFill>
                  <a:srgbClr val="FF0000"/>
                </a:solidFill>
              </a:rPr>
              <a:t>системними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засобами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/>
              <a:t>операційної</a:t>
            </a:r>
            <a:r>
              <a:rPr lang="ru-RU" sz="3200" b="1" dirty="0"/>
              <a:t> </a:t>
            </a:r>
            <a:r>
              <a:rPr lang="ru-RU" sz="3200" b="1" dirty="0" err="1"/>
              <a:t>системи</a:t>
            </a:r>
            <a:endParaRPr lang="ru-RU" sz="3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b="1" dirty="0" err="1"/>
              <a:t>допускати</a:t>
            </a:r>
            <a:r>
              <a:rPr lang="ru-RU" sz="3200" b="1" dirty="0"/>
              <a:t> </a:t>
            </a:r>
            <a:r>
              <a:rPr lang="ru-RU" sz="3200" b="1" dirty="0" err="1"/>
              <a:t>завантаження</a:t>
            </a:r>
            <a:r>
              <a:rPr lang="ru-RU" sz="3200" b="1" dirty="0"/>
              <a:t>, </a:t>
            </a:r>
            <a:r>
              <a:rPr lang="ru-RU" sz="3200" b="1" dirty="0" err="1"/>
              <a:t>встановлення</a:t>
            </a:r>
            <a:r>
              <a:rPr lang="ru-RU" sz="3200" b="1" dirty="0"/>
              <a:t> та роботу </a:t>
            </a:r>
            <a:r>
              <a:rPr lang="ru-RU" sz="3200" b="1" dirty="0" err="1">
                <a:solidFill>
                  <a:srgbClr val="FF0000"/>
                </a:solidFill>
              </a:rPr>
              <a:t>сторонніх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засобів</a:t>
            </a:r>
            <a:r>
              <a:rPr lang="ru-RU" sz="3200" b="1" dirty="0"/>
              <a:t> </a:t>
            </a:r>
            <a:r>
              <a:rPr lang="ru-RU" sz="3200" b="1" dirty="0" err="1"/>
              <a:t>оптимізації</a:t>
            </a:r>
            <a:endParaRPr lang="ru-RU" sz="3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200" b="1" dirty="0"/>
              <a:t>реалізацію </a:t>
            </a:r>
            <a:r>
              <a:rPr lang="uk-UA" sz="3200" b="1" dirty="0">
                <a:solidFill>
                  <a:srgbClr val="FF0000"/>
                </a:solidFill>
              </a:rPr>
              <a:t>додаткових</a:t>
            </a:r>
            <a:r>
              <a:rPr lang="uk-UA" sz="3200" b="1" dirty="0"/>
              <a:t> інструментів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b="1" dirty="0" err="1"/>
              <a:t>можливість</a:t>
            </a:r>
            <a:r>
              <a:rPr lang="ru-RU" sz="3200" b="1" dirty="0"/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вибіркового</a:t>
            </a:r>
            <a:r>
              <a:rPr lang="ru-RU" sz="3200" b="1" dirty="0"/>
              <a:t> </a:t>
            </a:r>
            <a:r>
              <a:rPr lang="ru-RU" sz="3200" b="1" dirty="0" err="1"/>
              <a:t>застосування</a:t>
            </a:r>
            <a:r>
              <a:rPr lang="ru-RU" sz="3200" b="1" dirty="0"/>
              <a:t> </a:t>
            </a:r>
            <a:r>
              <a:rPr lang="ru-RU" sz="3200" b="1" dirty="0" err="1"/>
              <a:t>методів</a:t>
            </a:r>
            <a:r>
              <a:rPr lang="ru-RU" sz="3200" b="1" dirty="0"/>
              <a:t> </a:t>
            </a:r>
            <a:r>
              <a:rPr lang="ru-RU" sz="3200" b="1" dirty="0" err="1"/>
              <a:t>оптимізації</a:t>
            </a:r>
            <a:endParaRPr lang="ru-RU" sz="3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b="1" dirty="0" err="1"/>
              <a:t>містити</a:t>
            </a:r>
            <a:r>
              <a:rPr lang="ru-RU" sz="3200" b="1" dirty="0"/>
              <a:t> у </a:t>
            </a:r>
            <a:r>
              <a:rPr lang="ru-RU" sz="3200" b="1" dirty="0" err="1"/>
              <a:t>собі</a:t>
            </a:r>
            <a:r>
              <a:rPr lang="ru-RU" sz="3200" b="1" dirty="0"/>
              <a:t> </a:t>
            </a:r>
            <a:r>
              <a:rPr lang="ru-RU" sz="3200" b="1" dirty="0" err="1"/>
              <a:t>лаконічні</a:t>
            </a:r>
            <a:r>
              <a:rPr lang="ru-RU" sz="3200" b="1" dirty="0"/>
              <a:t> та, </a:t>
            </a:r>
            <a:r>
              <a:rPr lang="ru-RU" sz="3200" b="1" dirty="0" err="1"/>
              <a:t>водночас</a:t>
            </a:r>
            <a:r>
              <a:rPr lang="ru-RU" sz="3200" b="1" dirty="0"/>
              <a:t>, </a:t>
            </a:r>
            <a:r>
              <a:rPr lang="ru-RU" sz="3200" b="1" dirty="0" err="1"/>
              <a:t>вичерпні</a:t>
            </a:r>
            <a:r>
              <a:rPr lang="ru-RU" sz="3200" b="1" dirty="0"/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коментарі</a:t>
            </a:r>
            <a:r>
              <a:rPr lang="ru-RU" sz="3200" b="1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uk-UA" sz="3600" b="1" dirty="0"/>
          </a:p>
          <a:p>
            <a:pPr marL="571500" indent="-571500">
              <a:buFontTx/>
              <a:buChar char="-"/>
            </a:pPr>
            <a:endParaRPr lang="uk-U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413C6-94BD-498F-BCE1-B695958B1AE1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9046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BB5831-FB71-4E4A-A4F6-D40B6F74911D}"/>
              </a:ext>
            </a:extLst>
          </p:cNvPr>
          <p:cNvSpPr txBox="1"/>
          <p:nvPr/>
        </p:nvSpPr>
        <p:spPr>
          <a:xfrm>
            <a:off x="358067" y="491840"/>
            <a:ext cx="1147586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err="1">
                <a:solidFill>
                  <a:srgbClr val="FF0000"/>
                </a:solidFill>
              </a:rPr>
              <a:t>Інкрементна</a:t>
            </a:r>
            <a:r>
              <a:rPr lang="uk-UA" sz="4400" b="1" dirty="0">
                <a:solidFill>
                  <a:srgbClr val="00B050"/>
                </a:solidFill>
              </a:rPr>
              <a:t> модель життєвого циклу </a:t>
            </a:r>
          </a:p>
          <a:p>
            <a:endParaRPr lang="uk-UA" dirty="0"/>
          </a:p>
          <a:p>
            <a:r>
              <a:rPr lang="uk-UA" sz="3600" dirty="0"/>
              <a:t>передбачає </a:t>
            </a:r>
            <a:r>
              <a:rPr lang="uk-UA" sz="3600" dirty="0">
                <a:solidFill>
                  <a:srgbClr val="FF0000"/>
                </a:solidFill>
              </a:rPr>
              <a:t>стадійну</a:t>
            </a:r>
            <a:r>
              <a:rPr lang="uk-UA" sz="3600" dirty="0"/>
              <a:t> послідовність розробки, </a:t>
            </a:r>
            <a:r>
              <a:rPr lang="ru-RU" sz="3600" dirty="0" err="1"/>
              <a:t>ведеться</a:t>
            </a:r>
            <a:r>
              <a:rPr lang="ru-RU" sz="3600" dirty="0"/>
              <a:t> </a:t>
            </a:r>
            <a:r>
              <a:rPr lang="ru-RU" sz="3600" dirty="0" err="1"/>
              <a:t>ітераціями</a:t>
            </a:r>
            <a:r>
              <a:rPr lang="ru-RU" sz="3600" dirty="0"/>
              <a:t> з циклами </a:t>
            </a:r>
            <a:r>
              <a:rPr lang="ru-RU" sz="3600" dirty="0" err="1"/>
              <a:t>зворотного</a:t>
            </a:r>
            <a:r>
              <a:rPr lang="ru-RU" sz="3600" dirty="0"/>
              <a:t> </a:t>
            </a:r>
            <a:r>
              <a:rPr lang="ru-RU" sz="3600" dirty="0" err="1"/>
              <a:t>зв'язку</a:t>
            </a:r>
            <a:r>
              <a:rPr lang="ru-RU" sz="3600" dirty="0"/>
              <a:t> </a:t>
            </a:r>
            <a:r>
              <a:rPr lang="ru-RU" sz="3600" dirty="0" err="1"/>
              <a:t>між</a:t>
            </a:r>
            <a:r>
              <a:rPr lang="ru-RU" sz="3600" dirty="0"/>
              <a:t> </a:t>
            </a:r>
            <a:r>
              <a:rPr lang="ru-RU" sz="3600" dirty="0" err="1"/>
              <a:t>етапами</a:t>
            </a:r>
            <a:r>
              <a:rPr lang="ru-RU" sz="3600" dirty="0"/>
              <a:t>.</a:t>
            </a:r>
          </a:p>
          <a:p>
            <a:endParaRPr lang="ru-RU" sz="3600" dirty="0"/>
          </a:p>
          <a:p>
            <a:r>
              <a:rPr lang="uk-UA" sz="3600" dirty="0"/>
              <a:t>Основна </a:t>
            </a:r>
            <a:r>
              <a:rPr lang="uk-UA" sz="3600" dirty="0">
                <a:solidFill>
                  <a:srgbClr val="FF0000"/>
                </a:solidFill>
              </a:rPr>
              <a:t>перевага</a:t>
            </a:r>
            <a:r>
              <a:rPr lang="uk-UA" sz="3600" dirty="0"/>
              <a:t> такої моделі у можливості незалежної розробки та тестування кожної із компонент, незалежно одна від одної. До </a:t>
            </a:r>
            <a:r>
              <a:rPr lang="uk-UA" sz="3600" dirty="0">
                <a:solidFill>
                  <a:srgbClr val="FF0000"/>
                </a:solidFill>
              </a:rPr>
              <a:t>недоліку</a:t>
            </a:r>
            <a:r>
              <a:rPr lang="uk-UA" sz="3600" dirty="0"/>
              <a:t> можна віднести підвищення складності та іноді навіть порушення загальної структури при додавання нових компонент. </a:t>
            </a:r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uk-UA" sz="3600" b="1" dirty="0"/>
          </a:p>
          <a:p>
            <a:pPr marL="571500" indent="-571500">
              <a:buFontTx/>
              <a:buChar char="-"/>
            </a:pPr>
            <a:endParaRPr lang="uk-U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7CED3-1AF0-423E-A03E-F8037BECA83A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0886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D46B3F-708E-432B-91C9-6A126C535427}"/>
              </a:ext>
            </a:extLst>
          </p:cNvPr>
          <p:cNvSpPr txBox="1"/>
          <p:nvPr/>
        </p:nvSpPr>
        <p:spPr>
          <a:xfrm>
            <a:off x="358067" y="491840"/>
            <a:ext cx="11475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00B050"/>
                </a:solidFill>
              </a:rPr>
              <a:t>Діаграма послідовностей </a:t>
            </a:r>
            <a:endParaRPr lang="uk-UA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DA0F0-389F-42C0-932E-1184739E6351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4A62E6-0B6B-4541-AE45-6076C7EDE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07"/>
          <a:stretch/>
        </p:blipFill>
        <p:spPr>
          <a:xfrm>
            <a:off x="667305" y="1138171"/>
            <a:ext cx="10857390" cy="50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1F262E-8080-415E-B558-7AB4F8B1C20D}"/>
              </a:ext>
            </a:extLst>
          </p:cNvPr>
          <p:cNvSpPr txBox="1"/>
          <p:nvPr/>
        </p:nvSpPr>
        <p:spPr>
          <a:xfrm>
            <a:off x="358067" y="491840"/>
            <a:ext cx="11475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Основні засоби та інструментарій: </a:t>
            </a:r>
          </a:p>
          <a:p>
            <a:pPr algn="ctr"/>
            <a:r>
              <a:rPr lang="uk-UA" sz="4000" b="1" dirty="0">
                <a:solidFill>
                  <a:srgbClr val="FF0000"/>
                </a:solidFill>
              </a:rPr>
              <a:t>Інтерпретатор командного рядка та пакетні файли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34A3D-9176-4A9B-A502-645CFE972633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355F9E-32BF-4776-B515-4927F320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02" y="1876835"/>
            <a:ext cx="7272821" cy="45727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E91E49-C413-473E-B3A0-A5727D373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085" y="2107800"/>
            <a:ext cx="83724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18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7593C5-DB98-402D-9206-D58BFFDF6F91}"/>
              </a:ext>
            </a:extLst>
          </p:cNvPr>
          <p:cNvSpPr txBox="1"/>
          <p:nvPr/>
        </p:nvSpPr>
        <p:spPr>
          <a:xfrm>
            <a:off x="358067" y="491840"/>
            <a:ext cx="11475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Основні засоби та інструментарій: </a:t>
            </a:r>
          </a:p>
          <a:p>
            <a:pPr algn="ctr"/>
            <a:r>
              <a:rPr lang="uk-UA" sz="4000" b="1" dirty="0">
                <a:solidFill>
                  <a:srgbClr val="FF0000"/>
                </a:solidFill>
              </a:rPr>
              <a:t>Розширене командне середовище </a:t>
            </a:r>
            <a:r>
              <a:rPr lang="en-US" sz="4000" b="1" dirty="0"/>
              <a:t>PowerShell</a:t>
            </a:r>
            <a:endParaRPr lang="uk-UA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A3FDB-6580-4682-91E1-EA039BFBAB27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17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E7E2AE-DF12-48D4-B5FB-11050A2A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65" y="2412876"/>
            <a:ext cx="7867650" cy="4038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0C4500-46B0-4E85-90B9-992B8526C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750" y="2985070"/>
            <a:ext cx="91725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F8355-A70C-499C-B858-D3C6FFF7617C}"/>
              </a:ext>
            </a:extLst>
          </p:cNvPr>
          <p:cNvSpPr txBox="1"/>
          <p:nvPr/>
        </p:nvSpPr>
        <p:spPr>
          <a:xfrm>
            <a:off x="358067" y="491840"/>
            <a:ext cx="11475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Основні засоби та інструментарій: </a:t>
            </a:r>
          </a:p>
          <a:p>
            <a:pPr algn="ctr"/>
            <a:r>
              <a:rPr lang="uk-UA" sz="3200" b="1" dirty="0">
                <a:solidFill>
                  <a:srgbClr val="FF0000"/>
                </a:solidFill>
              </a:rPr>
              <a:t>систему обслуговування образів розгортання і управління </a:t>
            </a:r>
          </a:p>
          <a:p>
            <a:pPr algn="ctr"/>
            <a:r>
              <a:rPr lang="uk-UA" sz="3200" b="1" dirty="0"/>
              <a:t>DISM</a:t>
            </a:r>
            <a:endParaRPr lang="uk-UA" sz="6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2009B-F80B-4E52-B8B7-CA6FBF40D77B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18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713CAF-7A0B-4E34-9762-3009B6DE9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269" y="2246166"/>
            <a:ext cx="6007917" cy="42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0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5C9CEF-58F5-46B0-AA12-D4F9FE912E81}"/>
              </a:ext>
            </a:extLst>
          </p:cNvPr>
          <p:cNvSpPr txBox="1"/>
          <p:nvPr/>
        </p:nvSpPr>
        <p:spPr>
          <a:xfrm>
            <a:off x="358067" y="491840"/>
            <a:ext cx="1147586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Основні засоби та інструментарій: </a:t>
            </a:r>
          </a:p>
          <a:p>
            <a:pPr algn="ctr"/>
            <a:endParaRPr lang="uk-UA" sz="4000" b="1" dirty="0">
              <a:solidFill>
                <a:srgbClr val="FF0000"/>
              </a:solidFill>
            </a:endParaRPr>
          </a:p>
          <a:p>
            <a:pPr algn="ctr"/>
            <a:r>
              <a:rPr lang="uk-UA" sz="4000" b="1" dirty="0">
                <a:solidFill>
                  <a:srgbClr val="FF0000"/>
                </a:solidFill>
              </a:rPr>
              <a:t>Засоби редагування реєстру ОС: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endParaRPr lang="uk-UA" sz="4000" b="1" dirty="0">
              <a:solidFill>
                <a:srgbClr val="FF0000"/>
              </a:solidFill>
            </a:endParaRPr>
          </a:p>
          <a:p>
            <a:pPr algn="ctr"/>
            <a:r>
              <a:rPr lang="en-US" sz="4000" b="1" dirty="0"/>
              <a:t>Regedit</a:t>
            </a:r>
            <a:r>
              <a:rPr lang="uk-UA" sz="4000" b="1" dirty="0"/>
              <a:t> </a:t>
            </a:r>
            <a:r>
              <a:rPr lang="uk-UA" sz="2800" b="1" dirty="0">
                <a:solidFill>
                  <a:srgbClr val="FF0000"/>
                </a:solidFill>
              </a:rPr>
              <a:t>(редактор)</a:t>
            </a:r>
            <a:r>
              <a:rPr lang="en-US" sz="4000" b="1" dirty="0">
                <a:solidFill>
                  <a:srgbClr val="FF0000"/>
                </a:solidFill>
              </a:rPr>
              <a:t>,</a:t>
            </a:r>
            <a:r>
              <a:rPr lang="en-US" sz="4000" b="1" dirty="0"/>
              <a:t> </a:t>
            </a:r>
            <a:endParaRPr lang="uk-UA" sz="4000" b="1" dirty="0"/>
          </a:p>
          <a:p>
            <a:pPr algn="ctr"/>
            <a:r>
              <a:rPr lang="en-US" sz="4000" b="1" dirty="0"/>
              <a:t>Regedt32</a:t>
            </a:r>
            <a:r>
              <a:rPr lang="uk-UA" sz="4000" b="1" dirty="0"/>
              <a:t> </a:t>
            </a:r>
            <a:r>
              <a:rPr lang="uk-UA" sz="2800" b="1" dirty="0">
                <a:solidFill>
                  <a:srgbClr val="FF0000"/>
                </a:solidFill>
              </a:rPr>
              <a:t>(редактор)</a:t>
            </a:r>
            <a:r>
              <a:rPr lang="en-US" sz="4000" b="1" dirty="0">
                <a:solidFill>
                  <a:srgbClr val="FF0000"/>
                </a:solidFill>
              </a:rPr>
              <a:t>, </a:t>
            </a:r>
            <a:endParaRPr lang="uk-UA" sz="4000" b="1" dirty="0">
              <a:solidFill>
                <a:srgbClr val="FF0000"/>
              </a:solidFill>
            </a:endParaRPr>
          </a:p>
          <a:p>
            <a:pPr algn="ctr"/>
            <a:r>
              <a:rPr lang="en-US" sz="4000" b="1" dirty="0"/>
              <a:t>REG</a:t>
            </a:r>
            <a:r>
              <a:rPr lang="uk-UA" sz="4000" b="1" dirty="0"/>
              <a:t> </a:t>
            </a:r>
            <a:r>
              <a:rPr lang="uk-UA" sz="2800" b="1" dirty="0">
                <a:solidFill>
                  <a:srgbClr val="FF0000"/>
                </a:solidFill>
              </a:rPr>
              <a:t>(команда з набором параметрів, ключів)</a:t>
            </a:r>
          </a:p>
          <a:p>
            <a:pPr algn="ctr"/>
            <a:endParaRPr lang="uk-UA" sz="4000" b="1" dirty="0">
              <a:solidFill>
                <a:srgbClr val="FF0000"/>
              </a:solidFill>
            </a:endParaRPr>
          </a:p>
          <a:p>
            <a:pPr algn="ctr"/>
            <a:r>
              <a:rPr lang="uk-UA" sz="4000" b="1" dirty="0">
                <a:solidFill>
                  <a:srgbClr val="FF0000"/>
                </a:solidFill>
              </a:rPr>
              <a:t>засіб виклику функцій системних </a:t>
            </a:r>
            <a:r>
              <a:rPr lang="uk-UA" sz="4000" b="1" dirty="0" err="1">
                <a:solidFill>
                  <a:srgbClr val="FF0000"/>
                </a:solidFill>
              </a:rPr>
              <a:t>бібіліотек</a:t>
            </a:r>
            <a:r>
              <a:rPr lang="uk-UA" sz="40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4000" b="1" dirty="0"/>
              <a:t>RunDll32</a:t>
            </a:r>
            <a:endParaRPr lang="uk-UA" sz="6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D83B4-685D-4315-BDB2-4102E80F6724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86878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7CF71-4D5F-4086-A59C-75617B561AAD}"/>
              </a:ext>
            </a:extLst>
          </p:cNvPr>
          <p:cNvSpPr txBox="1"/>
          <p:nvPr/>
        </p:nvSpPr>
        <p:spPr>
          <a:xfrm>
            <a:off x="3787805" y="76341"/>
            <a:ext cx="4616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solidFill>
                  <a:srgbClr val="00B050"/>
                </a:solidFill>
              </a:rPr>
              <a:t>Актуальність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807C9-AD5E-472D-B083-09D708430EBB}"/>
              </a:ext>
            </a:extLst>
          </p:cNvPr>
          <p:cNvSpPr txBox="1"/>
          <p:nvPr/>
        </p:nvSpPr>
        <p:spPr>
          <a:xfrm>
            <a:off x="941033" y="999672"/>
            <a:ext cx="1113259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solidFill>
                  <a:srgbClr val="0070C0"/>
                </a:solidFill>
              </a:rPr>
              <a:t>Необхідність очищення та оптимізації зумовлена:</a:t>
            </a:r>
          </a:p>
          <a:p>
            <a:r>
              <a:rPr lang="uk-UA" sz="3200" dirty="0"/>
              <a:t>- переходом на </a:t>
            </a:r>
            <a:r>
              <a:rPr lang="uk-UA" sz="3200" dirty="0" err="1">
                <a:solidFill>
                  <a:srgbClr val="FF0000"/>
                </a:solidFill>
              </a:rPr>
              <a:t>твердотільні</a:t>
            </a:r>
            <a:r>
              <a:rPr lang="uk-UA" sz="3200" dirty="0"/>
              <a:t> накопичувачі</a:t>
            </a:r>
          </a:p>
          <a:p>
            <a:r>
              <a:rPr lang="uk-UA" sz="3200" dirty="0"/>
              <a:t>- </a:t>
            </a:r>
            <a:r>
              <a:rPr lang="uk-UA" sz="3200" dirty="0">
                <a:solidFill>
                  <a:srgbClr val="FF0000"/>
                </a:solidFill>
              </a:rPr>
              <a:t>універсальністю</a:t>
            </a:r>
            <a:r>
              <a:rPr lang="en-US" sz="3200" dirty="0">
                <a:solidFill>
                  <a:srgbClr val="FF0000"/>
                </a:solidFill>
              </a:rPr>
              <a:t> (</a:t>
            </a:r>
            <a:r>
              <a:rPr lang="uk-UA" sz="3200" dirty="0">
                <a:solidFill>
                  <a:srgbClr val="FF0000"/>
                </a:solidFill>
              </a:rPr>
              <a:t>надмірність вмісту ОС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  <a:r>
              <a:rPr lang="uk-UA" sz="3200" dirty="0"/>
              <a:t> системи щодо програмних та апаратних засобів</a:t>
            </a:r>
          </a:p>
          <a:p>
            <a:r>
              <a:rPr lang="uk-UA" sz="3200" dirty="0"/>
              <a:t>- здійсненням постійних системних </a:t>
            </a:r>
            <a:r>
              <a:rPr lang="uk-UA" sz="3200" dirty="0">
                <a:solidFill>
                  <a:srgbClr val="FF0000"/>
                </a:solidFill>
              </a:rPr>
              <a:t>оновлень</a:t>
            </a:r>
            <a:r>
              <a:rPr lang="uk-UA" sz="3200" dirty="0"/>
              <a:t>, виправлень, зміни функціоналу</a:t>
            </a:r>
          </a:p>
          <a:p>
            <a:r>
              <a:rPr lang="uk-UA" sz="3200" dirty="0"/>
              <a:t>- розміщення за замовчуванням всієї файлової інформації на </a:t>
            </a:r>
            <a:r>
              <a:rPr lang="uk-UA" sz="3200" dirty="0">
                <a:solidFill>
                  <a:srgbClr val="FF0000"/>
                </a:solidFill>
              </a:rPr>
              <a:t>одному розділі</a:t>
            </a:r>
          </a:p>
          <a:p>
            <a:r>
              <a:rPr lang="uk-UA" sz="3200" dirty="0"/>
              <a:t>- частої </a:t>
            </a:r>
            <a:r>
              <a:rPr lang="uk-UA" sz="3200" dirty="0">
                <a:solidFill>
                  <a:srgbClr val="FF0000"/>
                </a:solidFill>
              </a:rPr>
              <a:t>некоректної</a:t>
            </a:r>
            <a:r>
              <a:rPr lang="uk-UA" sz="3200" dirty="0"/>
              <a:t> роботи системи та її компонентів</a:t>
            </a:r>
          </a:p>
          <a:p>
            <a:r>
              <a:rPr lang="uk-UA" sz="3200" dirty="0"/>
              <a:t>- необхідністю підвищення </a:t>
            </a:r>
            <a:r>
              <a:rPr lang="uk-UA" sz="3200" dirty="0">
                <a:solidFill>
                  <a:srgbClr val="FF0000"/>
                </a:solidFill>
              </a:rPr>
              <a:t>стійкості</a:t>
            </a:r>
            <a:r>
              <a:rPr lang="uk-UA" sz="3200" dirty="0"/>
              <a:t> системи шляхом резервного копіювання</a:t>
            </a:r>
            <a:endParaRPr lang="uk-UA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F9E15-A1B2-4381-A7B4-9583D87672E6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79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9749F-7106-4EBD-A750-9474D9557467}"/>
              </a:ext>
            </a:extLst>
          </p:cNvPr>
          <p:cNvSpPr txBox="1"/>
          <p:nvPr/>
        </p:nvSpPr>
        <p:spPr>
          <a:xfrm>
            <a:off x="358067" y="491840"/>
            <a:ext cx="11475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Основні засоби та інструментарій: </a:t>
            </a:r>
          </a:p>
          <a:p>
            <a:pPr algn="ctr"/>
            <a:r>
              <a:rPr lang="uk-UA" sz="3200" b="1" dirty="0">
                <a:solidFill>
                  <a:srgbClr val="FF0000"/>
                </a:solidFill>
              </a:rPr>
              <a:t>Середовище розробки</a:t>
            </a:r>
          </a:p>
          <a:p>
            <a:pPr algn="ctr"/>
            <a:r>
              <a:rPr lang="en-US" sz="3200" b="1" dirty="0"/>
              <a:t>MS Visual C# 2010 Express Edition</a:t>
            </a:r>
            <a:endParaRPr lang="uk-UA" sz="6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B53A78-08A2-42EC-81FB-FD552DC324EB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20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DA9B2A-DE67-426F-9E46-0BC2EA8A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391" y="2473781"/>
            <a:ext cx="5333217" cy="4100133"/>
          </a:xfrm>
          <a:prstGeom prst="rect">
            <a:avLst/>
          </a:prstGeom>
        </p:spPr>
      </p:pic>
      <p:pic>
        <p:nvPicPr>
          <p:cNvPr id="1026" name="Picture 2" descr="https://studfile.net/html/2706/127/html_BHnQeikFyW.FOs4/img-E2MyFC.png">
            <a:extLst>
              <a:ext uri="{FF2B5EF4-FFF2-40B4-BE49-F238E27FC236}">
                <a16:creationId xmlns:a16="http://schemas.microsoft.com/office/drawing/2014/main" id="{E876BFC7-6D3D-41AC-A482-29247F561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09" y="2246166"/>
            <a:ext cx="6556579" cy="435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958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419E4-48A6-42FB-8024-6AE866B2ED4E}"/>
              </a:ext>
            </a:extLst>
          </p:cNvPr>
          <p:cNvSpPr txBox="1"/>
          <p:nvPr/>
        </p:nvSpPr>
        <p:spPr>
          <a:xfrm>
            <a:off x="358067" y="491840"/>
            <a:ext cx="3290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Реалізація</a:t>
            </a:r>
            <a:endParaRPr lang="uk-UA" sz="4000" b="1" dirty="0">
              <a:solidFill>
                <a:srgbClr val="FF0000"/>
              </a:solidFill>
            </a:endParaRP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OSP</a:t>
            </a:r>
            <a:endParaRPr lang="uk-UA" sz="44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5D046-BC48-4AFB-93A8-7800635AB4B0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21</a:t>
            </a:r>
            <a:endParaRPr lang="uk-UA" sz="36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2F09EC-A1CE-4CDC-B7F8-9DF606CE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893" y="168675"/>
            <a:ext cx="7381875" cy="6210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B697B6-5361-4E48-8999-D4069005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09" y="3167025"/>
            <a:ext cx="11400378" cy="934457"/>
          </a:xfrm>
          <a:prstGeom prst="rect">
            <a:avLst/>
          </a:prstGeom>
        </p:spPr>
      </p:pic>
      <p:sp>
        <p:nvSpPr>
          <p:cNvPr id="7" name="Стрілка: униз 6">
            <a:extLst>
              <a:ext uri="{FF2B5EF4-FFF2-40B4-BE49-F238E27FC236}">
                <a16:creationId xmlns:a16="http://schemas.microsoft.com/office/drawing/2014/main" id="{9251E833-2867-4B91-93A4-17060EEB608E}"/>
              </a:ext>
            </a:extLst>
          </p:cNvPr>
          <p:cNvSpPr/>
          <p:nvPr/>
        </p:nvSpPr>
        <p:spPr>
          <a:xfrm>
            <a:off x="3254163" y="815006"/>
            <a:ext cx="1030203" cy="2352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673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77726D-6AC8-4F2F-993F-9B17A7464540}"/>
              </a:ext>
            </a:extLst>
          </p:cNvPr>
          <p:cNvSpPr txBox="1"/>
          <p:nvPr/>
        </p:nvSpPr>
        <p:spPr>
          <a:xfrm>
            <a:off x="358067" y="491840"/>
            <a:ext cx="2651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Вкладка </a:t>
            </a:r>
            <a:r>
              <a:rPr lang="en-US" sz="4400" b="1" dirty="0">
                <a:solidFill>
                  <a:srgbClr val="FF0000"/>
                </a:solidFill>
              </a:rPr>
              <a:t>Installer</a:t>
            </a:r>
            <a:endParaRPr lang="uk-UA" sz="4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481E2-B9BC-4A17-889C-2412A400D6CA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22</a:t>
            </a:r>
            <a:endParaRPr lang="uk-UA" sz="36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D8C8A9-FC33-40D2-A67C-73C8D24F4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260" y="170504"/>
            <a:ext cx="73818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31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F9AA4-18C9-4E36-8A95-33752BC23DDE}"/>
              </a:ext>
            </a:extLst>
          </p:cNvPr>
          <p:cNvSpPr txBox="1"/>
          <p:nvPr/>
        </p:nvSpPr>
        <p:spPr>
          <a:xfrm>
            <a:off x="358067" y="491840"/>
            <a:ext cx="2651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Вкладка </a:t>
            </a:r>
            <a:r>
              <a:rPr lang="en-US" sz="4400" b="1" dirty="0">
                <a:solidFill>
                  <a:srgbClr val="FF0000"/>
                </a:solidFill>
              </a:rPr>
              <a:t>Installer</a:t>
            </a:r>
            <a:endParaRPr lang="uk-UA" sz="4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323B4-F04B-4752-B60C-174DF4783383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23</a:t>
            </a:r>
            <a:endParaRPr lang="uk-UA" sz="36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A32317-87B4-4071-BC10-88AD49737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03" y="815006"/>
            <a:ext cx="4505954" cy="10574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DCDE7D-25EC-4F1A-A68A-6F88563B4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378" y="1643074"/>
            <a:ext cx="3896269" cy="5906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525AB9-A3B8-496B-ABA2-DEADB98F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391" y="2145019"/>
            <a:ext cx="4677428" cy="6858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FE73FE-1E83-4A50-A401-0FAFED332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656" y="2916652"/>
            <a:ext cx="8678486" cy="5715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D91ADB-1268-48CF-8B8B-8A22535CBF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9105" y="4060901"/>
            <a:ext cx="6087325" cy="9431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72829D-626A-4DB8-A55B-24E607B05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6656" y="5216346"/>
            <a:ext cx="737337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16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24D87B-C4DD-451E-8941-651D6C2B41AF}"/>
              </a:ext>
            </a:extLst>
          </p:cNvPr>
          <p:cNvSpPr txBox="1"/>
          <p:nvPr/>
        </p:nvSpPr>
        <p:spPr>
          <a:xfrm>
            <a:off x="358067" y="491840"/>
            <a:ext cx="2651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Вкладка </a:t>
            </a:r>
            <a:r>
              <a:rPr lang="en-US" sz="4400" b="1" dirty="0">
                <a:solidFill>
                  <a:srgbClr val="FF0000"/>
                </a:solidFill>
              </a:rPr>
              <a:t>Installer</a:t>
            </a:r>
            <a:endParaRPr lang="uk-UA" sz="4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9F330-3D49-4B2A-9BC8-6C0EE37C3EEC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2</a:t>
            </a:r>
            <a:r>
              <a:rPr lang="uk-UA" sz="36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8B1E3D-AC5C-495E-926A-0D4720977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47" y="1215115"/>
            <a:ext cx="8783276" cy="5287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366FA8-A2E7-4DFE-9249-4CDE67E73A9C}"/>
              </a:ext>
            </a:extLst>
          </p:cNvPr>
          <p:cNvSpPr txBox="1"/>
          <p:nvPr/>
        </p:nvSpPr>
        <p:spPr>
          <a:xfrm>
            <a:off x="3639105" y="691895"/>
            <a:ext cx="731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rgbClr val="0070C0"/>
                </a:solidFill>
              </a:rPr>
              <a:t>Список встановлених пакунків</a:t>
            </a:r>
          </a:p>
        </p:txBody>
      </p:sp>
    </p:spTree>
    <p:extLst>
      <p:ext uri="{BB962C8B-B14F-4D97-AF65-F5344CB8AC3E}">
        <p14:creationId xmlns:p14="http://schemas.microsoft.com/office/powerpoint/2010/main" val="4119030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86155-082E-459B-9545-8DBC4CA6B239}"/>
              </a:ext>
            </a:extLst>
          </p:cNvPr>
          <p:cNvSpPr txBox="1"/>
          <p:nvPr/>
        </p:nvSpPr>
        <p:spPr>
          <a:xfrm>
            <a:off x="522996" y="553984"/>
            <a:ext cx="3009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Вкладка </a:t>
            </a:r>
            <a:r>
              <a:rPr lang="sq-AL" sz="3600" b="1" dirty="0">
                <a:solidFill>
                  <a:srgbClr val="FF0000"/>
                </a:solidFill>
              </a:rPr>
              <a:t>DISM(winSxS)</a:t>
            </a:r>
            <a:endParaRPr lang="uk-UA" sz="4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76C1D-1662-44CB-A634-E3864680E8F5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2</a:t>
            </a:r>
            <a:r>
              <a:rPr lang="uk-UA" sz="3600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AF605B-3C38-4E34-B1F5-E3C49BC58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26" y="168675"/>
            <a:ext cx="73818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59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BC5C8-C152-4091-9C4A-C6BEA9F9B1F6}"/>
              </a:ext>
            </a:extLst>
          </p:cNvPr>
          <p:cNvSpPr txBox="1"/>
          <p:nvPr/>
        </p:nvSpPr>
        <p:spPr>
          <a:xfrm>
            <a:off x="522996" y="553984"/>
            <a:ext cx="3009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Вкладка </a:t>
            </a:r>
            <a:r>
              <a:rPr lang="sq-AL" sz="3600" b="1" dirty="0">
                <a:solidFill>
                  <a:srgbClr val="FF0000"/>
                </a:solidFill>
              </a:rPr>
              <a:t>DISM(winSxS)</a:t>
            </a:r>
            <a:endParaRPr lang="uk-UA" sz="4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528A2-C0FC-41BA-9B19-9FA798F1D390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26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CCFAD950-9846-407F-BDE7-48164E23F345}"/>
              </a:ext>
            </a:extLst>
          </p:cNvPr>
          <p:cNvSpPr/>
          <p:nvPr/>
        </p:nvSpPr>
        <p:spPr>
          <a:xfrm>
            <a:off x="2266693" y="1877423"/>
            <a:ext cx="9154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Dism.exe /</a:t>
            </a:r>
            <a:r>
              <a:rPr lang="uk-UA" sz="2800" b="1" dirty="0" err="1"/>
              <a:t>Online</a:t>
            </a:r>
            <a:r>
              <a:rPr lang="uk-UA" sz="2800" b="1" dirty="0"/>
              <a:t> /</a:t>
            </a:r>
            <a:r>
              <a:rPr lang="uk-UA" sz="2800" b="1" dirty="0" err="1"/>
              <a:t>Cleanup-Image</a:t>
            </a:r>
            <a:r>
              <a:rPr lang="uk-UA" sz="2800" b="1" dirty="0"/>
              <a:t> /</a:t>
            </a:r>
            <a:r>
              <a:rPr lang="uk-UA" sz="2800" b="1" dirty="0" err="1"/>
              <a:t>AnalyzeComponentStore</a:t>
            </a:r>
            <a:endParaRPr lang="uk-UA" sz="28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3A325F-9601-425A-B9E1-ED7D2604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969" y="2400643"/>
            <a:ext cx="6578357" cy="423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62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6D2C16-C566-4110-9CF9-980906D72B7A}"/>
              </a:ext>
            </a:extLst>
          </p:cNvPr>
          <p:cNvSpPr txBox="1"/>
          <p:nvPr/>
        </p:nvSpPr>
        <p:spPr>
          <a:xfrm>
            <a:off x="522996" y="553984"/>
            <a:ext cx="3009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Вкладка </a:t>
            </a:r>
            <a:r>
              <a:rPr lang="sq-AL" sz="3600" b="1" dirty="0">
                <a:solidFill>
                  <a:srgbClr val="FF0000"/>
                </a:solidFill>
              </a:rPr>
              <a:t>DISM(winSxS)</a:t>
            </a:r>
            <a:endParaRPr lang="uk-UA" sz="4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E592C-B968-451B-A906-B610A7EE0892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27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EEED1F31-9F72-4D4C-8879-C936FF2DADF0}"/>
              </a:ext>
            </a:extLst>
          </p:cNvPr>
          <p:cNvSpPr/>
          <p:nvPr/>
        </p:nvSpPr>
        <p:spPr>
          <a:xfrm>
            <a:off x="1793290" y="1877423"/>
            <a:ext cx="9499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q-AL" sz="2400" b="1" dirty="0"/>
              <a:t>Dism.exe /Online /Cleanup-Image /StartComponentCleanup /ResetBase</a:t>
            </a:r>
            <a:endParaRPr lang="uk-UA" sz="24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AEAABA-5EB8-45FC-B0C3-8D4D3227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90" y="2555267"/>
            <a:ext cx="7687748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64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AE5D25-AF80-403F-BE1C-EAD413FDAA9C}"/>
              </a:ext>
            </a:extLst>
          </p:cNvPr>
          <p:cNvSpPr txBox="1"/>
          <p:nvPr/>
        </p:nvSpPr>
        <p:spPr>
          <a:xfrm>
            <a:off x="522996" y="553984"/>
            <a:ext cx="3009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Вкладка </a:t>
            </a:r>
            <a:r>
              <a:rPr lang="sq-AL" sz="3600" b="1" dirty="0">
                <a:solidFill>
                  <a:srgbClr val="FF0000"/>
                </a:solidFill>
              </a:rPr>
              <a:t>DISM</a:t>
            </a:r>
            <a:r>
              <a:rPr lang="uk-UA" sz="3600" b="1" dirty="0">
                <a:solidFill>
                  <a:srgbClr val="FF0000"/>
                </a:solidFill>
              </a:rPr>
              <a:t>++</a:t>
            </a:r>
            <a:endParaRPr lang="uk-UA" sz="44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19D61-15A3-4B02-9947-761462C45FA3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2</a:t>
            </a:r>
            <a:r>
              <a:rPr lang="uk-UA" sz="3600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6BA443-2BC9-4991-B0E1-AF97C1D13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26" y="189999"/>
            <a:ext cx="73818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03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8CD4047-A6E8-4D01-93EE-63C689D1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560" y="323850"/>
            <a:ext cx="7381875" cy="6210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C59BB0-45C8-40B3-9DF1-E0CA67046FDE}"/>
              </a:ext>
            </a:extLst>
          </p:cNvPr>
          <p:cNvSpPr txBox="1"/>
          <p:nvPr/>
        </p:nvSpPr>
        <p:spPr>
          <a:xfrm>
            <a:off x="221155" y="491840"/>
            <a:ext cx="3009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Вкладка </a:t>
            </a:r>
            <a:r>
              <a:rPr lang="en-US" sz="3600" b="1" dirty="0">
                <a:solidFill>
                  <a:srgbClr val="FF0000"/>
                </a:solidFill>
              </a:rPr>
              <a:t>System </a:t>
            </a:r>
            <a:r>
              <a:rPr lang="ru-RU" sz="3600" b="1" dirty="0">
                <a:solidFill>
                  <a:srgbClr val="FF0000"/>
                </a:solidFill>
              </a:rPr>
              <a:t>1</a:t>
            </a:r>
            <a:endParaRPr lang="uk-UA" sz="44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227DA-DFE7-4E28-8360-6ADA4573444C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29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0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C42470-23E2-4A97-8D2B-E53AFC620470}"/>
              </a:ext>
            </a:extLst>
          </p:cNvPr>
          <p:cNvSpPr txBox="1"/>
          <p:nvPr/>
        </p:nvSpPr>
        <p:spPr>
          <a:xfrm>
            <a:off x="3787805" y="76341"/>
            <a:ext cx="4616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solidFill>
                  <a:srgbClr val="00B050"/>
                </a:solidFill>
              </a:rPr>
              <a:t>Мета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D89BF-D0AF-4A86-83D4-E65DB14CA01B}"/>
              </a:ext>
            </a:extLst>
          </p:cNvPr>
          <p:cNvSpPr txBox="1"/>
          <p:nvPr/>
        </p:nvSpPr>
        <p:spPr>
          <a:xfrm>
            <a:off x="905522" y="820379"/>
            <a:ext cx="106443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/>
              <a:t>Дослідити </a:t>
            </a:r>
            <a:r>
              <a:rPr lang="uk-UA" sz="4000" dirty="0">
                <a:solidFill>
                  <a:srgbClr val="FF0000"/>
                </a:solidFill>
              </a:rPr>
              <a:t>методи </a:t>
            </a:r>
            <a:r>
              <a:rPr lang="uk-UA" sz="4000" dirty="0"/>
              <a:t>оптимізації та очистки (прибирання) системного розділу</a:t>
            </a:r>
          </a:p>
          <a:p>
            <a:pPr algn="ctr"/>
            <a:endParaRPr lang="uk-UA" sz="4000" dirty="0"/>
          </a:p>
          <a:p>
            <a:pPr algn="ctr"/>
            <a:r>
              <a:rPr lang="uk-UA" sz="4000" dirty="0"/>
              <a:t>Підібрати </a:t>
            </a:r>
            <a:r>
              <a:rPr lang="uk-UA" sz="4000" dirty="0">
                <a:solidFill>
                  <a:srgbClr val="FF0000"/>
                </a:solidFill>
              </a:rPr>
              <a:t>засоби</a:t>
            </a:r>
            <a:r>
              <a:rPr lang="uk-UA" sz="4000" dirty="0"/>
              <a:t> реалізації таких методів</a:t>
            </a:r>
          </a:p>
          <a:p>
            <a:pPr algn="ctr"/>
            <a:endParaRPr lang="uk-UA" sz="4000" dirty="0"/>
          </a:p>
          <a:p>
            <a:pPr algn="ctr"/>
            <a:r>
              <a:rPr lang="uk-UA" sz="4000" dirty="0"/>
              <a:t>Розробити </a:t>
            </a:r>
            <a:r>
              <a:rPr lang="uk-UA" sz="4000" dirty="0">
                <a:solidFill>
                  <a:srgbClr val="FF0000"/>
                </a:solidFill>
              </a:rPr>
              <a:t>програмний засіб </a:t>
            </a:r>
            <a:r>
              <a:rPr lang="uk-UA" sz="4000" dirty="0"/>
              <a:t>для автоматизації процесу очистки та налаштування системного розділу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F49E0-E40A-400A-8476-776323821609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36276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3C330-F1A4-4949-800E-CCFA4D455301}"/>
              </a:ext>
            </a:extLst>
          </p:cNvPr>
          <p:cNvSpPr txBox="1"/>
          <p:nvPr/>
        </p:nvSpPr>
        <p:spPr>
          <a:xfrm>
            <a:off x="221155" y="491840"/>
            <a:ext cx="3009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Вкладка </a:t>
            </a:r>
            <a:r>
              <a:rPr lang="en-US" sz="3600" b="1" dirty="0">
                <a:solidFill>
                  <a:srgbClr val="FF0000"/>
                </a:solidFill>
              </a:rPr>
              <a:t>System 2</a:t>
            </a:r>
            <a:endParaRPr lang="uk-UA" sz="4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F4608-759A-4776-AA2A-A5669DA1B150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30</a:t>
            </a:r>
            <a:endParaRPr lang="uk-UA" sz="36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22E5A5-304D-45DE-90EA-6C2BC353E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72" y="323850"/>
            <a:ext cx="73818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08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9762DB-AB93-470A-A3A3-00C6EA5341E2}"/>
              </a:ext>
            </a:extLst>
          </p:cNvPr>
          <p:cNvSpPr txBox="1"/>
          <p:nvPr/>
        </p:nvSpPr>
        <p:spPr>
          <a:xfrm>
            <a:off x="221155" y="491840"/>
            <a:ext cx="3009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Вкладка </a:t>
            </a:r>
            <a:r>
              <a:rPr lang="en-US" sz="3600" b="1" dirty="0">
                <a:solidFill>
                  <a:srgbClr val="FF0000"/>
                </a:solidFill>
              </a:rPr>
              <a:t>UWP</a:t>
            </a:r>
            <a:endParaRPr lang="uk-UA" sz="44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EC20A-3AB4-4916-81D9-8A0E86553109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31</a:t>
            </a:r>
            <a:endParaRPr lang="uk-UA" sz="36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9A409F-6FA9-4907-B554-7FA5C20FE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787" y="168675"/>
            <a:ext cx="73818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85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7ADBD-1CE2-4794-A792-3144AC2FBF40}"/>
              </a:ext>
            </a:extLst>
          </p:cNvPr>
          <p:cNvSpPr txBox="1"/>
          <p:nvPr/>
        </p:nvSpPr>
        <p:spPr>
          <a:xfrm>
            <a:off x="221155" y="491840"/>
            <a:ext cx="3009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Вкладка </a:t>
            </a:r>
            <a:r>
              <a:rPr lang="uk-UA" sz="3600" b="1" dirty="0">
                <a:solidFill>
                  <a:srgbClr val="FF0000"/>
                </a:solidFill>
              </a:rPr>
              <a:t>Додаткове</a:t>
            </a:r>
            <a:endParaRPr lang="uk-UA" sz="44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C4E88-E27D-47B2-A99D-5BB156E62156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3</a:t>
            </a:r>
            <a:r>
              <a:rPr lang="uk-UA" sz="36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D8162F-4AF2-48E4-AD00-2339A4DB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850" y="168675"/>
            <a:ext cx="73818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47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E3DFED-CC49-4F5A-A670-3E6F0A73231C}"/>
              </a:ext>
            </a:extLst>
          </p:cNvPr>
          <p:cNvSpPr txBox="1"/>
          <p:nvPr/>
        </p:nvSpPr>
        <p:spPr>
          <a:xfrm>
            <a:off x="221155" y="491840"/>
            <a:ext cx="3009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Вкладка </a:t>
            </a:r>
            <a:r>
              <a:rPr lang="uk-UA" sz="3600" b="1" dirty="0">
                <a:solidFill>
                  <a:srgbClr val="FF0000"/>
                </a:solidFill>
              </a:rPr>
              <a:t>Додаткове</a:t>
            </a:r>
            <a:endParaRPr lang="uk-UA" sz="4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3CAE7-88F7-46CB-AE3C-E6A270A93F08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3</a:t>
            </a:r>
            <a:r>
              <a:rPr lang="uk-UA" sz="3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8D3F41-0FEE-42F7-B779-15567B7502AB}"/>
              </a:ext>
            </a:extLst>
          </p:cNvPr>
          <p:cNvSpPr txBox="1"/>
          <p:nvPr/>
        </p:nvSpPr>
        <p:spPr>
          <a:xfrm>
            <a:off x="4953740" y="815006"/>
            <a:ext cx="5095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Додавання у розширене контекстне меню команди перехоплення прав власності на об’єкт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110A6A-48EC-41A7-86A4-83EC4E9E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1" y="2015335"/>
            <a:ext cx="6570027" cy="25422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0CF2BA-2D59-4996-AB92-2E3FD4CF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921" y="3992710"/>
            <a:ext cx="4825013" cy="25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21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B7893A-3581-4872-AD4A-2062557044DC}"/>
              </a:ext>
            </a:extLst>
          </p:cNvPr>
          <p:cNvSpPr txBox="1"/>
          <p:nvPr/>
        </p:nvSpPr>
        <p:spPr>
          <a:xfrm>
            <a:off x="221155" y="491840"/>
            <a:ext cx="3009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Вкладка </a:t>
            </a:r>
            <a:r>
              <a:rPr lang="uk-UA" sz="3600" b="1" dirty="0">
                <a:solidFill>
                  <a:srgbClr val="FF0000"/>
                </a:solidFill>
              </a:rPr>
              <a:t>Допомога</a:t>
            </a:r>
            <a:endParaRPr lang="uk-UA" sz="44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F5B93-EFC2-4FF4-AB88-47FE72542D7B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3</a:t>
            </a:r>
            <a:r>
              <a:rPr lang="uk-UA" sz="36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779646-336B-45AA-B7FC-8076F6DF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707" y="323850"/>
            <a:ext cx="73818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52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2C01A7-422F-4E41-A6A7-548702F9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60" y="2919368"/>
            <a:ext cx="4619611" cy="26558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7BE222-7E10-43B0-8FF7-3F0D7261EFDC}"/>
              </a:ext>
            </a:extLst>
          </p:cNvPr>
          <p:cNvSpPr txBox="1"/>
          <p:nvPr/>
        </p:nvSpPr>
        <p:spPr>
          <a:xfrm>
            <a:off x="555547" y="581206"/>
            <a:ext cx="6028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Файлова структура </a:t>
            </a:r>
            <a:r>
              <a:rPr lang="en-US" sz="4400" b="1" dirty="0">
                <a:solidFill>
                  <a:srgbClr val="FF0000"/>
                </a:solidFill>
              </a:rPr>
              <a:t>OSP</a:t>
            </a:r>
            <a:endParaRPr lang="uk-UA" sz="44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D127E-684D-45E9-BBE3-9674B37A8F3C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35</a:t>
            </a:r>
            <a:endParaRPr lang="uk-UA" sz="36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01875D-5D38-46FD-B5E6-F600F028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315" y="363984"/>
            <a:ext cx="4139953" cy="59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9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C85461-F5A8-4E8C-840E-C7CF96616AE2}"/>
              </a:ext>
            </a:extLst>
          </p:cNvPr>
          <p:cNvSpPr txBox="1"/>
          <p:nvPr/>
        </p:nvSpPr>
        <p:spPr>
          <a:xfrm>
            <a:off x="555547" y="581206"/>
            <a:ext cx="6028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Інсталятор </a:t>
            </a:r>
            <a:r>
              <a:rPr lang="en-US" sz="4400" b="1" dirty="0">
                <a:solidFill>
                  <a:srgbClr val="FF0000"/>
                </a:solidFill>
              </a:rPr>
              <a:t>OSP</a:t>
            </a:r>
            <a:endParaRPr lang="uk-UA" sz="4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CD189-3E91-4238-B227-B4B28D2F9CF5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3</a:t>
            </a:r>
            <a:r>
              <a:rPr lang="uk-UA" sz="3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95EB71-FE5F-48AA-9EA5-56CE1C64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649" y="1564366"/>
            <a:ext cx="58007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57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116CAD-E184-4606-A716-404A9BD9C7FC}"/>
              </a:ext>
            </a:extLst>
          </p:cNvPr>
          <p:cNvSpPr txBox="1"/>
          <p:nvPr/>
        </p:nvSpPr>
        <p:spPr>
          <a:xfrm>
            <a:off x="358066" y="430285"/>
            <a:ext cx="7844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Тестування та налагодження</a:t>
            </a:r>
            <a:endParaRPr lang="uk-UA" sz="4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73E2C-AC74-43CB-9A46-B2B30996E1E4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3</a:t>
            </a:r>
            <a:r>
              <a:rPr lang="uk-UA" sz="3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4BC3E-5C5A-4216-B5BD-8929A4AD448E}"/>
              </a:ext>
            </a:extLst>
          </p:cNvPr>
          <p:cNvSpPr txBox="1"/>
          <p:nvPr/>
        </p:nvSpPr>
        <p:spPr>
          <a:xfrm>
            <a:off x="701336" y="1331650"/>
            <a:ext cx="1059993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Перевірка</a:t>
            </a:r>
            <a:r>
              <a:rPr lang="ru-RU" sz="2400" dirty="0"/>
              <a:t> на </a:t>
            </a:r>
            <a:r>
              <a:rPr lang="ru-RU" sz="2400" dirty="0" err="1">
                <a:solidFill>
                  <a:srgbClr val="FF0000"/>
                </a:solidFill>
              </a:rPr>
              <a:t>сумісність</a:t>
            </a:r>
            <a:r>
              <a:rPr lang="ru-RU" sz="2400" dirty="0">
                <a:solidFill>
                  <a:srgbClr val="FF0000"/>
                </a:solidFill>
              </a:rPr>
              <a:t> з </a:t>
            </a:r>
            <a:r>
              <a:rPr lang="ru-RU" sz="2400" dirty="0" err="1">
                <a:solidFill>
                  <a:srgbClr val="FF0000"/>
                </a:solidFill>
              </a:rPr>
              <a:t>різними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збірками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та </a:t>
            </a:r>
            <a:r>
              <a:rPr lang="ru-RU" sz="2400" dirty="0" err="1"/>
              <a:t>версіями</a:t>
            </a:r>
            <a:r>
              <a:rPr lang="ru-RU" sz="2400" dirty="0"/>
              <a:t> </a:t>
            </a:r>
            <a:r>
              <a:rPr lang="ru-RU" sz="2400" dirty="0" err="1"/>
              <a:t>операційної</a:t>
            </a:r>
            <a:r>
              <a:rPr lang="ru-RU" sz="2400" dirty="0"/>
              <a:t> </a:t>
            </a:r>
            <a:r>
              <a:rPr lang="ru-RU" sz="2400" dirty="0" err="1"/>
              <a:t>системи</a:t>
            </a:r>
            <a:r>
              <a:rPr lang="ru-RU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Перевірка</a:t>
            </a:r>
            <a:r>
              <a:rPr lang="ru-RU" sz="2400" dirty="0"/>
              <a:t> на </a:t>
            </a:r>
            <a:r>
              <a:rPr lang="ru-RU" sz="2400" dirty="0" err="1">
                <a:solidFill>
                  <a:srgbClr val="FF0000"/>
                </a:solidFill>
              </a:rPr>
              <a:t>коректність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роботи</a:t>
            </a:r>
            <a:r>
              <a:rPr lang="ru-RU" sz="2400" dirty="0">
                <a:solidFill>
                  <a:srgbClr val="FF0000"/>
                </a:solidFill>
              </a:rPr>
              <a:t> кожного пакетного файлу </a:t>
            </a:r>
            <a:r>
              <a:rPr lang="ru-RU" sz="2400" dirty="0"/>
              <a:t>та </a:t>
            </a:r>
            <a:r>
              <a:rPr lang="ru-RU" sz="2400" dirty="0" err="1"/>
              <a:t>інших</a:t>
            </a:r>
            <a:r>
              <a:rPr lang="ru-RU" sz="2400" dirty="0"/>
              <a:t> </a:t>
            </a:r>
            <a:r>
              <a:rPr lang="ru-RU" sz="2400" dirty="0" err="1"/>
              <a:t>зовнішніх</a:t>
            </a:r>
            <a:r>
              <a:rPr lang="ru-RU" sz="2400" dirty="0"/>
              <a:t> </a:t>
            </a:r>
            <a:r>
              <a:rPr lang="ru-RU" sz="2400" dirty="0" err="1"/>
              <a:t>модулів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можуть</a:t>
            </a:r>
            <a:r>
              <a:rPr lang="ru-RU" sz="2400" dirty="0"/>
              <a:t> </a:t>
            </a:r>
            <a:r>
              <a:rPr lang="ru-RU" sz="2400" dirty="0" err="1"/>
              <a:t>викликатися</a:t>
            </a:r>
            <a:r>
              <a:rPr lang="ru-RU" sz="2400" dirty="0"/>
              <a:t> з </a:t>
            </a:r>
            <a:r>
              <a:rPr lang="ru-RU" sz="2400" dirty="0" err="1"/>
              <a:t>інтегрованого</a:t>
            </a:r>
            <a:r>
              <a:rPr lang="ru-RU" sz="2400" dirty="0"/>
              <a:t> </a:t>
            </a:r>
            <a:r>
              <a:rPr lang="ru-RU" sz="2400" dirty="0" err="1"/>
              <a:t>графічного</a:t>
            </a:r>
            <a:r>
              <a:rPr lang="ru-RU" sz="2400" dirty="0"/>
              <a:t> </a:t>
            </a:r>
            <a:r>
              <a:rPr lang="ru-RU" sz="2400" dirty="0" err="1"/>
              <a:t>середовища</a:t>
            </a:r>
            <a:r>
              <a:rPr lang="ru-RU" sz="2400" dirty="0"/>
              <a:t> </a:t>
            </a:r>
            <a:r>
              <a:rPr lang="ru-RU" sz="2400" dirty="0" err="1"/>
              <a:t>користувача</a:t>
            </a:r>
            <a:r>
              <a:rPr lang="ru-RU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/>
              <a:t>Перевірка </a:t>
            </a:r>
            <a:r>
              <a:rPr lang="uk-UA" sz="2400" dirty="0">
                <a:solidFill>
                  <a:srgbClr val="FF0000"/>
                </a:solidFill>
              </a:rPr>
              <a:t>коректної роботи </a:t>
            </a:r>
            <a:r>
              <a:rPr lang="uk-UA" sz="2400" dirty="0"/>
              <a:t>та відображення елементів графічного інтерфейсу </a:t>
            </a:r>
            <a:r>
              <a:rPr lang="uk-UA" sz="2400" dirty="0">
                <a:solidFill>
                  <a:srgbClr val="FF0000"/>
                </a:solidFill>
              </a:rPr>
              <a:t>інтегрованого середовища </a:t>
            </a:r>
            <a:r>
              <a:rPr lang="uk-UA" sz="2400" dirty="0"/>
              <a:t>для різних варіантів роздільної здатності екрану та масштабування шрифтів (для ноутбуків).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Перевірка</a:t>
            </a:r>
            <a:r>
              <a:rPr lang="ru-RU" sz="2400" dirty="0"/>
              <a:t> </a:t>
            </a:r>
            <a:r>
              <a:rPr lang="ru-RU" sz="2400" dirty="0" err="1"/>
              <a:t>коректної</a:t>
            </a:r>
            <a:r>
              <a:rPr lang="ru-RU" sz="2400" dirty="0"/>
              <a:t> </a:t>
            </a:r>
            <a:r>
              <a:rPr lang="ru-RU" sz="2400" dirty="0" err="1"/>
              <a:t>роботи</a:t>
            </a:r>
            <a:r>
              <a:rPr lang="ru-RU" sz="2400" dirty="0"/>
              <a:t> </a:t>
            </a:r>
            <a:r>
              <a:rPr lang="ru-RU" sz="2400" dirty="0" err="1">
                <a:solidFill>
                  <a:srgbClr val="FF0000"/>
                </a:solidFill>
              </a:rPr>
              <a:t>зовнішніх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модулів</a:t>
            </a:r>
            <a:r>
              <a:rPr lang="ru-RU" sz="2400" dirty="0"/>
              <a:t> </a:t>
            </a:r>
            <a:r>
              <a:rPr lang="ru-RU" sz="2400" dirty="0" err="1"/>
              <a:t>саме</a:t>
            </a:r>
            <a:r>
              <a:rPr lang="ru-RU" sz="2400" dirty="0"/>
              <a:t> </a:t>
            </a:r>
            <a:r>
              <a:rPr lang="ru-RU" sz="2400" dirty="0" err="1">
                <a:solidFill>
                  <a:srgbClr val="FF0000"/>
                </a:solidFill>
              </a:rPr>
              <a:t>під</a:t>
            </a:r>
            <a:r>
              <a:rPr lang="ru-RU" sz="2400" dirty="0">
                <a:solidFill>
                  <a:srgbClr val="FF0000"/>
                </a:solidFill>
              </a:rPr>
              <a:t> час </a:t>
            </a:r>
            <a:r>
              <a:rPr lang="ru-RU" sz="2400" dirty="0" err="1">
                <a:solidFill>
                  <a:srgbClr val="FF0000"/>
                </a:solidFill>
              </a:rPr>
              <a:t>їх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виклику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/>
              <a:t>із</a:t>
            </a:r>
            <a:r>
              <a:rPr lang="ru-RU" sz="2400" dirty="0"/>
              <a:t> </a:t>
            </a:r>
            <a:r>
              <a:rPr lang="ru-RU" sz="2400" dirty="0" err="1"/>
              <a:t>інтегрованого</a:t>
            </a:r>
            <a:r>
              <a:rPr lang="ru-RU" sz="2400" dirty="0"/>
              <a:t> </a:t>
            </a:r>
            <a:r>
              <a:rPr lang="ru-RU" sz="2400" dirty="0" err="1"/>
              <a:t>середовища</a:t>
            </a:r>
            <a:r>
              <a:rPr lang="ru-RU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Перевірка</a:t>
            </a:r>
            <a:r>
              <a:rPr lang="ru-RU" sz="2400" dirty="0"/>
              <a:t> </a:t>
            </a:r>
            <a:r>
              <a:rPr lang="ru-RU" sz="2400" dirty="0" err="1">
                <a:solidFill>
                  <a:srgbClr val="FF0000"/>
                </a:solidFill>
              </a:rPr>
              <a:t>операційної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системи</a:t>
            </a:r>
            <a:r>
              <a:rPr lang="ru-RU" sz="2400" dirty="0">
                <a:solidFill>
                  <a:srgbClr val="FF0000"/>
                </a:solidFill>
              </a:rPr>
              <a:t> на </a:t>
            </a:r>
            <a:r>
              <a:rPr lang="ru-RU" sz="2400" dirty="0" err="1">
                <a:solidFill>
                  <a:srgbClr val="FF0000"/>
                </a:solidFill>
              </a:rPr>
              <a:t>працездатність</a:t>
            </a:r>
            <a:r>
              <a:rPr lang="ru-RU" sz="2400" dirty="0">
                <a:solidFill>
                  <a:srgbClr val="FF0000"/>
                </a:solidFill>
              </a:rPr>
              <a:t> та </a:t>
            </a:r>
            <a:r>
              <a:rPr lang="ru-RU" sz="2400" dirty="0" err="1">
                <a:solidFill>
                  <a:srgbClr val="FF0000"/>
                </a:solidFill>
              </a:rPr>
              <a:t>збереження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функціоналу</a:t>
            </a:r>
            <a:r>
              <a:rPr lang="ru-RU" sz="2400" dirty="0"/>
              <a:t> </a:t>
            </a:r>
            <a:r>
              <a:rPr lang="ru-RU" sz="2400" dirty="0" err="1"/>
              <a:t>після</a:t>
            </a:r>
            <a:r>
              <a:rPr lang="ru-RU" sz="2400" dirty="0"/>
              <a:t> </a:t>
            </a:r>
            <a:r>
              <a:rPr lang="ru-RU" sz="2400" dirty="0" err="1"/>
              <a:t>роботи</a:t>
            </a:r>
            <a:r>
              <a:rPr lang="ru-RU" sz="2400" dirty="0"/>
              <a:t> OSP.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/>
              <a:t>Перевірка </a:t>
            </a:r>
            <a:r>
              <a:rPr lang="uk-UA" sz="2400" dirty="0">
                <a:solidFill>
                  <a:srgbClr val="FF0000"/>
                </a:solidFill>
              </a:rPr>
              <a:t>ефективності роботи </a:t>
            </a:r>
            <a:r>
              <a:rPr lang="uk-UA" sz="2400" dirty="0"/>
              <a:t>(економія місця, зручність та швидкість взаємодії з користувачем). </a:t>
            </a:r>
          </a:p>
        </p:txBody>
      </p:sp>
    </p:spTree>
    <p:extLst>
      <p:ext uri="{BB962C8B-B14F-4D97-AF65-F5344CB8AC3E}">
        <p14:creationId xmlns:p14="http://schemas.microsoft.com/office/powerpoint/2010/main" val="1331058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BA040F-5B4F-4F4E-91CE-EA37AE1DDEE2}"/>
              </a:ext>
            </a:extLst>
          </p:cNvPr>
          <p:cNvSpPr txBox="1"/>
          <p:nvPr/>
        </p:nvSpPr>
        <p:spPr>
          <a:xfrm>
            <a:off x="1307977" y="709633"/>
            <a:ext cx="9256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Вимоги</a:t>
            </a:r>
            <a:endParaRPr lang="uk-UA" sz="44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A78F8-AA5F-4C89-8329-88864CE2EECD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3</a:t>
            </a:r>
            <a:r>
              <a:rPr lang="uk-UA" sz="3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B05A0-C59E-4BFF-B50F-9979F933031D}"/>
              </a:ext>
            </a:extLst>
          </p:cNvPr>
          <p:cNvSpPr txBox="1"/>
          <p:nvPr/>
        </p:nvSpPr>
        <p:spPr>
          <a:xfrm>
            <a:off x="1047566" y="1738284"/>
            <a:ext cx="103957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Встановлена</a:t>
            </a:r>
            <a:r>
              <a:rPr lang="ru-RU" sz="2800" dirty="0"/>
              <a:t> одна </a:t>
            </a:r>
            <a:r>
              <a:rPr lang="ru-RU" sz="2800" dirty="0" err="1"/>
              <a:t>із</a:t>
            </a:r>
            <a:r>
              <a:rPr lang="ru-RU" sz="2800" dirty="0"/>
              <a:t> </a:t>
            </a:r>
            <a:r>
              <a:rPr lang="ru-RU" sz="2800" dirty="0" err="1"/>
              <a:t>операційних</a:t>
            </a:r>
            <a:r>
              <a:rPr lang="ru-RU" sz="2800" dirty="0"/>
              <a:t> систем: </a:t>
            </a:r>
            <a:r>
              <a:rPr lang="ru-RU" sz="2800" dirty="0" err="1">
                <a:solidFill>
                  <a:srgbClr val="FF0000"/>
                </a:solidFill>
              </a:rPr>
              <a:t>Windows</a:t>
            </a:r>
            <a:r>
              <a:rPr lang="ru-RU" sz="2800" dirty="0">
                <a:solidFill>
                  <a:srgbClr val="FF0000"/>
                </a:solidFill>
              </a:rPr>
              <a:t> 10 x86/x64 </a:t>
            </a:r>
            <a:r>
              <a:rPr lang="ru-RU" sz="2800" dirty="0" err="1"/>
              <a:t>Home</a:t>
            </a:r>
            <a:r>
              <a:rPr lang="ru-RU" sz="2800" dirty="0"/>
              <a:t>/</a:t>
            </a:r>
            <a:r>
              <a:rPr lang="ru-RU" sz="2800" dirty="0" err="1"/>
              <a:t>Pro</a:t>
            </a:r>
            <a:r>
              <a:rPr lang="ru-RU" sz="2800" dirty="0"/>
              <a:t>/</a:t>
            </a:r>
            <a:r>
              <a:rPr lang="ru-RU" sz="2800" dirty="0" err="1"/>
              <a:t>Enterprise</a:t>
            </a:r>
            <a:r>
              <a:rPr lang="ru-RU" sz="2800" dirty="0"/>
              <a:t>, </a:t>
            </a:r>
            <a:r>
              <a:rPr lang="ru-RU" sz="2800" dirty="0" err="1"/>
              <a:t>збірок</a:t>
            </a:r>
            <a:r>
              <a:rPr lang="ru-RU" sz="2800" dirty="0"/>
              <a:t> </a:t>
            </a:r>
            <a:r>
              <a:rPr lang="ru-RU" sz="2800" dirty="0" err="1"/>
              <a:t>від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FF0000"/>
                </a:solidFill>
              </a:rPr>
              <a:t>1507</a:t>
            </a:r>
            <a:r>
              <a:rPr lang="ru-RU" sz="2800" dirty="0"/>
              <a:t> до </a:t>
            </a:r>
            <a:r>
              <a:rPr lang="ru-RU" sz="2800" dirty="0">
                <a:solidFill>
                  <a:srgbClr val="FF0000"/>
                </a:solidFill>
              </a:rPr>
              <a:t>21Н2</a:t>
            </a:r>
            <a:r>
              <a:rPr lang="ru-RU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Файлова</a:t>
            </a:r>
            <a:r>
              <a:rPr lang="ru-RU" sz="2800" dirty="0"/>
              <a:t> система системного </a:t>
            </a:r>
            <a:r>
              <a:rPr lang="ru-RU" sz="2800" dirty="0" err="1"/>
              <a:t>розділу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FF0000"/>
                </a:solidFill>
              </a:rPr>
              <a:t>NTFS</a:t>
            </a:r>
            <a:r>
              <a:rPr lang="ru-RU" sz="2800" dirty="0"/>
              <a:t> </a:t>
            </a:r>
            <a:r>
              <a:rPr lang="ru-RU" sz="2800" dirty="0" err="1"/>
              <a:t>версії</a:t>
            </a:r>
            <a:r>
              <a:rPr lang="ru-RU" sz="2800" dirty="0"/>
              <a:t> не </a:t>
            </a:r>
            <a:r>
              <a:rPr lang="ru-RU" sz="2800" dirty="0" err="1"/>
              <a:t>нижче</a:t>
            </a:r>
            <a:r>
              <a:rPr lang="ru-RU" sz="2800" dirty="0"/>
              <a:t> 3.1 (v5.1).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Робота з-</a:t>
            </a:r>
            <a:r>
              <a:rPr lang="ru-RU" sz="2800" dirty="0" err="1"/>
              <a:t>під</a:t>
            </a:r>
            <a:r>
              <a:rPr lang="ru-RU" sz="2800" dirty="0"/>
              <a:t> </a:t>
            </a:r>
            <a:r>
              <a:rPr lang="ru-RU" sz="2800" dirty="0" err="1"/>
              <a:t>облікового</a:t>
            </a:r>
            <a:r>
              <a:rPr lang="ru-RU" sz="2800" dirty="0"/>
              <a:t> </a:t>
            </a:r>
            <a:r>
              <a:rPr lang="ru-RU" sz="2800" dirty="0" err="1"/>
              <a:t>запису</a:t>
            </a:r>
            <a:r>
              <a:rPr lang="ru-RU" sz="2800" dirty="0"/>
              <a:t>, </a:t>
            </a:r>
            <a:r>
              <a:rPr lang="ru-RU" sz="2800" dirty="0" err="1"/>
              <a:t>які</a:t>
            </a:r>
            <a:r>
              <a:rPr lang="ru-RU" sz="2800" dirty="0"/>
              <a:t> </a:t>
            </a:r>
            <a:r>
              <a:rPr lang="ru-RU" sz="2800" dirty="0" err="1"/>
              <a:t>має</a:t>
            </a:r>
            <a:r>
              <a:rPr lang="ru-RU" sz="2800" dirty="0"/>
              <a:t> </a:t>
            </a:r>
            <a:r>
              <a:rPr lang="ru-RU" sz="2800" dirty="0" err="1"/>
              <a:t>локальні</a:t>
            </a:r>
            <a:r>
              <a:rPr lang="ru-RU" sz="2800" dirty="0"/>
              <a:t> права </a:t>
            </a:r>
            <a:r>
              <a:rPr lang="ru-RU" sz="2800" dirty="0" err="1">
                <a:solidFill>
                  <a:srgbClr val="FF0000"/>
                </a:solidFill>
              </a:rPr>
              <a:t>адміністратора</a:t>
            </a:r>
            <a:r>
              <a:rPr lang="ru-RU" sz="2800" dirty="0"/>
              <a:t>, </a:t>
            </a:r>
            <a:r>
              <a:rPr lang="ru-RU" sz="2800" dirty="0" err="1"/>
              <a:t>або</a:t>
            </a:r>
            <a:r>
              <a:rPr lang="ru-RU" sz="2800" dirty="0"/>
              <a:t>, при </a:t>
            </a:r>
            <a:r>
              <a:rPr lang="ru-RU" sz="2800" dirty="0" err="1"/>
              <a:t>роботі</a:t>
            </a:r>
            <a:r>
              <a:rPr lang="ru-RU" sz="2800" dirty="0"/>
              <a:t> у </a:t>
            </a:r>
            <a:r>
              <a:rPr lang="ru-RU" sz="2800" dirty="0" err="1"/>
              <a:t>домені</a:t>
            </a:r>
            <a:r>
              <a:rPr lang="ru-RU" sz="2800" dirty="0"/>
              <a:t>, з правами </a:t>
            </a:r>
            <a:r>
              <a:rPr lang="ru-RU" sz="2800" dirty="0" err="1">
                <a:solidFill>
                  <a:srgbClr val="FF0000"/>
                </a:solidFill>
              </a:rPr>
              <a:t>адміністратора</a:t>
            </a:r>
            <a:r>
              <a:rPr lang="ru-RU" sz="2800" dirty="0">
                <a:solidFill>
                  <a:srgbClr val="FF0000"/>
                </a:solidFill>
              </a:rPr>
              <a:t> домену</a:t>
            </a:r>
            <a:r>
              <a:rPr lang="ru-RU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Запуск OSP з правами </a:t>
            </a:r>
            <a:r>
              <a:rPr lang="ru-RU" sz="2800" dirty="0" err="1">
                <a:solidFill>
                  <a:srgbClr val="FF0000"/>
                </a:solidFill>
              </a:rPr>
              <a:t>адміністратора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 err="1">
                <a:solidFill>
                  <a:srgbClr val="FF0000"/>
                </a:solidFill>
              </a:rPr>
              <a:t>системи</a:t>
            </a:r>
            <a:r>
              <a:rPr lang="ru-RU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q-AL" sz="2800" dirty="0">
                <a:solidFill>
                  <a:srgbClr val="FF0000"/>
                </a:solidFill>
              </a:rPr>
              <a:t>.NET Framework </a:t>
            </a:r>
            <a:r>
              <a:rPr lang="uk-UA" sz="2800" dirty="0"/>
              <a:t>версії не нижче 3.5 </a:t>
            </a:r>
            <a:r>
              <a:rPr lang="sq-AL" sz="2800" dirty="0"/>
              <a:t>SP1.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q-AL" sz="2800" dirty="0">
                <a:solidFill>
                  <a:srgbClr val="FF0000"/>
                </a:solidFill>
              </a:rPr>
              <a:t>Powershell</a:t>
            </a:r>
            <a:r>
              <a:rPr lang="sq-AL" sz="2800" dirty="0"/>
              <a:t> </a:t>
            </a:r>
            <a:r>
              <a:rPr lang="uk-UA" sz="2800" dirty="0"/>
              <a:t>версії не нижче 2.0 </a:t>
            </a:r>
            <a:r>
              <a:rPr lang="sq-AL" sz="2800" dirty="0"/>
              <a:t>SP1. </a:t>
            </a:r>
            <a:endParaRPr lang="sq-AL" sz="2400" dirty="0"/>
          </a:p>
        </p:txBody>
      </p:sp>
    </p:spTree>
    <p:extLst>
      <p:ext uri="{BB962C8B-B14F-4D97-AF65-F5344CB8AC3E}">
        <p14:creationId xmlns:p14="http://schemas.microsoft.com/office/powerpoint/2010/main" val="2717828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DF2C9-0A67-4455-B479-8191E0995828}"/>
              </a:ext>
            </a:extLst>
          </p:cNvPr>
          <p:cNvSpPr txBox="1"/>
          <p:nvPr/>
        </p:nvSpPr>
        <p:spPr>
          <a:xfrm>
            <a:off x="3769264" y="430285"/>
            <a:ext cx="4433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Висновки</a:t>
            </a:r>
            <a:endParaRPr lang="uk-UA" sz="4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2D477-7ECA-478B-9D12-934C3CE8ADBB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AED06-F638-460C-8084-4ACF0206EC8B}"/>
              </a:ext>
            </a:extLst>
          </p:cNvPr>
          <p:cNvSpPr txBox="1"/>
          <p:nvPr/>
        </p:nvSpPr>
        <p:spPr>
          <a:xfrm>
            <a:off x="710214" y="1313895"/>
            <a:ext cx="102980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	В </a:t>
            </a:r>
            <a:r>
              <a:rPr lang="ru-RU" sz="2800" dirty="0" err="1"/>
              <a:t>роботі</a:t>
            </a:r>
            <a:r>
              <a:rPr lang="ru-RU" sz="2800" dirty="0"/>
              <a:t> </a:t>
            </a:r>
            <a:r>
              <a:rPr lang="ru-RU" sz="2800" dirty="0" err="1"/>
              <a:t>будо</a:t>
            </a:r>
            <a:r>
              <a:rPr lang="ru-RU" sz="2800" dirty="0"/>
              <a:t> </a:t>
            </a:r>
            <a:r>
              <a:rPr lang="ru-RU" sz="2800" dirty="0" err="1"/>
              <a:t>досліджено</a:t>
            </a:r>
            <a:r>
              <a:rPr lang="ru-RU" sz="2800" dirty="0"/>
              <a:t> </a:t>
            </a:r>
            <a:r>
              <a:rPr lang="ru-RU" sz="2800" dirty="0" err="1"/>
              <a:t>основні</a:t>
            </a:r>
            <a:r>
              <a:rPr lang="ru-RU" sz="2800" dirty="0"/>
              <a:t> </a:t>
            </a:r>
            <a:r>
              <a:rPr lang="ru-RU" sz="2800" dirty="0" err="1">
                <a:solidFill>
                  <a:srgbClr val="FF0000"/>
                </a:solidFill>
              </a:rPr>
              <a:t>механізми</a:t>
            </a:r>
            <a:r>
              <a:rPr lang="ru-RU" sz="2800" dirty="0"/>
              <a:t> та </a:t>
            </a:r>
            <a:r>
              <a:rPr lang="ru-RU" sz="2800" dirty="0" err="1">
                <a:solidFill>
                  <a:srgbClr val="FF0000"/>
                </a:solidFill>
              </a:rPr>
              <a:t>методи</a:t>
            </a:r>
            <a:r>
              <a:rPr lang="ru-RU" sz="2800" dirty="0"/>
              <a:t> </a:t>
            </a:r>
            <a:r>
              <a:rPr lang="ru-RU" sz="2800" dirty="0" err="1"/>
              <a:t>вивільнення</a:t>
            </a:r>
            <a:r>
              <a:rPr lang="ru-RU" sz="2800" dirty="0"/>
              <a:t> простору системного </a:t>
            </a:r>
            <a:r>
              <a:rPr lang="ru-RU" sz="2800" dirty="0" err="1"/>
              <a:t>розділу</a:t>
            </a:r>
            <a:r>
              <a:rPr lang="ru-RU" sz="2800" dirty="0"/>
              <a:t> в </a:t>
            </a:r>
            <a:r>
              <a:rPr lang="ru-RU" sz="2800" dirty="0" err="1"/>
              <a:t>процесі</a:t>
            </a:r>
            <a:r>
              <a:rPr lang="ru-RU" sz="2800" dirty="0"/>
              <a:t> </a:t>
            </a:r>
            <a:r>
              <a:rPr lang="ru-RU" sz="2800" dirty="0" err="1"/>
              <a:t>експлуатації</a:t>
            </a:r>
            <a:r>
              <a:rPr lang="ru-RU" sz="2800" dirty="0"/>
              <a:t> </a:t>
            </a:r>
            <a:r>
              <a:rPr lang="ru-RU" sz="2800" dirty="0" err="1"/>
              <a:t>операційної</a:t>
            </a:r>
            <a:r>
              <a:rPr lang="ru-RU" sz="2800" dirty="0"/>
              <a:t> </a:t>
            </a:r>
            <a:r>
              <a:rPr lang="ru-RU" sz="2800" dirty="0" err="1"/>
              <a:t>системи</a:t>
            </a:r>
            <a:r>
              <a:rPr lang="ru-RU" sz="2800" dirty="0"/>
              <a:t> </a:t>
            </a:r>
            <a:r>
              <a:rPr lang="ru-RU" sz="2800" dirty="0" err="1"/>
              <a:t>Windows</a:t>
            </a:r>
            <a:r>
              <a:rPr lang="ru-RU" sz="2800" dirty="0"/>
              <a:t> 10 (x86/x64). </a:t>
            </a:r>
          </a:p>
          <a:p>
            <a:pPr algn="just"/>
            <a:r>
              <a:rPr lang="uk-UA" sz="2800" dirty="0"/>
              <a:t>	Як результат був розроблений програмний засіб </a:t>
            </a:r>
            <a:r>
              <a:rPr lang="sq-AL" sz="2800" dirty="0">
                <a:solidFill>
                  <a:srgbClr val="FF0000"/>
                </a:solidFill>
              </a:rPr>
              <a:t>OSP</a:t>
            </a:r>
            <a:r>
              <a:rPr lang="sq-AL" sz="2800" dirty="0"/>
              <a:t> (Optimization of System Partition) </a:t>
            </a:r>
            <a:r>
              <a:rPr lang="uk-UA" sz="2800" dirty="0"/>
              <a:t>здатен здійснювати поетапну, або вибіркову (за бажанням користувача) очистку системного розділу та змінювати окремі налаштування операційної системи </a:t>
            </a:r>
            <a:r>
              <a:rPr lang="sq-AL" sz="2800" dirty="0"/>
              <a:t>Windows 10 </a:t>
            </a:r>
            <a:r>
              <a:rPr lang="uk-UA" sz="2800" dirty="0"/>
              <a:t>вивільняючи місце на системному розділі, тим самим роблячи систему більш стабільною та ефективнішою у роботі.</a:t>
            </a:r>
          </a:p>
        </p:txBody>
      </p:sp>
    </p:spTree>
    <p:extLst>
      <p:ext uri="{BB962C8B-B14F-4D97-AF65-F5344CB8AC3E}">
        <p14:creationId xmlns:p14="http://schemas.microsoft.com/office/powerpoint/2010/main" val="289674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B971B-5676-4879-9E88-2879E84D90C7}"/>
              </a:ext>
            </a:extLst>
          </p:cNvPr>
          <p:cNvSpPr txBox="1"/>
          <p:nvPr/>
        </p:nvSpPr>
        <p:spPr>
          <a:xfrm>
            <a:off x="2364419" y="395295"/>
            <a:ext cx="7463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solidFill>
                  <a:srgbClr val="00B050"/>
                </a:solidFill>
              </a:rPr>
              <a:t>Поставлені задачі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98998-1176-490F-AA2A-C79619A0720D}"/>
              </a:ext>
            </a:extLst>
          </p:cNvPr>
          <p:cNvSpPr txBox="1"/>
          <p:nvPr/>
        </p:nvSpPr>
        <p:spPr>
          <a:xfrm>
            <a:off x="671742" y="1317527"/>
            <a:ext cx="108485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4000" dirty="0"/>
              <a:t>1. Дослідити </a:t>
            </a:r>
            <a:r>
              <a:rPr lang="uk-UA" sz="4000" dirty="0">
                <a:solidFill>
                  <a:srgbClr val="FF0000"/>
                </a:solidFill>
              </a:rPr>
              <a:t>структуру</a:t>
            </a:r>
            <a:r>
              <a:rPr lang="uk-UA" sz="4000" dirty="0"/>
              <a:t> системного носія </a:t>
            </a:r>
            <a:r>
              <a:rPr lang="en-US" sz="4000" dirty="0"/>
              <a:t>Windows 10</a:t>
            </a:r>
            <a:r>
              <a:rPr lang="uk-UA" sz="4000" dirty="0"/>
              <a:t>.</a:t>
            </a:r>
            <a:endParaRPr lang="en-US" sz="4000" dirty="0"/>
          </a:p>
          <a:p>
            <a:pPr algn="just"/>
            <a:r>
              <a:rPr lang="uk-UA" sz="4000" dirty="0"/>
              <a:t>2. Виявити </a:t>
            </a:r>
            <a:r>
              <a:rPr lang="uk-UA" sz="4000" dirty="0">
                <a:solidFill>
                  <a:srgbClr val="FF0000"/>
                </a:solidFill>
              </a:rPr>
              <a:t>об’єкти</a:t>
            </a:r>
            <a:r>
              <a:rPr lang="uk-UA" sz="4000" dirty="0"/>
              <a:t>, які суттєво впливають на розмір вільного простору такого носія.</a:t>
            </a:r>
          </a:p>
          <a:p>
            <a:pPr algn="just"/>
            <a:r>
              <a:rPr lang="uk-UA" sz="4000" dirty="0"/>
              <a:t>3. Підібрати </a:t>
            </a:r>
            <a:r>
              <a:rPr lang="uk-UA" sz="4000" dirty="0">
                <a:solidFill>
                  <a:srgbClr val="FF0000"/>
                </a:solidFill>
              </a:rPr>
              <a:t>методи</a:t>
            </a:r>
            <a:r>
              <a:rPr lang="uk-UA" sz="4000" dirty="0"/>
              <a:t> керування розміром таких об’єктів без втрати функціоналу операційної системи.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BE216-3AEA-45D4-9B37-BC7E1F4FFE09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77326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06CB8F-B7D1-4A3E-8CD3-752F4D7B7451}"/>
              </a:ext>
            </a:extLst>
          </p:cNvPr>
          <p:cNvSpPr txBox="1"/>
          <p:nvPr/>
        </p:nvSpPr>
        <p:spPr>
          <a:xfrm>
            <a:off x="2584881" y="553395"/>
            <a:ext cx="7022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На основі даної роботи</a:t>
            </a:r>
            <a:endParaRPr lang="uk-UA" sz="4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A7826-2073-4676-BD0B-836EF24D61B6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D825B-9218-497F-9B14-19F003774B60}"/>
              </a:ext>
            </a:extLst>
          </p:cNvPr>
          <p:cNvSpPr txBox="1"/>
          <p:nvPr/>
        </p:nvSpPr>
        <p:spPr>
          <a:xfrm>
            <a:off x="630314" y="1525517"/>
            <a:ext cx="113101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rgbClr val="00B0F0"/>
                </a:solidFill>
              </a:rPr>
              <a:t>Прийнята доповідь на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/>
              <a:t>4th Workshop for Young Scientists in Computer Science &amp; Software Engineering, 2021 </a:t>
            </a:r>
            <a:endParaRPr lang="uk-UA" sz="2400" b="1" dirty="0"/>
          </a:p>
          <a:p>
            <a:r>
              <a:rPr lang="sq-AL" sz="2400" b="1" dirty="0"/>
              <a:t>authored by: Andrii P. Stupin, </a:t>
            </a:r>
            <a:r>
              <a:rPr lang="sq-AL" sz="2400" b="1" dirty="0">
                <a:solidFill>
                  <a:srgbClr val="FF0000"/>
                </a:solidFill>
              </a:rPr>
              <a:t>Vitalii V. Bulatetskyi</a:t>
            </a:r>
            <a:r>
              <a:rPr lang="sq-AL" sz="2400" b="1" dirty="0"/>
              <a:t>, Lesia V. Bulatetska, Tetiana O. Hryshanovych and Yuliia S. Pavlenko </a:t>
            </a:r>
            <a:endParaRPr lang="uk-UA" sz="2400" b="1" dirty="0"/>
          </a:p>
          <a:p>
            <a:r>
              <a:rPr lang="uk-UA" sz="2400" b="1" dirty="0"/>
              <a:t>(матеріали конференції індексуються </a:t>
            </a:r>
            <a:r>
              <a:rPr lang="en-US" sz="2400" b="1" dirty="0"/>
              <a:t>Scopus</a:t>
            </a:r>
            <a:r>
              <a:rPr lang="uk-UA" sz="2400" b="1" dirty="0"/>
              <a:t>)</a:t>
            </a:r>
          </a:p>
          <a:p>
            <a:endParaRPr lang="uk-UA" sz="2400" b="1" dirty="0"/>
          </a:p>
          <a:p>
            <a:r>
              <a:rPr lang="uk-UA" sz="2400" b="1" dirty="0">
                <a:solidFill>
                  <a:srgbClr val="00B0F0"/>
                </a:solidFill>
              </a:rPr>
              <a:t>Подано статтю у фахове видання «</a:t>
            </a:r>
            <a:r>
              <a:rPr lang="uk-UA" sz="2400" b="1" dirty="0" err="1">
                <a:solidFill>
                  <a:srgbClr val="00B0F0"/>
                </a:solidFill>
              </a:rPr>
              <a:t>Кібербезпека</a:t>
            </a:r>
            <a:r>
              <a:rPr lang="uk-UA" sz="2400" b="1" dirty="0">
                <a:solidFill>
                  <a:srgbClr val="00B0F0"/>
                </a:solidFill>
              </a:rPr>
              <a:t>: освіта, наука, техніка» Київський університет ім. Бориса Грінченка</a:t>
            </a:r>
          </a:p>
          <a:p>
            <a:r>
              <a:rPr lang="uk-UA" sz="2400" b="1" dirty="0"/>
              <a:t>Булатецький В.В., </a:t>
            </a:r>
            <a:r>
              <a:rPr lang="uk-UA" sz="2400" b="1" dirty="0" err="1"/>
              <a:t>Булатецька</a:t>
            </a:r>
            <a:r>
              <a:rPr lang="uk-UA" sz="2400" b="1" dirty="0"/>
              <a:t> Л.В., </a:t>
            </a:r>
            <a:r>
              <a:rPr lang="uk-UA" sz="2400" b="1" dirty="0" err="1"/>
              <a:t>Гришанович</a:t>
            </a:r>
            <a:r>
              <a:rPr lang="uk-UA" sz="2400" b="1" dirty="0"/>
              <a:t> Т.О. Шляхи очистки й оптимізації</a:t>
            </a:r>
            <a:r>
              <a:rPr lang="uk-UA" sz="2400" b="1" cap="all" dirty="0"/>
              <a:t> </a:t>
            </a:r>
            <a:r>
              <a:rPr lang="uk-UA" sz="2400" b="1" dirty="0"/>
              <a:t>простору системного розділу</a:t>
            </a:r>
            <a:r>
              <a:rPr lang="uk-UA" sz="2400" b="1" cap="all" dirty="0"/>
              <a:t> </a:t>
            </a:r>
            <a:r>
              <a:rPr lang="uk-UA" sz="2400" b="1" dirty="0"/>
              <a:t>операційної системи </a:t>
            </a:r>
            <a:r>
              <a:rPr lang="en-US" sz="2400" b="1" dirty="0"/>
              <a:t>W</a:t>
            </a:r>
            <a:r>
              <a:rPr lang="uk-UA" sz="2400" b="1" dirty="0" err="1"/>
              <a:t>indows</a:t>
            </a:r>
            <a:r>
              <a:rPr lang="uk-UA" sz="2400" b="1" dirty="0"/>
              <a:t> 10</a:t>
            </a:r>
            <a:r>
              <a:rPr lang="en-US" sz="2400" b="1" dirty="0"/>
              <a:t>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332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FBB5C-ACD8-4E6B-80AB-BF2C5FEDDF41}"/>
              </a:ext>
            </a:extLst>
          </p:cNvPr>
          <p:cNvSpPr txBox="1"/>
          <p:nvPr/>
        </p:nvSpPr>
        <p:spPr>
          <a:xfrm>
            <a:off x="358066" y="168675"/>
            <a:ext cx="10999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solidFill>
                  <a:srgbClr val="00B050"/>
                </a:solidFill>
              </a:rPr>
              <a:t>Поставлені задачі (продовження)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1E85B-4E19-4B06-9348-2423D107780F}"/>
              </a:ext>
            </a:extLst>
          </p:cNvPr>
          <p:cNvSpPr txBox="1"/>
          <p:nvPr/>
        </p:nvSpPr>
        <p:spPr>
          <a:xfrm>
            <a:off x="572609" y="926909"/>
            <a:ext cx="108485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4000" dirty="0"/>
              <a:t>4. Підібрати </a:t>
            </a:r>
            <a:r>
              <a:rPr lang="uk-UA" sz="4000" dirty="0">
                <a:solidFill>
                  <a:srgbClr val="FF0000"/>
                </a:solidFill>
              </a:rPr>
              <a:t>інструментарій керування</a:t>
            </a:r>
            <a:r>
              <a:rPr lang="uk-UA" sz="4000" dirty="0"/>
              <a:t> такими об’єктами.</a:t>
            </a:r>
            <a:endParaRPr lang="en-US" sz="4000" dirty="0"/>
          </a:p>
          <a:p>
            <a:pPr algn="just"/>
            <a:r>
              <a:rPr lang="uk-UA" sz="4000" dirty="0"/>
              <a:t>5. Обрати </a:t>
            </a:r>
            <a:r>
              <a:rPr lang="uk-UA" sz="4000" dirty="0">
                <a:solidFill>
                  <a:srgbClr val="FF0000"/>
                </a:solidFill>
              </a:rPr>
              <a:t>середовище розробки </a:t>
            </a:r>
            <a:r>
              <a:rPr lang="uk-UA" sz="4000" dirty="0"/>
              <a:t>для реалізації системи автоматизації очистки та оптимізації системного розділу.</a:t>
            </a:r>
          </a:p>
          <a:p>
            <a:pPr algn="just"/>
            <a:r>
              <a:rPr lang="uk-UA" sz="4000" dirty="0"/>
              <a:t>6. Спроектувати та розробити таку систему у вигляді </a:t>
            </a:r>
            <a:r>
              <a:rPr lang="uk-UA" sz="4000" dirty="0">
                <a:solidFill>
                  <a:srgbClr val="FF0000"/>
                </a:solidFill>
              </a:rPr>
              <a:t>програмного засобу </a:t>
            </a:r>
            <a:r>
              <a:rPr lang="uk-UA" sz="4000" dirty="0"/>
              <a:t>для здійснення прибирання та налаштування системного розділу.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9BCE4-46BD-4C18-9944-EC79DC8F4F81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8922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39EF39-DF93-4092-8CFD-A5CF0C32FA5D}"/>
              </a:ext>
            </a:extLst>
          </p:cNvPr>
          <p:cNvSpPr txBox="1"/>
          <p:nvPr/>
        </p:nvSpPr>
        <p:spPr>
          <a:xfrm>
            <a:off x="701336" y="815006"/>
            <a:ext cx="111325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Об’єкт дослідження: </a:t>
            </a:r>
          </a:p>
          <a:p>
            <a:pPr algn="ctr"/>
            <a:r>
              <a:rPr lang="uk-UA" sz="3600" dirty="0"/>
              <a:t>операційна система </a:t>
            </a:r>
            <a:r>
              <a:rPr lang="uk-UA" sz="3600" dirty="0">
                <a:solidFill>
                  <a:srgbClr val="FF0000"/>
                </a:solidFill>
              </a:rPr>
              <a:t>Windows 10</a:t>
            </a:r>
            <a:r>
              <a:rPr lang="uk-UA" sz="3600" dirty="0"/>
              <a:t>, зокрема </a:t>
            </a:r>
            <a:r>
              <a:rPr lang="uk-UA" sz="3600" dirty="0">
                <a:solidFill>
                  <a:srgbClr val="FF0000"/>
                </a:solidFill>
              </a:rPr>
              <a:t>структура</a:t>
            </a:r>
            <a:r>
              <a:rPr lang="uk-UA" sz="3600" dirty="0"/>
              <a:t> окремих системних папок та файлів та відповідних </a:t>
            </a:r>
            <a:r>
              <a:rPr lang="uk-UA" sz="3600" dirty="0">
                <a:solidFill>
                  <a:srgbClr val="FF0000"/>
                </a:solidFill>
              </a:rPr>
              <a:t>налаштувань</a:t>
            </a:r>
            <a:r>
              <a:rPr lang="uk-UA" sz="3600" dirty="0"/>
              <a:t> операційної системи</a:t>
            </a:r>
          </a:p>
          <a:p>
            <a:pPr algn="ctr"/>
            <a:endParaRPr lang="uk-UA" sz="4400" b="1" dirty="0">
              <a:solidFill>
                <a:srgbClr val="00B050"/>
              </a:solidFill>
            </a:endParaRPr>
          </a:p>
          <a:p>
            <a:pPr algn="ctr"/>
            <a:r>
              <a:rPr lang="uk-UA" sz="4400" b="1" dirty="0">
                <a:solidFill>
                  <a:srgbClr val="00B050"/>
                </a:solidFill>
              </a:rPr>
              <a:t>Предмет дослідження:</a:t>
            </a:r>
          </a:p>
          <a:p>
            <a:pPr algn="ctr"/>
            <a:r>
              <a:rPr lang="uk-UA" sz="3600" dirty="0"/>
              <a:t>набір </a:t>
            </a:r>
            <a:r>
              <a:rPr lang="uk-UA" sz="3600" dirty="0">
                <a:solidFill>
                  <a:srgbClr val="FF0000"/>
                </a:solidFill>
              </a:rPr>
              <a:t>методів</a:t>
            </a:r>
            <a:r>
              <a:rPr lang="uk-UA" sz="3600" dirty="0"/>
              <a:t> та </a:t>
            </a:r>
            <a:r>
              <a:rPr lang="uk-UA" sz="3600" dirty="0">
                <a:solidFill>
                  <a:srgbClr val="FF0000"/>
                </a:solidFill>
              </a:rPr>
              <a:t>засобів</a:t>
            </a:r>
            <a:r>
              <a:rPr lang="uk-UA" sz="3600" dirty="0"/>
              <a:t> оптимізації системного розділу та </a:t>
            </a:r>
            <a:r>
              <a:rPr lang="uk-UA" sz="3600" dirty="0">
                <a:solidFill>
                  <a:srgbClr val="FF0000"/>
                </a:solidFill>
              </a:rPr>
              <a:t>шляхів</a:t>
            </a:r>
            <a:r>
              <a:rPr lang="uk-UA" sz="3600" dirty="0"/>
              <a:t> їх реалізації. </a:t>
            </a:r>
            <a:r>
              <a:rPr lang="uk-UA" sz="44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45095-1665-49B6-97D3-10B789D20832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0562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0FA93-392B-4593-A990-5AAA9EDAEE47}"/>
              </a:ext>
            </a:extLst>
          </p:cNvPr>
          <p:cNvSpPr txBox="1"/>
          <p:nvPr/>
        </p:nvSpPr>
        <p:spPr>
          <a:xfrm>
            <a:off x="358066" y="168675"/>
            <a:ext cx="10999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solidFill>
                  <a:srgbClr val="00B050"/>
                </a:solidFill>
              </a:rPr>
              <a:t>Публікації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FF3D3-6CA9-41C7-863F-F6A9EC12DA16}"/>
              </a:ext>
            </a:extLst>
          </p:cNvPr>
          <p:cNvSpPr txBox="1"/>
          <p:nvPr/>
        </p:nvSpPr>
        <p:spPr>
          <a:xfrm>
            <a:off x="572609" y="926909"/>
            <a:ext cx="1084851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  <a:p>
            <a:r>
              <a:rPr lang="uk-UA" sz="2800" dirty="0"/>
              <a:t>1. </a:t>
            </a:r>
            <a:r>
              <a:rPr lang="uk-UA" sz="2800" dirty="0">
                <a:solidFill>
                  <a:srgbClr val="FF0000"/>
                </a:solidFill>
              </a:rPr>
              <a:t>Булатецький В. В.</a:t>
            </a:r>
            <a:r>
              <a:rPr lang="uk-UA" sz="2800" dirty="0"/>
              <a:t>, </a:t>
            </a:r>
            <a:r>
              <a:rPr lang="uk-UA" sz="2800" dirty="0" err="1"/>
              <a:t>Булатецька</a:t>
            </a:r>
            <a:r>
              <a:rPr lang="uk-UA" sz="2800" dirty="0"/>
              <a:t> Л. В., </a:t>
            </a:r>
            <a:r>
              <a:rPr lang="uk-UA" sz="2800" dirty="0" err="1"/>
              <a:t>Пруц</a:t>
            </a:r>
            <a:r>
              <a:rPr lang="uk-UA" sz="2800" dirty="0"/>
              <a:t> Г. С. Методи та засоби вивільнення простору системного розділу ОС </a:t>
            </a:r>
            <a:r>
              <a:rPr lang="sq-AL" sz="2800" dirty="0"/>
              <a:t>Microsoft Windows 10. </a:t>
            </a:r>
            <a:r>
              <a:rPr lang="uk-UA" sz="2800" dirty="0"/>
              <a:t>Комп’ютерно-інтегровані технології: освіта, наука, виробництво, 2018. № 32. С. 85–89. </a:t>
            </a:r>
          </a:p>
          <a:p>
            <a:endParaRPr lang="uk-UA" sz="2800" dirty="0"/>
          </a:p>
          <a:p>
            <a:r>
              <a:rPr lang="uk-UA" sz="2800" dirty="0"/>
              <a:t>2. Технології проміжного коду в корпоративних інформаційних системах: Текст лекцій нормативної навчальної дисципліни “Платформи корпоративних інформаційних систем” / </a:t>
            </a:r>
            <a:r>
              <a:rPr lang="uk-UA" sz="2800" dirty="0">
                <a:solidFill>
                  <a:srgbClr val="FF0000"/>
                </a:solidFill>
              </a:rPr>
              <a:t>Булатецький Віталій Вікторович</a:t>
            </a:r>
            <a:r>
              <a:rPr lang="uk-UA" sz="2800" dirty="0"/>
              <a:t>, </a:t>
            </a:r>
            <a:r>
              <a:rPr lang="uk-UA" sz="2800" dirty="0" err="1"/>
              <a:t>Булатецька</a:t>
            </a:r>
            <a:r>
              <a:rPr lang="uk-UA" sz="2800" dirty="0"/>
              <a:t> Леся Віталіївна. – Луцьк : Східноєвропейський національний університет імені Лесі Українки, 2018. – 48 с. </a:t>
            </a:r>
          </a:p>
          <a:p>
            <a:pPr algn="just"/>
            <a:endParaRPr lang="uk-UA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FA578-3702-4B86-9BA1-AC0D92BD39BC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5272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D8DE1-1068-4B6A-8F97-A5AAE08F1E98}"/>
              </a:ext>
            </a:extLst>
          </p:cNvPr>
          <p:cNvSpPr txBox="1"/>
          <p:nvPr/>
        </p:nvSpPr>
        <p:spPr>
          <a:xfrm>
            <a:off x="701336" y="815006"/>
            <a:ext cx="1113259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Структура носія: </a:t>
            </a:r>
          </a:p>
          <a:p>
            <a:endParaRPr lang="uk-UA" dirty="0"/>
          </a:p>
          <a:p>
            <a:r>
              <a:rPr lang="sq-AL" sz="3600" dirty="0">
                <a:solidFill>
                  <a:srgbClr val="FF0000"/>
                </a:solidFill>
              </a:rPr>
              <a:t>Recovery</a:t>
            </a:r>
            <a:r>
              <a:rPr lang="sq-AL" sz="3600" dirty="0"/>
              <a:t> </a:t>
            </a:r>
            <a:r>
              <a:rPr lang="uk-UA" sz="3600" dirty="0"/>
              <a:t>– скидання та відновлення</a:t>
            </a:r>
          </a:p>
          <a:p>
            <a:endParaRPr lang="uk-UA" sz="3600" dirty="0"/>
          </a:p>
          <a:p>
            <a:r>
              <a:rPr lang="sq-AL" sz="3600" dirty="0">
                <a:solidFill>
                  <a:srgbClr val="FF0000"/>
                </a:solidFill>
              </a:rPr>
              <a:t>EFI System </a:t>
            </a:r>
            <a:r>
              <a:rPr lang="uk-UA" sz="3600"/>
              <a:t>– завантажувачі </a:t>
            </a:r>
            <a:r>
              <a:rPr lang="uk-UA" sz="3600" dirty="0"/>
              <a:t>ОС</a:t>
            </a:r>
            <a:endParaRPr lang="sq-AL" sz="3600" dirty="0"/>
          </a:p>
          <a:p>
            <a:endParaRPr lang="uk-UA" sz="3600" dirty="0"/>
          </a:p>
          <a:p>
            <a:r>
              <a:rPr lang="sq-AL" sz="3600" dirty="0">
                <a:solidFill>
                  <a:srgbClr val="FF0000"/>
                </a:solidFill>
              </a:rPr>
              <a:t>MSR</a:t>
            </a:r>
            <a:r>
              <a:rPr lang="sq-AL" sz="3600" dirty="0"/>
              <a:t> – </a:t>
            </a:r>
            <a:r>
              <a:rPr lang="uk-UA" sz="3600" dirty="0"/>
              <a:t>захищений розділ </a:t>
            </a:r>
            <a:r>
              <a:rPr lang="sq-AL" sz="3600" dirty="0"/>
              <a:t>Microsoft </a:t>
            </a:r>
          </a:p>
          <a:p>
            <a:endParaRPr lang="uk-UA" sz="3600" dirty="0"/>
          </a:p>
          <a:p>
            <a:r>
              <a:rPr lang="ru-RU" sz="3600" dirty="0" err="1"/>
              <a:t>Розділ</a:t>
            </a:r>
            <a:r>
              <a:rPr lang="ru-RU" sz="3600" dirty="0"/>
              <a:t>, </a:t>
            </a:r>
            <a:r>
              <a:rPr lang="ru-RU" sz="3600" dirty="0" err="1"/>
              <a:t>позначений</a:t>
            </a:r>
            <a:r>
              <a:rPr lang="ru-RU" sz="3600" dirty="0"/>
              <a:t> </a:t>
            </a:r>
            <a:r>
              <a:rPr lang="ru-RU" sz="3600" dirty="0" err="1"/>
              <a:t>літерою</a:t>
            </a:r>
            <a:r>
              <a:rPr lang="ru-RU" sz="3600" dirty="0"/>
              <a:t> C без </a:t>
            </a:r>
            <a:r>
              <a:rPr lang="ru-RU" sz="3600" dirty="0" err="1"/>
              <a:t>мітки</a:t>
            </a:r>
            <a:r>
              <a:rPr lang="ru-RU" sz="3600" dirty="0"/>
              <a:t>: – </a:t>
            </a:r>
            <a:r>
              <a:rPr lang="ru-RU" sz="3600" dirty="0" err="1">
                <a:solidFill>
                  <a:srgbClr val="FF0000"/>
                </a:solidFill>
              </a:rPr>
              <a:t>основний</a:t>
            </a:r>
            <a:r>
              <a:rPr lang="ru-RU" sz="3600" dirty="0">
                <a:solidFill>
                  <a:srgbClr val="FF0000"/>
                </a:solidFill>
              </a:rPr>
              <a:t> </a:t>
            </a:r>
            <a:r>
              <a:rPr lang="ru-RU" sz="3600" dirty="0" err="1">
                <a:solidFill>
                  <a:srgbClr val="FF0000"/>
                </a:solidFill>
              </a:rPr>
              <a:t>системний</a:t>
            </a:r>
            <a:r>
              <a:rPr lang="ru-RU" sz="3600" dirty="0">
                <a:solidFill>
                  <a:srgbClr val="FF0000"/>
                </a:solidFill>
              </a:rPr>
              <a:t> </a:t>
            </a:r>
            <a:r>
              <a:rPr lang="ru-RU" sz="3600" dirty="0" err="1">
                <a:solidFill>
                  <a:srgbClr val="FF0000"/>
                </a:solidFill>
              </a:rPr>
              <a:t>розділ</a:t>
            </a:r>
            <a:r>
              <a:rPr lang="ru-RU" sz="3600" dirty="0"/>
              <a:t>. </a:t>
            </a:r>
          </a:p>
          <a:p>
            <a:endParaRPr lang="sq-A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1B963-F256-425F-8CA4-5AA25D071748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0787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9E0F5A-2C16-4779-9D04-B79299FF3DBE}"/>
              </a:ext>
            </a:extLst>
          </p:cNvPr>
          <p:cNvSpPr txBox="1"/>
          <p:nvPr/>
        </p:nvSpPr>
        <p:spPr>
          <a:xfrm>
            <a:off x="985421" y="491840"/>
            <a:ext cx="1084851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Системні каталоги для очистки: </a:t>
            </a:r>
          </a:p>
          <a:p>
            <a:endParaRPr lang="uk-UA" dirty="0"/>
          </a:p>
          <a:p>
            <a:r>
              <a:rPr lang="sq-AL" sz="3200" dirty="0">
                <a:solidFill>
                  <a:srgbClr val="FF0000"/>
                </a:solidFill>
              </a:rPr>
              <a:t>%Systemroot%\Installer\  </a:t>
            </a:r>
            <a:r>
              <a:rPr lang="uk-UA" sz="3200" dirty="0"/>
              <a:t>– </a:t>
            </a:r>
            <a:r>
              <a:rPr lang="uk-UA" sz="3200" dirty="0" err="1"/>
              <a:t>коталог</a:t>
            </a:r>
            <a:r>
              <a:rPr lang="uk-UA" sz="3200" dirty="0"/>
              <a:t> установників ПЗ</a:t>
            </a:r>
          </a:p>
          <a:p>
            <a:endParaRPr lang="uk-UA" sz="3200" dirty="0"/>
          </a:p>
          <a:p>
            <a:r>
              <a:rPr lang="sq-AL" sz="3200" dirty="0">
                <a:solidFill>
                  <a:srgbClr val="FF0000"/>
                </a:solidFill>
              </a:rPr>
              <a:t>%Systemroot%\LastGood\ </a:t>
            </a:r>
            <a:r>
              <a:rPr lang="uk-UA" sz="3200" dirty="0"/>
              <a:t>–</a:t>
            </a:r>
            <a:r>
              <a:rPr lang="ru-RU" sz="3200" dirty="0" err="1"/>
              <a:t>пов’язана</a:t>
            </a:r>
            <a:r>
              <a:rPr lang="ru-RU" sz="3200" dirty="0"/>
              <a:t> з </a:t>
            </a:r>
            <a:r>
              <a:rPr lang="ru-RU" sz="3200" dirty="0" err="1"/>
              <a:t>останнім</a:t>
            </a:r>
            <a:r>
              <a:rPr lang="ru-RU" sz="3200" dirty="0"/>
              <a:t> </a:t>
            </a:r>
            <a:r>
              <a:rPr lang="ru-RU" sz="3200" dirty="0" err="1"/>
              <a:t>вдалим</a:t>
            </a:r>
            <a:r>
              <a:rPr lang="ru-RU" sz="3200" dirty="0"/>
              <a:t> запуском</a:t>
            </a:r>
            <a:endParaRPr lang="sq-AL" sz="3200" dirty="0"/>
          </a:p>
          <a:p>
            <a:endParaRPr lang="uk-UA" sz="3200" dirty="0"/>
          </a:p>
          <a:p>
            <a:r>
              <a:rPr lang="sq-AL" sz="3200" dirty="0">
                <a:solidFill>
                  <a:srgbClr val="FF0000"/>
                </a:solidFill>
              </a:rPr>
              <a:t>%Systemroot%\System32\DriverStore\  </a:t>
            </a:r>
            <a:r>
              <a:rPr lang="sq-AL" sz="3200" dirty="0"/>
              <a:t>– </a:t>
            </a:r>
            <a:r>
              <a:rPr lang="uk-UA" sz="3200" dirty="0"/>
              <a:t>сховище драйверів</a:t>
            </a:r>
            <a:endParaRPr lang="sq-AL" sz="3200" dirty="0"/>
          </a:p>
          <a:p>
            <a:endParaRPr lang="uk-UA" sz="3200" dirty="0">
              <a:solidFill>
                <a:srgbClr val="FF0000"/>
              </a:solidFill>
            </a:endParaRPr>
          </a:p>
          <a:p>
            <a:r>
              <a:rPr lang="sq-AL" sz="3200" dirty="0">
                <a:solidFill>
                  <a:srgbClr val="FF0000"/>
                </a:solidFill>
              </a:rPr>
              <a:t>%Systemroot%\WinSxS\ </a:t>
            </a:r>
            <a:r>
              <a:rPr lang="ru-RU" sz="3200" dirty="0"/>
              <a:t>– </a:t>
            </a:r>
            <a:r>
              <a:rPr lang="ru-RU" sz="3200" dirty="0" err="1"/>
              <a:t>резервні</a:t>
            </a:r>
            <a:r>
              <a:rPr lang="ru-RU" sz="3200" dirty="0"/>
              <a:t> </a:t>
            </a:r>
            <a:r>
              <a:rPr lang="ru-RU" sz="3200" dirty="0" err="1"/>
              <a:t>копії</a:t>
            </a:r>
            <a:r>
              <a:rPr lang="ru-RU" sz="3200" dirty="0"/>
              <a:t> </a:t>
            </a:r>
            <a:r>
              <a:rPr lang="ru-RU" sz="3200" dirty="0" err="1"/>
              <a:t>операційної</a:t>
            </a:r>
            <a:r>
              <a:rPr lang="ru-RU" sz="3200" dirty="0"/>
              <a:t> </a:t>
            </a:r>
            <a:r>
              <a:rPr lang="ru-RU" sz="3200" dirty="0" err="1"/>
              <a:t>системи</a:t>
            </a:r>
            <a:r>
              <a:rPr lang="ru-RU" sz="6600" dirty="0"/>
              <a:t> </a:t>
            </a:r>
          </a:p>
          <a:p>
            <a:endParaRPr lang="sq-A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960EC-777A-4B1D-B4E3-93C0FD64055B}"/>
              </a:ext>
            </a:extLst>
          </p:cNvPr>
          <p:cNvSpPr txBox="1"/>
          <p:nvPr/>
        </p:nvSpPr>
        <p:spPr>
          <a:xfrm>
            <a:off x="11008311" y="168675"/>
            <a:ext cx="82562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0515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1213</Words>
  <Application>Microsoft Office PowerPoint</Application>
  <PresentationFormat>Широкий екран</PresentationFormat>
  <Paragraphs>205</Paragraphs>
  <Slides>40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Тема Office</vt:lpstr>
      <vt:lpstr>ДОСЛІДЖЕННЯ ТА РЕАЛІЗАЦІЯ ЗАСОБІВ ОПТИМІЗАЦІЇ СИСТЕМНОГО РОЗДІЛУ  ОПЕРАЦІЙНОЇ СИСТЕМИ WINDOWS 10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ТА РЕАЛІЗАЦІЯ ЗАСОБІВ ОПТИМІЗАЦІЇ СИСТЕМНОГО РОЗДІЛУ  ОПЕРАЦІЙНОЇ СИСТЕМИ WINDOWS 10</dc:title>
  <dc:creator>Family Bulatetsky</dc:creator>
  <cp:lastModifiedBy>Family Bulatetsky</cp:lastModifiedBy>
  <cp:revision>112</cp:revision>
  <dcterms:created xsi:type="dcterms:W3CDTF">2021-11-27T10:54:34Z</dcterms:created>
  <dcterms:modified xsi:type="dcterms:W3CDTF">2021-12-09T19:28:46Z</dcterms:modified>
</cp:coreProperties>
</file>