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79"/>
  </p:notesMasterIdLst>
  <p:sldIdLst>
    <p:sldId id="256" r:id="rId2"/>
    <p:sldId id="333" r:id="rId3"/>
    <p:sldId id="259" r:id="rId4"/>
    <p:sldId id="260" r:id="rId5"/>
    <p:sldId id="261" r:id="rId6"/>
    <p:sldId id="272" r:id="rId7"/>
    <p:sldId id="328" r:id="rId8"/>
    <p:sldId id="262" r:id="rId9"/>
    <p:sldId id="263" r:id="rId10"/>
    <p:sldId id="350" r:id="rId11"/>
    <p:sldId id="264" r:id="rId12"/>
    <p:sldId id="271" r:id="rId13"/>
    <p:sldId id="265" r:id="rId14"/>
    <p:sldId id="334" r:id="rId15"/>
    <p:sldId id="266" r:id="rId16"/>
    <p:sldId id="335" r:id="rId17"/>
    <p:sldId id="336" r:id="rId18"/>
    <p:sldId id="268" r:id="rId19"/>
    <p:sldId id="289" r:id="rId20"/>
    <p:sldId id="290" r:id="rId21"/>
    <p:sldId id="291" r:id="rId22"/>
    <p:sldId id="269" r:id="rId23"/>
    <p:sldId id="292" r:id="rId24"/>
    <p:sldId id="293" r:id="rId25"/>
    <p:sldId id="294" r:id="rId26"/>
    <p:sldId id="295" r:id="rId27"/>
    <p:sldId id="274" r:id="rId28"/>
    <p:sldId id="275" r:id="rId29"/>
    <p:sldId id="276" r:id="rId30"/>
    <p:sldId id="277" r:id="rId31"/>
    <p:sldId id="278" r:id="rId32"/>
    <p:sldId id="288" r:id="rId33"/>
    <p:sldId id="345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31" r:id="rId43"/>
    <p:sldId id="296" r:id="rId44"/>
    <p:sldId id="298" r:id="rId45"/>
    <p:sldId id="299" r:id="rId46"/>
    <p:sldId id="346" r:id="rId47"/>
    <p:sldId id="297" r:id="rId48"/>
    <p:sldId id="300" r:id="rId49"/>
    <p:sldId id="301" r:id="rId50"/>
    <p:sldId id="302" r:id="rId51"/>
    <p:sldId id="303" r:id="rId52"/>
    <p:sldId id="304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47" r:id="rId71"/>
    <p:sldId id="351" r:id="rId72"/>
    <p:sldId id="308" r:id="rId73"/>
    <p:sldId id="349" r:id="rId74"/>
    <p:sldId id="348" r:id="rId75"/>
    <p:sldId id="307" r:id="rId76"/>
    <p:sldId id="306" r:id="rId77"/>
    <p:sldId id="332" r:id="rId7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50253-03E7-479E-948F-7CFC30EA3DC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C718640-28DF-471A-98CC-65BE7FD27523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Regiony</a:t>
          </a:r>
          <a:endParaRPr lang="pl-PL" dirty="0"/>
        </a:p>
      </dgm:t>
    </dgm:pt>
    <dgm:pt modelId="{EC16696E-2D63-4D0B-ADFE-3E5E0DE1F33B}" type="parTrans" cxnId="{7EF91D15-0F9E-45C7-9ECB-95DB9768C528}">
      <dgm:prSet/>
      <dgm:spPr/>
      <dgm:t>
        <a:bodyPr/>
        <a:lstStyle/>
        <a:p>
          <a:endParaRPr lang="pl-PL"/>
        </a:p>
      </dgm:t>
    </dgm:pt>
    <dgm:pt modelId="{5C6CDB8C-76ED-4D7E-A10A-11D97D4DBB61}" type="sibTrans" cxnId="{7EF91D15-0F9E-45C7-9ECB-95DB9768C528}">
      <dgm:prSet/>
      <dgm:spPr/>
      <dgm:t>
        <a:bodyPr/>
        <a:lstStyle/>
        <a:p>
          <a:endParaRPr lang="pl-PL"/>
        </a:p>
      </dgm:t>
    </dgm:pt>
    <dgm:pt modelId="{61610315-5EC7-4F42-9A0E-8BA6290674B4}">
      <dgm:prSet phldrT="[Teks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Komunikacja</a:t>
          </a:r>
          <a:endParaRPr lang="pl-PL" dirty="0"/>
        </a:p>
      </dgm:t>
    </dgm:pt>
    <dgm:pt modelId="{829EC182-5406-40E6-B199-E5A53D85D867}" type="parTrans" cxnId="{DD361D6B-79E6-4A9E-A4AA-CB0FF3A73285}">
      <dgm:prSet/>
      <dgm:spPr/>
      <dgm:t>
        <a:bodyPr/>
        <a:lstStyle/>
        <a:p>
          <a:endParaRPr lang="pl-PL"/>
        </a:p>
      </dgm:t>
    </dgm:pt>
    <dgm:pt modelId="{F699AA3A-EDDE-4C17-B47B-240A031A201F}" type="sibTrans" cxnId="{DD361D6B-79E6-4A9E-A4AA-CB0FF3A73285}">
      <dgm:prSet/>
      <dgm:spPr/>
      <dgm:t>
        <a:bodyPr/>
        <a:lstStyle/>
        <a:p>
          <a:endParaRPr lang="pl-PL"/>
        </a:p>
      </dgm:t>
    </dgm:pt>
    <dgm:pt modelId="{DCE64BE3-F4F5-4C99-8FFB-319BAFB9EC29}">
      <dgm:prSet phldrT="[Teks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Moduły</a:t>
          </a:r>
          <a:endParaRPr lang="pl-PL" dirty="0"/>
        </a:p>
      </dgm:t>
    </dgm:pt>
    <dgm:pt modelId="{D599F373-D95C-4365-8D53-6A76CB7212E1}" type="parTrans" cxnId="{4064BECC-DA50-45DC-A34F-DD6667A77AB4}">
      <dgm:prSet/>
      <dgm:spPr/>
      <dgm:t>
        <a:bodyPr/>
        <a:lstStyle/>
        <a:p>
          <a:endParaRPr lang="pl-PL"/>
        </a:p>
      </dgm:t>
    </dgm:pt>
    <dgm:pt modelId="{15225229-8738-4B80-9633-BEDDF69C3C3C}" type="sibTrans" cxnId="{4064BECC-DA50-45DC-A34F-DD6667A77AB4}">
      <dgm:prSet/>
      <dgm:spPr/>
      <dgm:t>
        <a:bodyPr/>
        <a:lstStyle/>
        <a:p>
          <a:endParaRPr lang="pl-PL"/>
        </a:p>
      </dgm:t>
    </dgm:pt>
    <dgm:pt modelId="{25F5226C-06FD-40D8-9040-B52EFA9A402F}">
      <dgm:prSet phldrT="[Teks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Aktualizator</a:t>
          </a:r>
          <a:endParaRPr lang="pl-PL" dirty="0"/>
        </a:p>
      </dgm:t>
    </dgm:pt>
    <dgm:pt modelId="{E9979ABE-FD91-4ADC-BA42-C13962ADE74E}" type="parTrans" cxnId="{F5C3C85D-95D4-4A1E-A09E-FBAD4EFC3919}">
      <dgm:prSet/>
      <dgm:spPr/>
      <dgm:t>
        <a:bodyPr/>
        <a:lstStyle/>
        <a:p>
          <a:endParaRPr lang="pl-PL"/>
        </a:p>
      </dgm:t>
    </dgm:pt>
    <dgm:pt modelId="{C266D958-35AB-4080-99FA-3274027C13CE}" type="sibTrans" cxnId="{F5C3C85D-95D4-4A1E-A09E-FBAD4EFC3919}">
      <dgm:prSet/>
      <dgm:spPr/>
      <dgm:t>
        <a:bodyPr/>
        <a:lstStyle/>
        <a:p>
          <a:endParaRPr lang="pl-PL"/>
        </a:p>
      </dgm:t>
    </dgm:pt>
    <dgm:pt modelId="{842401EF-6069-4994-8473-09FB472810C1}" type="pres">
      <dgm:prSet presAssocID="{50350253-03E7-479E-948F-7CFC30EA3D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8E83DFD2-5ECB-4E8B-8D5B-FAFE2F85B2C9}" type="pres">
      <dgm:prSet presAssocID="{3C718640-28DF-471A-98CC-65BE7FD2752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4D60A2F-9C33-4DEA-8AF0-B943D1EA938C}" type="pres">
      <dgm:prSet presAssocID="{5C6CDB8C-76ED-4D7E-A10A-11D97D4DBB61}" presName="sibTrans" presStyleCnt="0"/>
      <dgm:spPr/>
    </dgm:pt>
    <dgm:pt modelId="{32B35A99-BB76-459D-AA02-7336AE4BD561}" type="pres">
      <dgm:prSet presAssocID="{61610315-5EC7-4F42-9A0E-8BA6290674B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C45A609-3CA1-4A65-8D11-970FBBC3411B}" type="pres">
      <dgm:prSet presAssocID="{F699AA3A-EDDE-4C17-B47B-240A031A201F}" presName="sibTrans" presStyleCnt="0"/>
      <dgm:spPr/>
    </dgm:pt>
    <dgm:pt modelId="{382E1E19-E7FB-4701-B522-6D7CB4511FAB}" type="pres">
      <dgm:prSet presAssocID="{DCE64BE3-F4F5-4C99-8FFB-319BAFB9EC2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A58CDB5-FEE9-4231-BF15-3C0F0B80AE2A}" type="pres">
      <dgm:prSet presAssocID="{15225229-8738-4B80-9633-BEDDF69C3C3C}" presName="sibTrans" presStyleCnt="0"/>
      <dgm:spPr/>
    </dgm:pt>
    <dgm:pt modelId="{6E30A6B9-1A94-43E4-AD67-A73EBF207E58}" type="pres">
      <dgm:prSet presAssocID="{25F5226C-06FD-40D8-9040-B52EFA9A402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D361D6B-79E6-4A9E-A4AA-CB0FF3A73285}" srcId="{50350253-03E7-479E-948F-7CFC30EA3DC9}" destId="{61610315-5EC7-4F42-9A0E-8BA6290674B4}" srcOrd="1" destOrd="0" parTransId="{829EC182-5406-40E6-B199-E5A53D85D867}" sibTransId="{F699AA3A-EDDE-4C17-B47B-240A031A201F}"/>
    <dgm:cxn modelId="{BBF366AC-FBA2-423E-B14C-98AF74E2CF91}" type="presOf" srcId="{DCE64BE3-F4F5-4C99-8FFB-319BAFB9EC29}" destId="{382E1E19-E7FB-4701-B522-6D7CB4511FAB}" srcOrd="0" destOrd="0" presId="urn:microsoft.com/office/officeart/2005/8/layout/default#1"/>
    <dgm:cxn modelId="{33A8BEA9-731F-4BA5-A6F8-9FA49BCDC1C1}" type="presOf" srcId="{3C718640-28DF-471A-98CC-65BE7FD27523}" destId="{8E83DFD2-5ECB-4E8B-8D5B-FAFE2F85B2C9}" srcOrd="0" destOrd="0" presId="urn:microsoft.com/office/officeart/2005/8/layout/default#1"/>
    <dgm:cxn modelId="{6689849D-904E-489B-B620-4DC88BE94F40}" type="presOf" srcId="{25F5226C-06FD-40D8-9040-B52EFA9A402F}" destId="{6E30A6B9-1A94-43E4-AD67-A73EBF207E58}" srcOrd="0" destOrd="0" presId="urn:microsoft.com/office/officeart/2005/8/layout/default#1"/>
    <dgm:cxn modelId="{4064BECC-DA50-45DC-A34F-DD6667A77AB4}" srcId="{50350253-03E7-479E-948F-7CFC30EA3DC9}" destId="{DCE64BE3-F4F5-4C99-8FFB-319BAFB9EC29}" srcOrd="2" destOrd="0" parTransId="{D599F373-D95C-4365-8D53-6A76CB7212E1}" sibTransId="{15225229-8738-4B80-9633-BEDDF69C3C3C}"/>
    <dgm:cxn modelId="{729E0504-6B94-42BD-8CDB-9CC8426236DD}" type="presOf" srcId="{50350253-03E7-479E-948F-7CFC30EA3DC9}" destId="{842401EF-6069-4994-8473-09FB472810C1}" srcOrd="0" destOrd="0" presId="urn:microsoft.com/office/officeart/2005/8/layout/default#1"/>
    <dgm:cxn modelId="{F5C3C85D-95D4-4A1E-A09E-FBAD4EFC3919}" srcId="{50350253-03E7-479E-948F-7CFC30EA3DC9}" destId="{25F5226C-06FD-40D8-9040-B52EFA9A402F}" srcOrd="3" destOrd="0" parTransId="{E9979ABE-FD91-4ADC-BA42-C13962ADE74E}" sibTransId="{C266D958-35AB-4080-99FA-3274027C13CE}"/>
    <dgm:cxn modelId="{27DDAEE6-5F5D-4363-8CDE-06107430BB1A}" type="presOf" srcId="{61610315-5EC7-4F42-9A0E-8BA6290674B4}" destId="{32B35A99-BB76-459D-AA02-7336AE4BD561}" srcOrd="0" destOrd="0" presId="urn:microsoft.com/office/officeart/2005/8/layout/default#1"/>
    <dgm:cxn modelId="{7EF91D15-0F9E-45C7-9ECB-95DB9768C528}" srcId="{50350253-03E7-479E-948F-7CFC30EA3DC9}" destId="{3C718640-28DF-471A-98CC-65BE7FD27523}" srcOrd="0" destOrd="0" parTransId="{EC16696E-2D63-4D0B-ADFE-3E5E0DE1F33B}" sibTransId="{5C6CDB8C-76ED-4D7E-A10A-11D97D4DBB61}"/>
    <dgm:cxn modelId="{C000E344-BDBE-4393-A193-5CC23E66902B}" type="presParOf" srcId="{842401EF-6069-4994-8473-09FB472810C1}" destId="{8E83DFD2-5ECB-4E8B-8D5B-FAFE2F85B2C9}" srcOrd="0" destOrd="0" presId="urn:microsoft.com/office/officeart/2005/8/layout/default#1"/>
    <dgm:cxn modelId="{66908384-78F1-4C71-AA60-0D35F5B304FB}" type="presParOf" srcId="{842401EF-6069-4994-8473-09FB472810C1}" destId="{24D60A2F-9C33-4DEA-8AF0-B943D1EA938C}" srcOrd="1" destOrd="0" presId="urn:microsoft.com/office/officeart/2005/8/layout/default#1"/>
    <dgm:cxn modelId="{19D299E8-DF62-4659-BCB6-BBAD1B1441B6}" type="presParOf" srcId="{842401EF-6069-4994-8473-09FB472810C1}" destId="{32B35A99-BB76-459D-AA02-7336AE4BD561}" srcOrd="2" destOrd="0" presId="urn:microsoft.com/office/officeart/2005/8/layout/default#1"/>
    <dgm:cxn modelId="{1C6CB314-2851-4BCF-88C5-232594138574}" type="presParOf" srcId="{842401EF-6069-4994-8473-09FB472810C1}" destId="{AC45A609-3CA1-4A65-8D11-970FBBC3411B}" srcOrd="3" destOrd="0" presId="urn:microsoft.com/office/officeart/2005/8/layout/default#1"/>
    <dgm:cxn modelId="{5080D04E-FE86-475F-B0D3-1632CB72DD81}" type="presParOf" srcId="{842401EF-6069-4994-8473-09FB472810C1}" destId="{382E1E19-E7FB-4701-B522-6D7CB4511FAB}" srcOrd="4" destOrd="0" presId="urn:microsoft.com/office/officeart/2005/8/layout/default#1"/>
    <dgm:cxn modelId="{9BD2AFDB-B65C-42EE-9C81-259C2CEF9F69}" type="presParOf" srcId="{842401EF-6069-4994-8473-09FB472810C1}" destId="{5A58CDB5-FEE9-4231-BF15-3C0F0B80AE2A}" srcOrd="5" destOrd="0" presId="urn:microsoft.com/office/officeart/2005/8/layout/default#1"/>
    <dgm:cxn modelId="{73C726F5-08C3-4405-9D5A-31150B537463}" type="presParOf" srcId="{842401EF-6069-4994-8473-09FB472810C1}" destId="{6E30A6B9-1A94-43E4-AD67-A73EBF207E58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774C9-0648-4B26-9AF8-CB166A6EC0FA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852452A-FA3E-4C7A-9995-F1A20E52A1FF}">
      <dgm:prSet phldrT="[Teks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l-PL" dirty="0" err="1" smtClean="0"/>
            <a:t>Nomad.Core</a:t>
          </a:r>
          <a:endParaRPr lang="pl-PL" dirty="0"/>
        </a:p>
      </dgm:t>
    </dgm:pt>
    <dgm:pt modelId="{9398AD8C-F0EE-416B-BEBA-6E4BA7F234B1}" type="parTrans" cxnId="{3B7EB785-4001-49E9-AEF7-5AEB66794990}">
      <dgm:prSet/>
      <dgm:spPr/>
      <dgm:t>
        <a:bodyPr/>
        <a:lstStyle/>
        <a:p>
          <a:endParaRPr lang="pl-PL"/>
        </a:p>
      </dgm:t>
    </dgm:pt>
    <dgm:pt modelId="{7EE56807-A203-4DB4-92F5-DF4BD203E255}" type="sibTrans" cxnId="{3B7EB785-4001-49E9-AEF7-5AEB66794990}">
      <dgm:prSet/>
      <dgm:spPr/>
      <dgm:t>
        <a:bodyPr/>
        <a:lstStyle/>
        <a:p>
          <a:endParaRPr lang="pl-PL"/>
        </a:p>
      </dgm:t>
    </dgm:pt>
    <dgm:pt modelId="{12CCE41B-FE15-4AEA-8D83-911E616C5699}">
      <dgm:prSet phldrT="[Teks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2000" dirty="0" err="1" smtClean="0"/>
            <a:t>Nomad</a:t>
          </a:r>
          <a:r>
            <a:rPr lang="pl-PL" sz="2000" dirty="0" smtClean="0"/>
            <a:t>.</a:t>
          </a:r>
        </a:p>
        <a:p>
          <a:r>
            <a:rPr lang="pl-PL" sz="2000" dirty="0" smtClean="0"/>
            <a:t>Regions</a:t>
          </a:r>
          <a:endParaRPr lang="pl-PL" sz="2000" dirty="0"/>
        </a:p>
      </dgm:t>
    </dgm:pt>
    <dgm:pt modelId="{6D25DF59-FF10-4290-9231-9B44D1E22230}" type="parTrans" cxnId="{E1FEF601-FB2D-484B-B663-7BF26FBAC74E}">
      <dgm:prSet/>
      <dgm:spPr/>
      <dgm:t>
        <a:bodyPr/>
        <a:lstStyle/>
        <a:p>
          <a:endParaRPr lang="pl-PL"/>
        </a:p>
      </dgm:t>
    </dgm:pt>
    <dgm:pt modelId="{97482322-9E94-489A-9B82-49367A09D39F}" type="sibTrans" cxnId="{E1FEF601-FB2D-484B-B663-7BF26FBAC74E}">
      <dgm:prSet/>
      <dgm:spPr/>
      <dgm:t>
        <a:bodyPr/>
        <a:lstStyle/>
        <a:p>
          <a:endParaRPr lang="pl-PL"/>
        </a:p>
      </dgm:t>
    </dgm:pt>
    <dgm:pt modelId="{C78CEAAB-707F-45E9-A993-F76E6A568FCB}">
      <dgm:prSet phldrT="[Teks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2000" dirty="0" err="1" smtClean="0"/>
            <a:t>Nomad</a:t>
          </a:r>
          <a:r>
            <a:rPr lang="pl-PL" sz="2000" dirty="0" smtClean="0"/>
            <a:t>.</a:t>
          </a:r>
        </a:p>
        <a:p>
          <a:r>
            <a:rPr lang="pl-PL" sz="2000" dirty="0" err="1" smtClean="0"/>
            <a:t>Communication</a:t>
          </a:r>
          <a:endParaRPr lang="pl-PL" sz="2000" dirty="0"/>
        </a:p>
      </dgm:t>
    </dgm:pt>
    <dgm:pt modelId="{367289A5-D39D-4637-8B49-64E006DA3B21}" type="parTrans" cxnId="{7095C94D-62A4-4886-8838-88B4159B9B40}">
      <dgm:prSet/>
      <dgm:spPr/>
      <dgm:t>
        <a:bodyPr/>
        <a:lstStyle/>
        <a:p>
          <a:endParaRPr lang="pl-PL"/>
        </a:p>
      </dgm:t>
    </dgm:pt>
    <dgm:pt modelId="{D660E496-9190-4054-AB83-6AADED03A0F7}" type="sibTrans" cxnId="{7095C94D-62A4-4886-8838-88B4159B9B40}">
      <dgm:prSet/>
      <dgm:spPr/>
      <dgm:t>
        <a:bodyPr/>
        <a:lstStyle/>
        <a:p>
          <a:endParaRPr lang="pl-PL"/>
        </a:p>
      </dgm:t>
    </dgm:pt>
    <dgm:pt modelId="{B6E54534-2BD8-485F-87CE-6E7D8573B4D8}">
      <dgm:prSet phldrT="[Teks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2000" dirty="0" err="1" smtClean="0"/>
            <a:t>Nomad</a:t>
          </a:r>
          <a:r>
            <a:rPr lang="pl-PL" sz="2000" dirty="0" smtClean="0"/>
            <a:t>.</a:t>
          </a:r>
        </a:p>
        <a:p>
          <a:r>
            <a:rPr lang="pl-PL" sz="2000" dirty="0" err="1" smtClean="0"/>
            <a:t>Modules</a:t>
          </a:r>
          <a:endParaRPr lang="pl-PL" sz="2000" dirty="0"/>
        </a:p>
      </dgm:t>
    </dgm:pt>
    <dgm:pt modelId="{649273A4-086B-4FDF-AA2C-8429B1FF131D}" type="parTrans" cxnId="{046F80DB-0399-43EA-9156-5BCB1892C656}">
      <dgm:prSet/>
      <dgm:spPr/>
      <dgm:t>
        <a:bodyPr/>
        <a:lstStyle/>
        <a:p>
          <a:endParaRPr lang="pl-PL"/>
        </a:p>
      </dgm:t>
    </dgm:pt>
    <dgm:pt modelId="{51124A18-C08F-4FB9-8287-512D18AD9845}" type="sibTrans" cxnId="{046F80DB-0399-43EA-9156-5BCB1892C656}">
      <dgm:prSet/>
      <dgm:spPr/>
      <dgm:t>
        <a:bodyPr/>
        <a:lstStyle/>
        <a:p>
          <a:endParaRPr lang="pl-PL"/>
        </a:p>
      </dgm:t>
    </dgm:pt>
    <dgm:pt modelId="{D60AEC8B-5208-4418-9B48-7C629DBBC767}">
      <dgm:prSet phldrT="[Tekst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2000" dirty="0" err="1" smtClean="0"/>
            <a:t>Nomad</a:t>
          </a:r>
          <a:r>
            <a:rPr lang="pl-PL" sz="2000" dirty="0" smtClean="0"/>
            <a:t>.</a:t>
          </a:r>
        </a:p>
        <a:p>
          <a:r>
            <a:rPr lang="pl-PL" sz="2000" dirty="0" err="1" smtClean="0"/>
            <a:t>Updater</a:t>
          </a:r>
          <a:endParaRPr lang="pl-PL" sz="2000" dirty="0"/>
        </a:p>
      </dgm:t>
    </dgm:pt>
    <dgm:pt modelId="{7A7C2C37-159B-4A2C-958F-A37361683CD7}" type="parTrans" cxnId="{A9C66B7C-0862-42C3-97D8-541AC92CA3B4}">
      <dgm:prSet/>
      <dgm:spPr/>
      <dgm:t>
        <a:bodyPr/>
        <a:lstStyle/>
        <a:p>
          <a:endParaRPr lang="pl-PL"/>
        </a:p>
      </dgm:t>
    </dgm:pt>
    <dgm:pt modelId="{5782C56F-4F43-44EE-9C94-0DBCB55E0B0B}" type="sibTrans" cxnId="{A9C66B7C-0862-42C3-97D8-541AC92CA3B4}">
      <dgm:prSet/>
      <dgm:spPr/>
      <dgm:t>
        <a:bodyPr/>
        <a:lstStyle/>
        <a:p>
          <a:endParaRPr lang="pl-PL"/>
        </a:p>
      </dgm:t>
    </dgm:pt>
    <dgm:pt modelId="{4DD6D624-EBA6-4BF5-A25A-B023AEA8E9B7}" type="pres">
      <dgm:prSet presAssocID="{E5E774C9-0648-4B26-9AF8-CB166A6EC0F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95B9D2D-1901-4A32-A101-0AB4C3A4E08C}" type="pres">
      <dgm:prSet presAssocID="{8852452A-FA3E-4C7A-9995-F1A20E52A1FF}" presName="centerShape" presStyleLbl="node0" presStyleIdx="0" presStyleCnt="1" custScaleX="250646" custScaleY="250646"/>
      <dgm:spPr/>
    </dgm:pt>
    <dgm:pt modelId="{046143EA-C6B8-423B-BB68-6BC5BF497A04}" type="pres">
      <dgm:prSet presAssocID="{6D25DF59-FF10-4290-9231-9B44D1E22230}" presName="parTrans" presStyleLbl="sibTrans2D1" presStyleIdx="0" presStyleCnt="4"/>
      <dgm:spPr/>
    </dgm:pt>
    <dgm:pt modelId="{87C75954-A9E3-432B-B8B9-321F0842A807}" type="pres">
      <dgm:prSet presAssocID="{6D25DF59-FF10-4290-9231-9B44D1E22230}" presName="connectorText" presStyleLbl="sibTrans2D1" presStyleIdx="0" presStyleCnt="4"/>
      <dgm:spPr/>
    </dgm:pt>
    <dgm:pt modelId="{53689259-361D-475E-AE99-DD612C235151}" type="pres">
      <dgm:prSet presAssocID="{12CCE41B-FE15-4AEA-8D83-911E616C5699}" presName="node" presStyleLbl="node1" presStyleIdx="0" presStyleCnt="4" custScaleX="195487" custScaleY="195487" custRadScaleRad="100117" custRadScaleInc="-6156">
        <dgm:presLayoutVars>
          <dgm:bulletEnabled val="1"/>
        </dgm:presLayoutVars>
      </dgm:prSet>
      <dgm:spPr/>
    </dgm:pt>
    <dgm:pt modelId="{C72255F1-90B2-4FBA-9D67-0CA8AE76E9A7}" type="pres">
      <dgm:prSet presAssocID="{367289A5-D39D-4637-8B49-64E006DA3B21}" presName="parTrans" presStyleLbl="sibTrans2D1" presStyleIdx="1" presStyleCnt="4"/>
      <dgm:spPr/>
    </dgm:pt>
    <dgm:pt modelId="{6E678D96-45D7-4686-8C09-8093DCC3EF74}" type="pres">
      <dgm:prSet presAssocID="{367289A5-D39D-4637-8B49-64E006DA3B21}" presName="connectorText" presStyleLbl="sibTrans2D1" presStyleIdx="1" presStyleCnt="4"/>
      <dgm:spPr/>
    </dgm:pt>
    <dgm:pt modelId="{2FA7BE38-CD65-4C56-8971-78A9F32BA0E8}" type="pres">
      <dgm:prSet presAssocID="{C78CEAAB-707F-45E9-A993-F76E6A568FCB}" presName="node" presStyleLbl="node1" presStyleIdx="1" presStyleCnt="4" custScaleX="195487" custScaleY="195487" custRadScaleRad="14035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034567C-9EBF-4E20-B323-A3079596744E}" type="pres">
      <dgm:prSet presAssocID="{649273A4-086B-4FDF-AA2C-8429B1FF131D}" presName="parTrans" presStyleLbl="sibTrans2D1" presStyleIdx="2" presStyleCnt="4"/>
      <dgm:spPr/>
    </dgm:pt>
    <dgm:pt modelId="{1E6ABB8B-3492-4211-A09B-A2A64E58B3D8}" type="pres">
      <dgm:prSet presAssocID="{649273A4-086B-4FDF-AA2C-8429B1FF131D}" presName="connectorText" presStyleLbl="sibTrans2D1" presStyleIdx="2" presStyleCnt="4"/>
      <dgm:spPr/>
    </dgm:pt>
    <dgm:pt modelId="{20D0DFE7-6FA3-493E-8223-601AB8F10DA7}" type="pres">
      <dgm:prSet presAssocID="{B6E54534-2BD8-485F-87CE-6E7D8573B4D8}" presName="node" presStyleLbl="node1" presStyleIdx="2" presStyleCnt="4" custScaleX="195487" custScaleY="195487" custRadScaleRad="100125" custRadScaleInc="6355">
        <dgm:presLayoutVars>
          <dgm:bulletEnabled val="1"/>
        </dgm:presLayoutVars>
      </dgm:prSet>
      <dgm:spPr/>
    </dgm:pt>
    <dgm:pt modelId="{14BA715B-8C8E-4D75-99C3-16D0C09B1DD9}" type="pres">
      <dgm:prSet presAssocID="{7A7C2C37-159B-4A2C-958F-A37361683CD7}" presName="parTrans" presStyleLbl="sibTrans2D1" presStyleIdx="3" presStyleCnt="4"/>
      <dgm:spPr/>
    </dgm:pt>
    <dgm:pt modelId="{D486FD61-2430-4F48-BD3C-518602860F59}" type="pres">
      <dgm:prSet presAssocID="{7A7C2C37-159B-4A2C-958F-A37361683CD7}" presName="connectorText" presStyleLbl="sibTrans2D1" presStyleIdx="3" presStyleCnt="4"/>
      <dgm:spPr/>
    </dgm:pt>
    <dgm:pt modelId="{01296131-FE6E-4DFB-A057-45378BA3EF83}" type="pres">
      <dgm:prSet presAssocID="{D60AEC8B-5208-4418-9B48-7C629DBBC767}" presName="node" presStyleLbl="node1" presStyleIdx="3" presStyleCnt="4" custScaleX="195487" custScaleY="195487" custRadScaleRad="14086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046F80DB-0399-43EA-9156-5BCB1892C656}" srcId="{8852452A-FA3E-4C7A-9995-F1A20E52A1FF}" destId="{B6E54534-2BD8-485F-87CE-6E7D8573B4D8}" srcOrd="2" destOrd="0" parTransId="{649273A4-086B-4FDF-AA2C-8429B1FF131D}" sibTransId="{51124A18-C08F-4FB9-8287-512D18AD9845}"/>
    <dgm:cxn modelId="{4DDF2B8D-08E1-43D6-BDC8-AEBC05B0DD97}" type="presOf" srcId="{E5E774C9-0648-4B26-9AF8-CB166A6EC0FA}" destId="{4DD6D624-EBA6-4BF5-A25A-B023AEA8E9B7}" srcOrd="0" destOrd="0" presId="urn:microsoft.com/office/officeart/2005/8/layout/radial5"/>
    <dgm:cxn modelId="{543F9234-1CE1-4604-B71D-77A5AF9CD1F9}" type="presOf" srcId="{7A7C2C37-159B-4A2C-958F-A37361683CD7}" destId="{D486FD61-2430-4F48-BD3C-518602860F59}" srcOrd="1" destOrd="0" presId="urn:microsoft.com/office/officeart/2005/8/layout/radial5"/>
    <dgm:cxn modelId="{7203326E-7263-4171-A5D4-52A7F79997C8}" type="presOf" srcId="{12CCE41B-FE15-4AEA-8D83-911E616C5699}" destId="{53689259-361D-475E-AE99-DD612C235151}" srcOrd="0" destOrd="0" presId="urn:microsoft.com/office/officeart/2005/8/layout/radial5"/>
    <dgm:cxn modelId="{3E043D40-4F1D-49AE-9F48-78DD75502900}" type="presOf" srcId="{6D25DF59-FF10-4290-9231-9B44D1E22230}" destId="{87C75954-A9E3-432B-B8B9-321F0842A807}" srcOrd="1" destOrd="0" presId="urn:microsoft.com/office/officeart/2005/8/layout/radial5"/>
    <dgm:cxn modelId="{B2073595-480A-40AF-A377-3CECBA111A1F}" type="presOf" srcId="{D60AEC8B-5208-4418-9B48-7C629DBBC767}" destId="{01296131-FE6E-4DFB-A057-45378BA3EF83}" srcOrd="0" destOrd="0" presId="urn:microsoft.com/office/officeart/2005/8/layout/radial5"/>
    <dgm:cxn modelId="{E88907D8-8F54-427D-833D-73E227ED8737}" type="presOf" srcId="{649273A4-086B-4FDF-AA2C-8429B1FF131D}" destId="{C034567C-9EBF-4E20-B323-A3079596744E}" srcOrd="0" destOrd="0" presId="urn:microsoft.com/office/officeart/2005/8/layout/radial5"/>
    <dgm:cxn modelId="{D1FB0613-D839-4810-8A26-BCC760F0EB84}" type="presOf" srcId="{6D25DF59-FF10-4290-9231-9B44D1E22230}" destId="{046143EA-C6B8-423B-BB68-6BC5BF497A04}" srcOrd="0" destOrd="0" presId="urn:microsoft.com/office/officeart/2005/8/layout/radial5"/>
    <dgm:cxn modelId="{A9C66B7C-0862-42C3-97D8-541AC92CA3B4}" srcId="{8852452A-FA3E-4C7A-9995-F1A20E52A1FF}" destId="{D60AEC8B-5208-4418-9B48-7C629DBBC767}" srcOrd="3" destOrd="0" parTransId="{7A7C2C37-159B-4A2C-958F-A37361683CD7}" sibTransId="{5782C56F-4F43-44EE-9C94-0DBCB55E0B0B}"/>
    <dgm:cxn modelId="{6F51947E-22A9-47AB-9CD6-ADFB06C26E77}" type="presOf" srcId="{649273A4-086B-4FDF-AA2C-8429B1FF131D}" destId="{1E6ABB8B-3492-4211-A09B-A2A64E58B3D8}" srcOrd="1" destOrd="0" presId="urn:microsoft.com/office/officeart/2005/8/layout/radial5"/>
    <dgm:cxn modelId="{0531AA6C-ADFF-4154-9170-F7E63CB11733}" type="presOf" srcId="{7A7C2C37-159B-4A2C-958F-A37361683CD7}" destId="{14BA715B-8C8E-4D75-99C3-16D0C09B1DD9}" srcOrd="0" destOrd="0" presId="urn:microsoft.com/office/officeart/2005/8/layout/radial5"/>
    <dgm:cxn modelId="{A70ED0AD-3382-4D06-8BF4-AE6E0185716F}" type="presOf" srcId="{367289A5-D39D-4637-8B49-64E006DA3B21}" destId="{C72255F1-90B2-4FBA-9D67-0CA8AE76E9A7}" srcOrd="0" destOrd="0" presId="urn:microsoft.com/office/officeart/2005/8/layout/radial5"/>
    <dgm:cxn modelId="{3B7EB785-4001-49E9-AEF7-5AEB66794990}" srcId="{E5E774C9-0648-4B26-9AF8-CB166A6EC0FA}" destId="{8852452A-FA3E-4C7A-9995-F1A20E52A1FF}" srcOrd="0" destOrd="0" parTransId="{9398AD8C-F0EE-416B-BEBA-6E4BA7F234B1}" sibTransId="{7EE56807-A203-4DB4-92F5-DF4BD203E255}"/>
    <dgm:cxn modelId="{7095C94D-62A4-4886-8838-88B4159B9B40}" srcId="{8852452A-FA3E-4C7A-9995-F1A20E52A1FF}" destId="{C78CEAAB-707F-45E9-A993-F76E6A568FCB}" srcOrd="1" destOrd="0" parTransId="{367289A5-D39D-4637-8B49-64E006DA3B21}" sibTransId="{D660E496-9190-4054-AB83-6AADED03A0F7}"/>
    <dgm:cxn modelId="{E1FEF601-FB2D-484B-B663-7BF26FBAC74E}" srcId="{8852452A-FA3E-4C7A-9995-F1A20E52A1FF}" destId="{12CCE41B-FE15-4AEA-8D83-911E616C5699}" srcOrd="0" destOrd="0" parTransId="{6D25DF59-FF10-4290-9231-9B44D1E22230}" sibTransId="{97482322-9E94-489A-9B82-49367A09D39F}"/>
    <dgm:cxn modelId="{8B024CF0-BDE1-4607-973C-43337FB39EB5}" type="presOf" srcId="{8852452A-FA3E-4C7A-9995-F1A20E52A1FF}" destId="{495B9D2D-1901-4A32-A101-0AB4C3A4E08C}" srcOrd="0" destOrd="0" presId="urn:microsoft.com/office/officeart/2005/8/layout/radial5"/>
    <dgm:cxn modelId="{D4A41FEB-4081-4B3F-B8C8-FDC9B8BD291C}" type="presOf" srcId="{367289A5-D39D-4637-8B49-64E006DA3B21}" destId="{6E678D96-45D7-4686-8C09-8093DCC3EF74}" srcOrd="1" destOrd="0" presId="urn:microsoft.com/office/officeart/2005/8/layout/radial5"/>
    <dgm:cxn modelId="{A2BACE65-CC14-4DA0-BF28-49AFB503C013}" type="presOf" srcId="{B6E54534-2BD8-485F-87CE-6E7D8573B4D8}" destId="{20D0DFE7-6FA3-493E-8223-601AB8F10DA7}" srcOrd="0" destOrd="0" presId="urn:microsoft.com/office/officeart/2005/8/layout/radial5"/>
    <dgm:cxn modelId="{CF869061-A43F-4598-AB50-FD3B4E4DFB7C}" type="presOf" srcId="{C78CEAAB-707F-45E9-A993-F76E6A568FCB}" destId="{2FA7BE38-CD65-4C56-8971-78A9F32BA0E8}" srcOrd="0" destOrd="0" presId="urn:microsoft.com/office/officeart/2005/8/layout/radial5"/>
    <dgm:cxn modelId="{13BFD960-CDAC-464C-B9AA-91E8653D72CD}" type="presParOf" srcId="{4DD6D624-EBA6-4BF5-A25A-B023AEA8E9B7}" destId="{495B9D2D-1901-4A32-A101-0AB4C3A4E08C}" srcOrd="0" destOrd="0" presId="urn:microsoft.com/office/officeart/2005/8/layout/radial5"/>
    <dgm:cxn modelId="{3C972E38-1F01-4F02-A31B-E16F03578F0D}" type="presParOf" srcId="{4DD6D624-EBA6-4BF5-A25A-B023AEA8E9B7}" destId="{046143EA-C6B8-423B-BB68-6BC5BF497A04}" srcOrd="1" destOrd="0" presId="urn:microsoft.com/office/officeart/2005/8/layout/radial5"/>
    <dgm:cxn modelId="{2EBFBBB3-2B95-43C1-9F93-F59536524C8B}" type="presParOf" srcId="{046143EA-C6B8-423B-BB68-6BC5BF497A04}" destId="{87C75954-A9E3-432B-B8B9-321F0842A807}" srcOrd="0" destOrd="0" presId="urn:microsoft.com/office/officeart/2005/8/layout/radial5"/>
    <dgm:cxn modelId="{C8A2C9FB-F2C7-4F08-A2B6-1E0BBE93ED88}" type="presParOf" srcId="{4DD6D624-EBA6-4BF5-A25A-B023AEA8E9B7}" destId="{53689259-361D-475E-AE99-DD612C235151}" srcOrd="2" destOrd="0" presId="urn:microsoft.com/office/officeart/2005/8/layout/radial5"/>
    <dgm:cxn modelId="{EC6DCB40-85D0-475A-B705-AFFD7E71E162}" type="presParOf" srcId="{4DD6D624-EBA6-4BF5-A25A-B023AEA8E9B7}" destId="{C72255F1-90B2-4FBA-9D67-0CA8AE76E9A7}" srcOrd="3" destOrd="0" presId="urn:microsoft.com/office/officeart/2005/8/layout/radial5"/>
    <dgm:cxn modelId="{8E156D95-472F-4F10-80C5-F4826A2A3932}" type="presParOf" srcId="{C72255F1-90B2-4FBA-9D67-0CA8AE76E9A7}" destId="{6E678D96-45D7-4686-8C09-8093DCC3EF74}" srcOrd="0" destOrd="0" presId="urn:microsoft.com/office/officeart/2005/8/layout/radial5"/>
    <dgm:cxn modelId="{D5E95FE3-2B03-482C-B8D9-97B70277B055}" type="presParOf" srcId="{4DD6D624-EBA6-4BF5-A25A-B023AEA8E9B7}" destId="{2FA7BE38-CD65-4C56-8971-78A9F32BA0E8}" srcOrd="4" destOrd="0" presId="urn:microsoft.com/office/officeart/2005/8/layout/radial5"/>
    <dgm:cxn modelId="{4DC9D912-F135-461E-822A-02942BAB4554}" type="presParOf" srcId="{4DD6D624-EBA6-4BF5-A25A-B023AEA8E9B7}" destId="{C034567C-9EBF-4E20-B323-A3079596744E}" srcOrd="5" destOrd="0" presId="urn:microsoft.com/office/officeart/2005/8/layout/radial5"/>
    <dgm:cxn modelId="{8ADC840A-B242-4C2B-B333-29C1139F8E4C}" type="presParOf" srcId="{C034567C-9EBF-4E20-B323-A3079596744E}" destId="{1E6ABB8B-3492-4211-A09B-A2A64E58B3D8}" srcOrd="0" destOrd="0" presId="urn:microsoft.com/office/officeart/2005/8/layout/radial5"/>
    <dgm:cxn modelId="{1BFD6C57-152A-4E23-934B-37A42A477BE7}" type="presParOf" srcId="{4DD6D624-EBA6-4BF5-A25A-B023AEA8E9B7}" destId="{20D0DFE7-6FA3-493E-8223-601AB8F10DA7}" srcOrd="6" destOrd="0" presId="urn:microsoft.com/office/officeart/2005/8/layout/radial5"/>
    <dgm:cxn modelId="{CF682B60-C2BC-4003-B1BD-727C1F505C0C}" type="presParOf" srcId="{4DD6D624-EBA6-4BF5-A25A-B023AEA8E9B7}" destId="{14BA715B-8C8E-4D75-99C3-16D0C09B1DD9}" srcOrd="7" destOrd="0" presId="urn:microsoft.com/office/officeart/2005/8/layout/radial5"/>
    <dgm:cxn modelId="{D36D7674-394D-4ECB-994F-C71920904EE5}" type="presParOf" srcId="{14BA715B-8C8E-4D75-99C3-16D0C09B1DD9}" destId="{D486FD61-2430-4F48-BD3C-518602860F59}" srcOrd="0" destOrd="0" presId="urn:microsoft.com/office/officeart/2005/8/layout/radial5"/>
    <dgm:cxn modelId="{165ADF9D-71D5-4707-8A44-D51FDA35D056}" type="presParOf" srcId="{4DD6D624-EBA6-4BF5-A25A-B023AEA8E9B7}" destId="{01296131-FE6E-4DFB-A057-45378BA3EF8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B21EBA-9582-4EB7-A54F-66511B4402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CA71F-9876-4EBD-A09F-7D1D88A066F3}">
      <dgm:prSet phldrT="[Tekst]"/>
      <dgm:spPr/>
      <dgm:t>
        <a:bodyPr/>
        <a:lstStyle/>
        <a:p>
          <a:r>
            <a:rPr lang="pl-PL" dirty="0" smtClean="0"/>
            <a:t>Możliwość załadowania modułu podczas pracy aplikacji hosta</a:t>
          </a:r>
          <a:endParaRPr lang="en-US" dirty="0"/>
        </a:p>
      </dgm:t>
    </dgm:pt>
    <dgm:pt modelId="{638E1EFF-85B4-4297-8148-CC035FBA8C92}" type="parTrans" cxnId="{704A8574-B25A-42C3-A013-6FC7DC7A66DF}">
      <dgm:prSet/>
      <dgm:spPr/>
      <dgm:t>
        <a:bodyPr/>
        <a:lstStyle/>
        <a:p>
          <a:endParaRPr lang="en-US"/>
        </a:p>
      </dgm:t>
    </dgm:pt>
    <dgm:pt modelId="{447E7A05-B562-4D58-AA14-FFA66826AE88}" type="sibTrans" cxnId="{704A8574-B25A-42C3-A013-6FC7DC7A66DF}">
      <dgm:prSet/>
      <dgm:spPr/>
      <dgm:t>
        <a:bodyPr/>
        <a:lstStyle/>
        <a:p>
          <a:endParaRPr lang="en-US"/>
        </a:p>
      </dgm:t>
    </dgm:pt>
    <dgm:pt modelId="{1E35F55F-251C-4CB9-80E5-CDBF067C262A}">
      <dgm:prSet phldrT="[Tekst]"/>
      <dgm:spPr/>
      <dgm:t>
        <a:bodyPr/>
        <a:lstStyle/>
        <a:p>
          <a:r>
            <a:rPr lang="pl-PL" dirty="0" smtClean="0"/>
            <a:t>Możliwość wyładowania modułów</a:t>
          </a:r>
          <a:endParaRPr lang="en-US" dirty="0"/>
        </a:p>
      </dgm:t>
    </dgm:pt>
    <dgm:pt modelId="{42B38224-B172-4782-AD6A-C4ADBF24C7F7}" type="parTrans" cxnId="{E72D7AB8-C1CF-4EB3-858B-F320F422CA31}">
      <dgm:prSet/>
      <dgm:spPr/>
      <dgm:t>
        <a:bodyPr/>
        <a:lstStyle/>
        <a:p>
          <a:endParaRPr lang="en-US"/>
        </a:p>
      </dgm:t>
    </dgm:pt>
    <dgm:pt modelId="{6D1BFAA6-7689-4869-9FD7-11038354DDB8}" type="sibTrans" cxnId="{E72D7AB8-C1CF-4EB3-858B-F320F422CA31}">
      <dgm:prSet/>
      <dgm:spPr/>
      <dgm:t>
        <a:bodyPr/>
        <a:lstStyle/>
        <a:p>
          <a:endParaRPr lang="en-US"/>
        </a:p>
      </dgm:t>
    </dgm:pt>
    <dgm:pt modelId="{3FF7BF16-8A20-4896-808C-FAD50CC7E6DD}">
      <dgm:prSet phldrT="[Tekst]"/>
      <dgm:spPr/>
      <dgm:t>
        <a:bodyPr/>
        <a:lstStyle/>
        <a:p>
          <a:r>
            <a:rPr lang="pl-PL" dirty="0" smtClean="0"/>
            <a:t>Możliwość uaktualnienia modułów i automatycznego restartu </a:t>
          </a:r>
          <a:endParaRPr lang="en-US" dirty="0"/>
        </a:p>
      </dgm:t>
    </dgm:pt>
    <dgm:pt modelId="{C4CAB25A-F644-45A2-BB36-8BC3D46EC2C8}" type="parTrans" cxnId="{B71AD2AA-905A-4A6C-BC1D-722A685A8F8F}">
      <dgm:prSet/>
      <dgm:spPr/>
      <dgm:t>
        <a:bodyPr/>
        <a:lstStyle/>
        <a:p>
          <a:endParaRPr lang="en-US"/>
        </a:p>
      </dgm:t>
    </dgm:pt>
    <dgm:pt modelId="{859D35BC-DBA1-4653-BF79-8529C718B033}" type="sibTrans" cxnId="{B71AD2AA-905A-4A6C-BC1D-722A685A8F8F}">
      <dgm:prSet/>
      <dgm:spPr/>
      <dgm:t>
        <a:bodyPr/>
        <a:lstStyle/>
        <a:p>
          <a:endParaRPr lang="en-US"/>
        </a:p>
      </dgm:t>
    </dgm:pt>
    <dgm:pt modelId="{42A7EF98-7B46-415B-A6D2-B7E19C3B87B3}">
      <dgm:prSet phldrT="[Tekst]"/>
      <dgm:spPr/>
      <dgm:t>
        <a:bodyPr/>
        <a:lstStyle/>
        <a:p>
          <a:r>
            <a:rPr lang="pl-PL" dirty="0" smtClean="0"/>
            <a:t>Komunikacja modułów między sobą</a:t>
          </a:r>
          <a:endParaRPr lang="en-US" dirty="0"/>
        </a:p>
      </dgm:t>
    </dgm:pt>
    <dgm:pt modelId="{05F112BD-52C3-4384-89C0-96E68332BF98}" type="parTrans" cxnId="{957560B4-9897-4E6A-A859-55F12192A4EF}">
      <dgm:prSet/>
      <dgm:spPr/>
      <dgm:t>
        <a:bodyPr/>
        <a:lstStyle/>
        <a:p>
          <a:endParaRPr lang="en-US"/>
        </a:p>
      </dgm:t>
    </dgm:pt>
    <dgm:pt modelId="{D4BD0C6C-A7BB-49D6-B9AA-599BCF6FE1B2}" type="sibTrans" cxnId="{957560B4-9897-4E6A-A859-55F12192A4EF}">
      <dgm:prSet/>
      <dgm:spPr/>
      <dgm:t>
        <a:bodyPr/>
        <a:lstStyle/>
        <a:p>
          <a:endParaRPr lang="en-US"/>
        </a:p>
      </dgm:t>
    </dgm:pt>
    <dgm:pt modelId="{68E1967E-B292-4B63-B349-45C03035DA57}">
      <dgm:prSet phldrT="[Tekst]"/>
      <dgm:spPr/>
      <dgm:t>
        <a:bodyPr/>
        <a:lstStyle/>
        <a:p>
          <a:r>
            <a:rPr lang="pl-PL" dirty="0" smtClean="0"/>
            <a:t>Cechy frameworku:</a:t>
          </a:r>
          <a:endParaRPr lang="en-US" dirty="0"/>
        </a:p>
      </dgm:t>
    </dgm:pt>
    <dgm:pt modelId="{C3B269A1-FCCA-4861-B5A1-0CA9A5B6EE24}" type="parTrans" cxnId="{5F76BE54-3111-4155-B49D-BBF5802B06BB}">
      <dgm:prSet/>
      <dgm:spPr/>
      <dgm:t>
        <a:bodyPr/>
        <a:lstStyle/>
        <a:p>
          <a:endParaRPr lang="pl-PL"/>
        </a:p>
      </dgm:t>
    </dgm:pt>
    <dgm:pt modelId="{5F0B78E4-2F20-4761-B970-B9200CB976CB}" type="sibTrans" cxnId="{5F76BE54-3111-4155-B49D-BBF5802B06BB}">
      <dgm:prSet/>
      <dgm:spPr/>
      <dgm:t>
        <a:bodyPr/>
        <a:lstStyle/>
        <a:p>
          <a:endParaRPr lang="pl-PL"/>
        </a:p>
      </dgm:t>
    </dgm:pt>
    <dgm:pt modelId="{2BAC675F-F5D9-41FA-97DA-4A6C1F1DDB34}" type="pres">
      <dgm:prSet presAssocID="{08B21EBA-9582-4EB7-A54F-66511B4402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1F140A3-CE6E-40DA-AC47-F2E5A121838C}" type="pres">
      <dgm:prSet presAssocID="{68E1967E-B292-4B63-B349-45C03035DA57}" presName="parentText" presStyleLbl="node1" presStyleIdx="0" presStyleCnt="1" custScaleY="7909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FAFC355-C1D8-4E11-AE32-0A9655505E0B}" type="pres">
      <dgm:prSet presAssocID="{68E1967E-B292-4B63-B349-45C03035DA5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0F9FF740-9351-4D82-8B18-C2F4F9FE055A}" type="presOf" srcId="{08B21EBA-9582-4EB7-A54F-66511B4402F7}" destId="{2BAC675F-F5D9-41FA-97DA-4A6C1F1DDB34}" srcOrd="0" destOrd="0" presId="urn:microsoft.com/office/officeart/2005/8/layout/vList2"/>
    <dgm:cxn modelId="{6079409C-C30C-4ADF-9C45-E4F40E8C8512}" type="presOf" srcId="{42A7EF98-7B46-415B-A6D2-B7E19C3B87B3}" destId="{3FAFC355-C1D8-4E11-AE32-0A9655505E0B}" srcOrd="0" destOrd="3" presId="urn:microsoft.com/office/officeart/2005/8/layout/vList2"/>
    <dgm:cxn modelId="{0A0B1222-F44B-4B01-A08E-9E0B92F6CAD7}" type="presOf" srcId="{3FF7BF16-8A20-4896-808C-FAD50CC7E6DD}" destId="{3FAFC355-C1D8-4E11-AE32-0A9655505E0B}" srcOrd="0" destOrd="2" presId="urn:microsoft.com/office/officeart/2005/8/layout/vList2"/>
    <dgm:cxn modelId="{C9F99BC6-3363-4847-94BB-5FEA8D1159EA}" type="presOf" srcId="{1E35F55F-251C-4CB9-80E5-CDBF067C262A}" destId="{3FAFC355-C1D8-4E11-AE32-0A9655505E0B}" srcOrd="0" destOrd="1" presId="urn:microsoft.com/office/officeart/2005/8/layout/vList2"/>
    <dgm:cxn modelId="{5F76BE54-3111-4155-B49D-BBF5802B06BB}" srcId="{08B21EBA-9582-4EB7-A54F-66511B4402F7}" destId="{68E1967E-B292-4B63-B349-45C03035DA57}" srcOrd="0" destOrd="0" parTransId="{C3B269A1-FCCA-4861-B5A1-0CA9A5B6EE24}" sibTransId="{5F0B78E4-2F20-4761-B970-B9200CB976CB}"/>
    <dgm:cxn modelId="{704A8574-B25A-42C3-A013-6FC7DC7A66DF}" srcId="{68E1967E-B292-4B63-B349-45C03035DA57}" destId="{258CA71F-9876-4EBD-A09F-7D1D88A066F3}" srcOrd="0" destOrd="0" parTransId="{638E1EFF-85B4-4297-8148-CC035FBA8C92}" sibTransId="{447E7A05-B562-4D58-AA14-FFA66826AE88}"/>
    <dgm:cxn modelId="{B71AD2AA-905A-4A6C-BC1D-722A685A8F8F}" srcId="{68E1967E-B292-4B63-B349-45C03035DA57}" destId="{3FF7BF16-8A20-4896-808C-FAD50CC7E6DD}" srcOrd="2" destOrd="0" parTransId="{C4CAB25A-F644-45A2-BB36-8BC3D46EC2C8}" sibTransId="{859D35BC-DBA1-4653-BF79-8529C718B033}"/>
    <dgm:cxn modelId="{8A689BD1-587B-48EE-96AB-123CF90D4CD0}" type="presOf" srcId="{68E1967E-B292-4B63-B349-45C03035DA57}" destId="{A1F140A3-CE6E-40DA-AC47-F2E5A121838C}" srcOrd="0" destOrd="0" presId="urn:microsoft.com/office/officeart/2005/8/layout/vList2"/>
    <dgm:cxn modelId="{9416E6AA-1F28-4D14-A311-A45A334F648C}" type="presOf" srcId="{258CA71F-9876-4EBD-A09F-7D1D88A066F3}" destId="{3FAFC355-C1D8-4E11-AE32-0A9655505E0B}" srcOrd="0" destOrd="0" presId="urn:microsoft.com/office/officeart/2005/8/layout/vList2"/>
    <dgm:cxn modelId="{E72D7AB8-C1CF-4EB3-858B-F320F422CA31}" srcId="{68E1967E-B292-4B63-B349-45C03035DA57}" destId="{1E35F55F-251C-4CB9-80E5-CDBF067C262A}" srcOrd="1" destOrd="0" parTransId="{42B38224-B172-4782-AD6A-C4ADBF24C7F7}" sibTransId="{6D1BFAA6-7689-4869-9FD7-11038354DDB8}"/>
    <dgm:cxn modelId="{957560B4-9897-4E6A-A859-55F12192A4EF}" srcId="{68E1967E-B292-4B63-B349-45C03035DA57}" destId="{42A7EF98-7B46-415B-A6D2-B7E19C3B87B3}" srcOrd="3" destOrd="0" parTransId="{05F112BD-52C3-4384-89C0-96E68332BF98}" sibTransId="{D4BD0C6C-A7BB-49D6-B9AA-599BCF6FE1B2}"/>
    <dgm:cxn modelId="{790A41D0-0105-49E2-A285-C9D3EFCB2EEA}" type="presParOf" srcId="{2BAC675F-F5D9-41FA-97DA-4A6C1F1DDB34}" destId="{A1F140A3-CE6E-40DA-AC47-F2E5A121838C}" srcOrd="0" destOrd="0" presId="urn:microsoft.com/office/officeart/2005/8/layout/vList2"/>
    <dgm:cxn modelId="{030FDE26-977E-46DE-B1CD-C871EA03CE4E}" type="presParOf" srcId="{2BAC675F-F5D9-41FA-97DA-4A6C1F1DDB34}" destId="{3FAFC355-C1D8-4E11-AE32-0A9655505E0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BEC0E3-5624-4D92-9946-307953A8B724}" type="doc">
      <dgm:prSet loTypeId="urn:microsoft.com/office/officeart/2005/8/layout/arrow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E8F31F-7A44-4AD4-A412-6F222ABF72C9}">
      <dgm:prSet phldrT="[Tekst]"/>
      <dgm:spPr/>
      <dgm:t>
        <a:bodyPr/>
        <a:lstStyle/>
        <a:p>
          <a:r>
            <a:rPr lang="pl-PL" smtClean="0"/>
            <a:t>Kernel AppDomain</a:t>
          </a:r>
          <a:endParaRPr lang="en-US" dirty="0"/>
        </a:p>
      </dgm:t>
    </dgm:pt>
    <dgm:pt modelId="{5B788506-5039-465C-A3F3-FF0171BFB2D0}" type="parTrans" cxnId="{0C7B7981-DD97-4AF8-BC51-0AA1369CB8F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E27E849-840A-4DD2-876F-8565C43A9852}" type="sibTrans" cxnId="{0C7B7981-DD97-4AF8-BC51-0AA1369CB8F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F37F3A2-1B2E-499B-98DF-CD112C7A6FF5}">
      <dgm:prSet phldrT="[Tekst]"/>
      <dgm:spPr/>
      <dgm:t>
        <a:bodyPr/>
        <a:lstStyle/>
        <a:p>
          <a:r>
            <a:rPr lang="pl-PL" smtClean="0"/>
            <a:t>Domena aplikacji dla mechanizmów wewnętrznych frameworka </a:t>
          </a:r>
          <a:r>
            <a:rPr lang="pl-PL" i="1" smtClean="0"/>
            <a:t>Nomad</a:t>
          </a:r>
          <a:endParaRPr lang="en-US" i="1" dirty="0"/>
        </a:p>
      </dgm:t>
    </dgm:pt>
    <dgm:pt modelId="{FE5BA868-3458-4F6C-8B51-778D3F9D69DD}" type="parTrans" cxnId="{1B4ED9E3-581A-4ED9-BBE1-1B920E9B131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DF8ACA7-1E9E-4B4C-8D8B-F3597C514080}" type="sibTrans" cxnId="{1B4ED9E3-581A-4ED9-BBE1-1B920E9B131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29F1F7F-8CCA-44EE-9444-53753B44571C}">
      <dgm:prSet phldrT="[Tekst]"/>
      <dgm:spPr/>
      <dgm:t>
        <a:bodyPr/>
        <a:lstStyle/>
        <a:p>
          <a:r>
            <a:rPr lang="pl-PL" smtClean="0"/>
            <a:t>Główne elementy:</a:t>
          </a:r>
          <a:endParaRPr lang="en-US" dirty="0"/>
        </a:p>
      </dgm:t>
    </dgm:pt>
    <dgm:pt modelId="{75DDEEB7-7B01-4695-9377-2D2EDEF6E04B}" type="parTrans" cxnId="{94CB286F-1C59-4891-9083-31FF45D884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D0FC430-026B-46D2-B9D1-5ECEC03F7C4B}" type="sibTrans" cxnId="{94CB286F-1C59-4891-9083-31FF45D884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2E21ABC-5CD2-479F-AC64-5AB40DE881D6}">
      <dgm:prSet phldrT="[Tekst]"/>
      <dgm:spPr/>
      <dgm:t>
        <a:bodyPr/>
        <a:lstStyle/>
        <a:p>
          <a:r>
            <a:rPr lang="pl-PL" smtClean="0"/>
            <a:t>Modules AppDomain</a:t>
          </a:r>
          <a:endParaRPr lang="en-US" dirty="0"/>
        </a:p>
      </dgm:t>
    </dgm:pt>
    <dgm:pt modelId="{9539750A-299D-4608-8E39-59092FC20ADD}" type="parTrans" cxnId="{AE94D923-1D61-4A60-A637-F3EC50ECE3B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81FE854-E935-49FC-92F1-B7C67E7AF724}" type="sibTrans" cxnId="{AE94D923-1D61-4A60-A637-F3EC50ECE3B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2F0927A-8D32-47D6-BDA2-D52756317565}">
      <dgm:prSet phldrT="[Tekst]"/>
      <dgm:spPr/>
      <dgm:t>
        <a:bodyPr/>
        <a:lstStyle/>
        <a:p>
          <a:r>
            <a:rPr lang="pl-PL" smtClean="0"/>
            <a:t>Domena aplikacji dla modułów oraz aplikacji hostującej</a:t>
          </a:r>
          <a:endParaRPr lang="en-US" dirty="0"/>
        </a:p>
      </dgm:t>
    </dgm:pt>
    <dgm:pt modelId="{700C93D1-4CD6-4ABE-AE0D-0D9F00F6BB16}" type="parTrans" cxnId="{A1783A2D-09BC-4AB6-B141-3A05D027AE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14FDFD0-F631-41BF-8298-3756F5936830}" type="sibTrans" cxnId="{A1783A2D-09BC-4AB6-B141-3A05D027AE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511B3B1-9A0E-4A47-917B-0E1278C205F8}">
      <dgm:prSet phldrT="[Tekst]"/>
      <dgm:spPr/>
      <dgm:t>
        <a:bodyPr/>
        <a:lstStyle/>
        <a:p>
          <a:r>
            <a:rPr lang="pl-PL" smtClean="0"/>
            <a:t>Główne elementy:</a:t>
          </a:r>
          <a:endParaRPr lang="en-US" dirty="0"/>
        </a:p>
      </dgm:t>
    </dgm:pt>
    <dgm:pt modelId="{23F22305-F37C-49C4-9167-79B2B1F33B2B}" type="parTrans" cxnId="{B7AD979B-A77A-4BDF-A9A3-6FBF68863E7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09AD098-AD84-4F9B-8A86-1C44217EBCB5}" type="sibTrans" cxnId="{B7AD979B-A77A-4BDF-A9A3-6FBF68863E7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766DFF0-6124-4F86-8E78-80B42FDA83E9}">
      <dgm:prSet phldrT="[Tekst]"/>
      <dgm:spPr/>
      <dgm:t>
        <a:bodyPr/>
        <a:lstStyle/>
        <a:p>
          <a:r>
            <a:rPr lang="pl-PL" smtClean="0"/>
            <a:t>Nomad.Updater</a:t>
          </a:r>
          <a:endParaRPr lang="en-US" dirty="0"/>
        </a:p>
      </dgm:t>
    </dgm:pt>
    <dgm:pt modelId="{7AEB49E5-CA9A-47BA-ADF0-855D7409B037}" type="parTrans" cxnId="{AC0B9C37-D837-4303-B18B-1267CAC087D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C048262-1392-4EB9-9A0E-D15F32D344EE}" type="sibTrans" cxnId="{AC0B9C37-D837-4303-B18B-1267CAC087D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838DD9F-FBF2-4042-8AD3-7A0D79928F55}">
      <dgm:prSet phldrT="[Tekst]"/>
      <dgm:spPr/>
      <dgm:t>
        <a:bodyPr/>
        <a:lstStyle/>
        <a:p>
          <a:r>
            <a:rPr lang="pl-PL" smtClean="0"/>
            <a:t>Nomad.Configuration</a:t>
          </a:r>
          <a:endParaRPr lang="en-US" dirty="0"/>
        </a:p>
      </dgm:t>
    </dgm:pt>
    <dgm:pt modelId="{0BC9FB1F-7E80-455D-9054-C949CA81B3F4}" type="parTrans" cxnId="{98855D94-DBEC-4DCC-AA47-69EC92F5C4F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2BA8FBE-8FDD-4E5F-9C7D-ACF3D8FEAA6A}" type="sibTrans" cxnId="{98855D94-DBEC-4DCC-AA47-69EC92F5C4F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6CF040B-974D-4F47-B9E9-E262EF377DEF}">
      <dgm:prSet phldrT="[Tekst]"/>
      <dgm:spPr/>
      <dgm:t>
        <a:bodyPr/>
        <a:lstStyle/>
        <a:p>
          <a:r>
            <a:rPr lang="pl-PL" smtClean="0"/>
            <a:t>Nomad.Filter</a:t>
          </a:r>
          <a:endParaRPr lang="en-US" dirty="0"/>
        </a:p>
      </dgm:t>
    </dgm:pt>
    <dgm:pt modelId="{23A06C04-2903-4817-8BDE-09EC338E4206}" type="parTrans" cxnId="{D4EC535C-E229-4BB7-A339-EFF4B640BBF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19A3B8C-AA82-40C7-AC4B-E1A634046367}" type="sibTrans" cxnId="{D4EC535C-E229-4BB7-A339-EFF4B640BBF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B5362D5-4BF1-42F0-B76D-3442FE932D2B}">
      <dgm:prSet phldrT="[Tekst]"/>
      <dgm:spPr/>
      <dgm:t>
        <a:bodyPr/>
        <a:lstStyle/>
        <a:p>
          <a:r>
            <a:rPr lang="pl-PL" smtClean="0"/>
            <a:t>Moduły</a:t>
          </a:r>
          <a:endParaRPr lang="en-US" dirty="0"/>
        </a:p>
      </dgm:t>
    </dgm:pt>
    <dgm:pt modelId="{EC085C8E-1F15-4DE0-A62C-247C472C5EF4}" type="parTrans" cxnId="{E9C0B552-C241-4771-AA24-C2B797A7451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EA011D4-3E01-49D2-9C71-C40900B108CB}" type="sibTrans" cxnId="{E9C0B552-C241-4771-AA24-C2B797A7451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6435254-7FE0-4E05-B009-0468415BAD76}">
      <dgm:prSet phldrT="[Tekst]"/>
      <dgm:spPr/>
      <dgm:t>
        <a:bodyPr/>
        <a:lstStyle/>
        <a:p>
          <a:r>
            <a:rPr lang="pl-PL" smtClean="0"/>
            <a:t>Aplikacji hostująca </a:t>
          </a:r>
          <a:endParaRPr lang="en-US" dirty="0"/>
        </a:p>
      </dgm:t>
    </dgm:pt>
    <dgm:pt modelId="{8283FE55-3F21-46A8-9EF5-FF3E142F1C6C}" type="parTrans" cxnId="{0371ECA1-4587-48BA-BEE7-06923D8CD01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9927EBC-1C3F-422A-8FCD-F237CD47DF49}" type="sibTrans" cxnId="{0371ECA1-4587-48BA-BEE7-06923D8CD01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96BB62F-E9A5-465E-AB23-01E0F470A1FE}">
      <dgm:prSet phldrT="[Tekst]"/>
      <dgm:spPr/>
      <dgm:t>
        <a:bodyPr/>
        <a:lstStyle/>
        <a:p>
          <a:r>
            <a:rPr lang="pl-PL" smtClean="0"/>
            <a:t>Nomad.ModuleLoader</a:t>
          </a:r>
          <a:endParaRPr lang="en-US" dirty="0"/>
        </a:p>
      </dgm:t>
    </dgm:pt>
    <dgm:pt modelId="{C73FA817-76AA-4550-A2EC-FF1D3825E374}" type="parTrans" cxnId="{7AECBFE9-7937-4DBA-88B0-71F8CAE1F2F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11693D3-853E-48A5-9F8B-925DA8D8C6D2}" type="sibTrans" cxnId="{7AECBFE9-7937-4DBA-88B0-71F8CAE1F2F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852C72E-728B-481E-B0F9-3AFF29731DFB}">
      <dgm:prSet phldrT="[Tekst]"/>
      <dgm:spPr/>
      <dgm:t>
        <a:bodyPr/>
        <a:lstStyle/>
        <a:p>
          <a:r>
            <a:rPr lang="pl-PL" smtClean="0"/>
            <a:t>Nomad.Communication</a:t>
          </a:r>
          <a:endParaRPr lang="en-US" dirty="0"/>
        </a:p>
      </dgm:t>
    </dgm:pt>
    <dgm:pt modelId="{4A303FE4-9D79-41E4-8D4E-1D2FA62E48A7}" type="parTrans" cxnId="{5BD74351-34F3-496C-8300-18B7499F547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4F45173-D211-469E-B94D-EC5A22F78264}" type="sibTrans" cxnId="{5BD74351-34F3-496C-8300-18B7499F547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9F020ED-8CCE-4536-9677-B07EAC740620}" type="pres">
      <dgm:prSet presAssocID="{DCBEC0E3-5624-4D92-9946-307953A8B72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FF105BE-DDA7-4EF4-904A-DC7A00694505}" type="pres">
      <dgm:prSet presAssocID="{DCBEC0E3-5624-4D92-9946-307953A8B724}" presName="divider" presStyleLbl="fgShp" presStyleIdx="0" presStyleCnt="1"/>
      <dgm:spPr/>
      <dgm:t>
        <a:bodyPr/>
        <a:lstStyle/>
        <a:p>
          <a:endParaRPr lang="pl-PL"/>
        </a:p>
      </dgm:t>
    </dgm:pt>
    <dgm:pt modelId="{101E96D3-015B-4EF7-8EA2-53264B737EF2}" type="pres">
      <dgm:prSet presAssocID="{FCE8F31F-7A44-4AD4-A412-6F222ABF72C9}" presName="downArrow" presStyleLbl="node1" presStyleIdx="0" presStyleCnt="2"/>
      <dgm:spPr/>
      <dgm:t>
        <a:bodyPr/>
        <a:lstStyle/>
        <a:p>
          <a:endParaRPr lang="pl-PL"/>
        </a:p>
      </dgm:t>
    </dgm:pt>
    <dgm:pt modelId="{70651148-8E8A-4C6B-91D8-97E934B89DEE}" type="pres">
      <dgm:prSet presAssocID="{FCE8F31F-7A44-4AD4-A412-6F222ABF72C9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5D142C7-7FA4-4B42-BA29-86564CE4BEDB}" type="pres">
      <dgm:prSet presAssocID="{72E21ABC-5CD2-479F-AC64-5AB40DE881D6}" presName="upArrow" presStyleLbl="node1" presStyleIdx="1" presStyleCnt="2"/>
      <dgm:spPr/>
      <dgm:t>
        <a:bodyPr/>
        <a:lstStyle/>
        <a:p>
          <a:endParaRPr lang="pl-PL"/>
        </a:p>
      </dgm:t>
    </dgm:pt>
    <dgm:pt modelId="{279DAB11-C63E-437D-AA56-C040123F1BDE}" type="pres">
      <dgm:prSet presAssocID="{72E21ABC-5CD2-479F-AC64-5AB40DE881D6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E67944B-CA7B-4773-9ACF-F38C00BEF7A4}" type="presOf" srcId="{FCE8F31F-7A44-4AD4-A412-6F222ABF72C9}" destId="{70651148-8E8A-4C6B-91D8-97E934B89DEE}" srcOrd="0" destOrd="0" presId="urn:microsoft.com/office/officeart/2005/8/layout/arrow3"/>
    <dgm:cxn modelId="{E9C0B552-C241-4771-AA24-C2B797A74515}" srcId="{6511B3B1-9A0E-4A47-917B-0E1278C205F8}" destId="{2B5362D5-4BF1-42F0-B76D-3442FE932D2B}" srcOrd="0" destOrd="0" parTransId="{EC085C8E-1F15-4DE0-A62C-247C472C5EF4}" sibTransId="{3EA011D4-3E01-49D2-9C71-C40900B108CB}"/>
    <dgm:cxn modelId="{AC0B9C37-D837-4303-B18B-1267CAC087D0}" srcId="{E29F1F7F-8CCA-44EE-9444-53753B44571C}" destId="{8766DFF0-6124-4F86-8E78-80B42FDA83E9}" srcOrd="0" destOrd="0" parTransId="{7AEB49E5-CA9A-47BA-ADF0-855D7409B037}" sibTransId="{0C048262-1392-4EB9-9A0E-D15F32D344EE}"/>
    <dgm:cxn modelId="{94CB286F-1C59-4891-9083-31FF45D884C0}" srcId="{FCE8F31F-7A44-4AD4-A412-6F222ABF72C9}" destId="{E29F1F7F-8CCA-44EE-9444-53753B44571C}" srcOrd="1" destOrd="0" parTransId="{75DDEEB7-7B01-4695-9377-2D2EDEF6E04B}" sibTransId="{4D0FC430-026B-46D2-B9D1-5ECEC03F7C4B}"/>
    <dgm:cxn modelId="{AE94D923-1D61-4A60-A637-F3EC50ECE3B0}" srcId="{DCBEC0E3-5624-4D92-9946-307953A8B724}" destId="{72E21ABC-5CD2-479F-AC64-5AB40DE881D6}" srcOrd="1" destOrd="0" parTransId="{9539750A-299D-4608-8E39-59092FC20ADD}" sibTransId="{B81FE854-E935-49FC-92F1-B7C67E7AF724}"/>
    <dgm:cxn modelId="{D28A2E41-EF4B-4F44-84BE-19B8EC908280}" type="presOf" srcId="{596BB62F-E9A5-465E-AB23-01E0F470A1FE}" destId="{279DAB11-C63E-437D-AA56-C040123F1BDE}" srcOrd="0" destOrd="5" presId="urn:microsoft.com/office/officeart/2005/8/layout/arrow3"/>
    <dgm:cxn modelId="{FD6A2937-A19A-4F68-9332-E468EFEC8268}" type="presOf" srcId="{DCBEC0E3-5624-4D92-9946-307953A8B724}" destId="{D9F020ED-8CCE-4536-9677-B07EAC740620}" srcOrd="0" destOrd="0" presId="urn:microsoft.com/office/officeart/2005/8/layout/arrow3"/>
    <dgm:cxn modelId="{98855D94-DBEC-4DCC-AA47-69EC92F5C4FE}" srcId="{E29F1F7F-8CCA-44EE-9444-53753B44571C}" destId="{6838DD9F-FBF2-4042-8AD3-7A0D79928F55}" srcOrd="1" destOrd="0" parTransId="{0BC9FB1F-7E80-455D-9054-C949CA81B3F4}" sibTransId="{72BA8FBE-8FDD-4E5F-9C7D-ACF3D8FEAA6A}"/>
    <dgm:cxn modelId="{35A8BEB9-487D-49C5-8AAB-0208D31CB9E8}" type="presOf" srcId="{8766DFF0-6124-4F86-8E78-80B42FDA83E9}" destId="{70651148-8E8A-4C6B-91D8-97E934B89DEE}" srcOrd="0" destOrd="3" presId="urn:microsoft.com/office/officeart/2005/8/layout/arrow3"/>
    <dgm:cxn modelId="{5D5E66F6-3F7B-4CE6-8704-771FFFCF06A4}" type="presOf" srcId="{6511B3B1-9A0E-4A47-917B-0E1278C205F8}" destId="{279DAB11-C63E-437D-AA56-C040123F1BDE}" srcOrd="0" destOrd="2" presId="urn:microsoft.com/office/officeart/2005/8/layout/arrow3"/>
    <dgm:cxn modelId="{1B4ED9E3-581A-4ED9-BBE1-1B920E9B131D}" srcId="{FCE8F31F-7A44-4AD4-A412-6F222ABF72C9}" destId="{5F37F3A2-1B2E-499B-98DF-CD112C7A6FF5}" srcOrd="0" destOrd="0" parTransId="{FE5BA868-3458-4F6C-8B51-778D3F9D69DD}" sibTransId="{CDF8ACA7-1E9E-4B4C-8D8B-F3597C514080}"/>
    <dgm:cxn modelId="{2ABD61B6-276B-48DC-8600-D229371B75B8}" type="presOf" srcId="{6838DD9F-FBF2-4042-8AD3-7A0D79928F55}" destId="{70651148-8E8A-4C6B-91D8-97E934B89DEE}" srcOrd="0" destOrd="4" presId="urn:microsoft.com/office/officeart/2005/8/layout/arrow3"/>
    <dgm:cxn modelId="{BAB1DD7E-F7E8-4A81-8A28-E86330B34CDC}" type="presOf" srcId="{2852C72E-728B-481E-B0F9-3AFF29731DFB}" destId="{279DAB11-C63E-437D-AA56-C040123F1BDE}" srcOrd="0" destOrd="6" presId="urn:microsoft.com/office/officeart/2005/8/layout/arrow3"/>
    <dgm:cxn modelId="{41658FD2-1F35-486B-9A35-E804FD485AD2}" type="presOf" srcId="{C2F0927A-8D32-47D6-BDA2-D52756317565}" destId="{279DAB11-C63E-437D-AA56-C040123F1BDE}" srcOrd="0" destOrd="1" presId="urn:microsoft.com/office/officeart/2005/8/layout/arrow3"/>
    <dgm:cxn modelId="{A1783A2D-09BC-4AB6-B141-3A05D027AEF6}" srcId="{72E21ABC-5CD2-479F-AC64-5AB40DE881D6}" destId="{C2F0927A-8D32-47D6-BDA2-D52756317565}" srcOrd="0" destOrd="0" parTransId="{700C93D1-4CD6-4ABE-AE0D-0D9F00F6BB16}" sibTransId="{C14FDFD0-F631-41BF-8298-3756F5936830}"/>
    <dgm:cxn modelId="{0C7B7981-DD97-4AF8-BC51-0AA1369CB8F4}" srcId="{DCBEC0E3-5624-4D92-9946-307953A8B724}" destId="{FCE8F31F-7A44-4AD4-A412-6F222ABF72C9}" srcOrd="0" destOrd="0" parTransId="{5B788506-5039-465C-A3F3-FF0171BFB2D0}" sibTransId="{9E27E849-840A-4DD2-876F-8565C43A9852}"/>
    <dgm:cxn modelId="{86F5A944-21B9-44DB-B120-97D14348D8A2}" type="presOf" srcId="{72E21ABC-5CD2-479F-AC64-5AB40DE881D6}" destId="{279DAB11-C63E-437D-AA56-C040123F1BDE}" srcOrd="0" destOrd="0" presId="urn:microsoft.com/office/officeart/2005/8/layout/arrow3"/>
    <dgm:cxn modelId="{33D34674-3E0F-4BBA-93D1-97E1CAF2A064}" type="presOf" srcId="{E29F1F7F-8CCA-44EE-9444-53753B44571C}" destId="{70651148-8E8A-4C6B-91D8-97E934B89DEE}" srcOrd="0" destOrd="2" presId="urn:microsoft.com/office/officeart/2005/8/layout/arrow3"/>
    <dgm:cxn modelId="{B7AD979B-A77A-4BDF-A9A3-6FBF68863E73}" srcId="{72E21ABC-5CD2-479F-AC64-5AB40DE881D6}" destId="{6511B3B1-9A0E-4A47-917B-0E1278C205F8}" srcOrd="1" destOrd="0" parTransId="{23F22305-F37C-49C4-9167-79B2B1F33B2B}" sibTransId="{E09AD098-AD84-4F9B-8A86-1C44217EBCB5}"/>
    <dgm:cxn modelId="{DFEF0154-ADDB-44E9-A96D-FBCF09B023ED}" type="presOf" srcId="{B6CF040B-974D-4F47-B9E9-E262EF377DEF}" destId="{70651148-8E8A-4C6B-91D8-97E934B89DEE}" srcOrd="0" destOrd="5" presId="urn:microsoft.com/office/officeart/2005/8/layout/arrow3"/>
    <dgm:cxn modelId="{0371ECA1-4587-48BA-BEE7-06923D8CD017}" srcId="{6511B3B1-9A0E-4A47-917B-0E1278C205F8}" destId="{56435254-7FE0-4E05-B009-0468415BAD76}" srcOrd="1" destOrd="0" parTransId="{8283FE55-3F21-46A8-9EF5-FF3E142F1C6C}" sibTransId="{29927EBC-1C3F-422A-8FCD-F237CD47DF49}"/>
    <dgm:cxn modelId="{4A14D443-9304-4B66-A9F0-9C7C8D275331}" type="presOf" srcId="{56435254-7FE0-4E05-B009-0468415BAD76}" destId="{279DAB11-C63E-437D-AA56-C040123F1BDE}" srcOrd="0" destOrd="4" presId="urn:microsoft.com/office/officeart/2005/8/layout/arrow3"/>
    <dgm:cxn modelId="{7AECBFE9-7937-4DBA-88B0-71F8CAE1F2F3}" srcId="{6511B3B1-9A0E-4A47-917B-0E1278C205F8}" destId="{596BB62F-E9A5-465E-AB23-01E0F470A1FE}" srcOrd="2" destOrd="0" parTransId="{C73FA817-76AA-4550-A2EC-FF1D3825E374}" sibTransId="{911693D3-853E-48A5-9F8B-925DA8D8C6D2}"/>
    <dgm:cxn modelId="{D4EC535C-E229-4BB7-A339-EFF4B640BBFA}" srcId="{E29F1F7F-8CCA-44EE-9444-53753B44571C}" destId="{B6CF040B-974D-4F47-B9E9-E262EF377DEF}" srcOrd="2" destOrd="0" parTransId="{23A06C04-2903-4817-8BDE-09EC338E4206}" sibTransId="{619A3B8C-AA82-40C7-AC4B-E1A634046367}"/>
    <dgm:cxn modelId="{5BD74351-34F3-496C-8300-18B7499F5478}" srcId="{6511B3B1-9A0E-4A47-917B-0E1278C205F8}" destId="{2852C72E-728B-481E-B0F9-3AFF29731DFB}" srcOrd="3" destOrd="0" parTransId="{4A303FE4-9D79-41E4-8D4E-1D2FA62E48A7}" sibTransId="{84F45173-D211-469E-B94D-EC5A22F78264}"/>
    <dgm:cxn modelId="{AFA2B31D-39DF-414E-A314-B8A7CCA1E5FE}" type="presOf" srcId="{2B5362D5-4BF1-42F0-B76D-3442FE932D2B}" destId="{279DAB11-C63E-437D-AA56-C040123F1BDE}" srcOrd="0" destOrd="3" presId="urn:microsoft.com/office/officeart/2005/8/layout/arrow3"/>
    <dgm:cxn modelId="{7C880AA4-B3DF-4618-B37F-2E37AB0F657A}" type="presOf" srcId="{5F37F3A2-1B2E-499B-98DF-CD112C7A6FF5}" destId="{70651148-8E8A-4C6B-91D8-97E934B89DEE}" srcOrd="0" destOrd="1" presId="urn:microsoft.com/office/officeart/2005/8/layout/arrow3"/>
    <dgm:cxn modelId="{897EAA82-6B83-410A-972A-1E1E9BFBB9E4}" type="presParOf" srcId="{D9F020ED-8CCE-4536-9677-B07EAC740620}" destId="{AFF105BE-DDA7-4EF4-904A-DC7A00694505}" srcOrd="0" destOrd="0" presId="urn:microsoft.com/office/officeart/2005/8/layout/arrow3"/>
    <dgm:cxn modelId="{B5F1A7FA-9CF9-4421-92D0-179B321C55CE}" type="presParOf" srcId="{D9F020ED-8CCE-4536-9677-B07EAC740620}" destId="{101E96D3-015B-4EF7-8EA2-53264B737EF2}" srcOrd="1" destOrd="0" presId="urn:microsoft.com/office/officeart/2005/8/layout/arrow3"/>
    <dgm:cxn modelId="{45B620D4-8D10-40C5-9F83-466640FA65DC}" type="presParOf" srcId="{D9F020ED-8CCE-4536-9677-B07EAC740620}" destId="{70651148-8E8A-4C6B-91D8-97E934B89DEE}" srcOrd="2" destOrd="0" presId="urn:microsoft.com/office/officeart/2005/8/layout/arrow3"/>
    <dgm:cxn modelId="{51C2181E-8BF2-4917-A0CA-FF54C0AA87DE}" type="presParOf" srcId="{D9F020ED-8CCE-4536-9677-B07EAC740620}" destId="{D5D142C7-7FA4-4B42-BA29-86564CE4BEDB}" srcOrd="3" destOrd="0" presId="urn:microsoft.com/office/officeart/2005/8/layout/arrow3"/>
    <dgm:cxn modelId="{4718945C-969E-4F2E-9CBA-F9FD074F2B71}" type="presParOf" srcId="{D9F020ED-8CCE-4536-9677-B07EAC740620}" destId="{279DAB11-C63E-437D-AA56-C040123F1BDE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A76545-7AF9-4705-8EF5-54F017DF64F2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302CE3-B060-407E-8C39-C8238EC2547D}">
      <dgm:prSet phldrT="[Teks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1100" dirty="0" err="1" smtClean="0"/>
            <a:t>Nomad.ServiceLocator</a:t>
          </a:r>
          <a:r>
            <a:rPr lang="pl-PL" sz="1100" dirty="0" smtClean="0"/>
            <a:t> </a:t>
          </a:r>
          <a:r>
            <a:rPr lang="pl-PL" sz="1100" i="1" dirty="0" smtClean="0"/>
            <a:t>(</a:t>
          </a:r>
          <a:r>
            <a:rPr lang="pl-PL" sz="1100" i="1" dirty="0" err="1" smtClean="0"/>
            <a:t>framework</a:t>
          </a:r>
          <a:r>
            <a:rPr lang="pl-PL" sz="1100" i="1" dirty="0" smtClean="0"/>
            <a:t> element)</a:t>
          </a:r>
          <a:endParaRPr lang="en-US" sz="1100" i="1" dirty="0"/>
        </a:p>
      </dgm:t>
    </dgm:pt>
    <dgm:pt modelId="{E2A3EB40-03E2-4EF6-9A3B-F097433D0A66}" type="parTrans" cxnId="{E94E168C-379F-4620-BAB8-C3DF84B1713D}">
      <dgm:prSet/>
      <dgm:spPr/>
      <dgm:t>
        <a:bodyPr/>
        <a:lstStyle/>
        <a:p>
          <a:endParaRPr lang="en-US"/>
        </a:p>
      </dgm:t>
    </dgm:pt>
    <dgm:pt modelId="{4E63247C-3677-418D-AB73-19669AE64896}" type="sibTrans" cxnId="{E94E168C-379F-4620-BAB8-C3DF84B1713D}">
      <dgm:prSet/>
      <dgm:spPr/>
      <dgm:t>
        <a:bodyPr/>
        <a:lstStyle/>
        <a:p>
          <a:endParaRPr lang="en-US"/>
        </a:p>
      </dgm:t>
    </dgm:pt>
    <dgm:pt modelId="{215BC256-440F-4A5D-BC43-D016B35E5874}">
      <dgm:prSet phldrT="[Teks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Service </a:t>
          </a:r>
          <a:r>
            <a:rPr lang="pl-PL" dirty="0" err="1" smtClean="0"/>
            <a:t>Provider</a:t>
          </a:r>
          <a:r>
            <a:rPr lang="pl-PL" dirty="0" smtClean="0"/>
            <a:t> </a:t>
          </a:r>
          <a:r>
            <a:rPr lang="pl-PL" dirty="0" err="1" smtClean="0"/>
            <a:t>Implementation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2E3619F0-B6CB-4BC1-81F0-A00B66929C53}" type="parTrans" cxnId="{64505682-E2FA-4536-8741-3AB17753F493}">
      <dgm:prSet/>
      <dgm:spPr/>
      <dgm:t>
        <a:bodyPr/>
        <a:lstStyle/>
        <a:p>
          <a:endParaRPr lang="en-US"/>
        </a:p>
      </dgm:t>
    </dgm:pt>
    <dgm:pt modelId="{CC773FC3-A595-4499-A51C-7DAF0A40ABFE}" type="sibTrans" cxnId="{64505682-E2FA-4536-8741-3AB17753F493}">
      <dgm:prSet/>
      <dgm:spPr/>
      <dgm:t>
        <a:bodyPr/>
        <a:lstStyle/>
        <a:p>
          <a:endParaRPr lang="en-US"/>
        </a:p>
      </dgm:t>
    </dgm:pt>
    <dgm:pt modelId="{67603B1A-EFD3-4B56-AC75-714C8E17E78A}">
      <dgm:prSet phldrT="[Teks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 smtClean="0"/>
            <a:t>Iservice</a:t>
          </a:r>
          <a:r>
            <a:rPr lang="pl-PL" dirty="0" smtClean="0"/>
            <a:t> </a:t>
          </a:r>
          <a:r>
            <a:rPr lang="pl-PL" i="1" dirty="0" err="1" smtClean="0"/>
            <a:t>interface</a:t>
          </a:r>
          <a:endParaRPr lang="en-US" i="1" dirty="0"/>
        </a:p>
      </dgm:t>
    </dgm:pt>
    <dgm:pt modelId="{554E2AA3-9A75-41A8-8E47-45418A5F6A56}" type="parTrans" cxnId="{914ACC06-A38D-4923-B6F4-8E6DD611B9ED}">
      <dgm:prSet/>
      <dgm:spPr/>
      <dgm:t>
        <a:bodyPr/>
        <a:lstStyle/>
        <a:p>
          <a:endParaRPr lang="en-US"/>
        </a:p>
      </dgm:t>
    </dgm:pt>
    <dgm:pt modelId="{C113A282-14C5-4DF4-9877-715EC42C5441}" type="sibTrans" cxnId="{914ACC06-A38D-4923-B6F4-8E6DD611B9ED}">
      <dgm:prSet/>
      <dgm:spPr/>
      <dgm:t>
        <a:bodyPr/>
        <a:lstStyle/>
        <a:p>
          <a:endParaRPr lang="en-US"/>
        </a:p>
      </dgm:t>
    </dgm:pt>
    <dgm:pt modelId="{123F2D13-1E40-4C69-8DB0-C896DC317B6D}">
      <dgm:prSet phldrT="[Teks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 smtClean="0"/>
            <a:t>Client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CD370D6E-219F-4F53-92EF-B995E5946E68}" type="parTrans" cxnId="{77489661-759C-4919-A04E-056C95C71214}">
      <dgm:prSet/>
      <dgm:spPr/>
      <dgm:t>
        <a:bodyPr/>
        <a:lstStyle/>
        <a:p>
          <a:endParaRPr lang="en-US"/>
        </a:p>
      </dgm:t>
    </dgm:pt>
    <dgm:pt modelId="{615F443B-2683-4216-B1C8-3B5C4763FCE7}" type="sibTrans" cxnId="{77489661-759C-4919-A04E-056C95C71214}">
      <dgm:prSet/>
      <dgm:spPr/>
      <dgm:t>
        <a:bodyPr/>
        <a:lstStyle/>
        <a:p>
          <a:endParaRPr lang="en-US"/>
        </a:p>
      </dgm:t>
    </dgm:pt>
    <dgm:pt modelId="{B2EED6AF-788B-4688-A99A-0C6E5AFDF7A8}" type="pres">
      <dgm:prSet presAssocID="{59A76545-7AF9-4705-8EF5-54F017DF64F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BC2E876-2247-419D-A5F0-4D061FAF11D6}" type="pres">
      <dgm:prSet presAssocID="{7E302CE3-B060-407E-8C39-C8238EC2547D}" presName="centerShape" presStyleLbl="node0" presStyleIdx="0" presStyleCnt="1" custScaleX="143411" custScaleY="143411" custLinFactNeighborX="0" custLinFactNeighborY="-848"/>
      <dgm:spPr/>
      <dgm:t>
        <a:bodyPr/>
        <a:lstStyle/>
        <a:p>
          <a:endParaRPr lang="pl-PL"/>
        </a:p>
      </dgm:t>
    </dgm:pt>
    <dgm:pt modelId="{2EE2C337-2AB3-4E32-9DE0-BF6CA5ED66D8}" type="pres">
      <dgm:prSet presAssocID="{2E3619F0-B6CB-4BC1-81F0-A00B66929C53}" presName="Name9" presStyleLbl="parChTrans1D2" presStyleIdx="0" presStyleCnt="3"/>
      <dgm:spPr/>
      <dgm:t>
        <a:bodyPr/>
        <a:lstStyle/>
        <a:p>
          <a:endParaRPr lang="pl-PL"/>
        </a:p>
      </dgm:t>
    </dgm:pt>
    <dgm:pt modelId="{84F2078E-00F4-4629-A957-C1FDDA1D500B}" type="pres">
      <dgm:prSet presAssocID="{2E3619F0-B6CB-4BC1-81F0-A00B66929C53}" presName="connTx" presStyleLbl="parChTrans1D2" presStyleIdx="0" presStyleCnt="3"/>
      <dgm:spPr/>
      <dgm:t>
        <a:bodyPr/>
        <a:lstStyle/>
        <a:p>
          <a:endParaRPr lang="pl-PL"/>
        </a:p>
      </dgm:t>
    </dgm:pt>
    <dgm:pt modelId="{85649CC4-960B-4B77-A6B2-FCC6734CC397}" type="pres">
      <dgm:prSet presAssocID="{215BC256-440F-4A5D-BC43-D016B35E58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BD6F82F-5102-4FC5-AF12-F88CE6F7D1E8}" type="pres">
      <dgm:prSet presAssocID="{554E2AA3-9A75-41A8-8E47-45418A5F6A56}" presName="Name9" presStyleLbl="parChTrans1D2" presStyleIdx="1" presStyleCnt="3"/>
      <dgm:spPr/>
      <dgm:t>
        <a:bodyPr/>
        <a:lstStyle/>
        <a:p>
          <a:endParaRPr lang="pl-PL"/>
        </a:p>
      </dgm:t>
    </dgm:pt>
    <dgm:pt modelId="{6DDD7D4D-DA7A-4A77-B298-BEE740CAFFE0}" type="pres">
      <dgm:prSet presAssocID="{554E2AA3-9A75-41A8-8E47-45418A5F6A56}" presName="connTx" presStyleLbl="parChTrans1D2" presStyleIdx="1" presStyleCnt="3"/>
      <dgm:spPr/>
      <dgm:t>
        <a:bodyPr/>
        <a:lstStyle/>
        <a:p>
          <a:endParaRPr lang="pl-PL"/>
        </a:p>
      </dgm:t>
    </dgm:pt>
    <dgm:pt modelId="{5587CFFF-A9F9-4B92-93E9-8D3BAE5F08F0}" type="pres">
      <dgm:prSet presAssocID="{67603B1A-EFD3-4B56-AC75-714C8E17E7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16F53F6-AB78-48D6-867B-1816F27A02EE}" type="pres">
      <dgm:prSet presAssocID="{CD370D6E-219F-4F53-92EF-B995E5946E68}" presName="Name9" presStyleLbl="parChTrans1D2" presStyleIdx="2" presStyleCnt="3"/>
      <dgm:spPr/>
      <dgm:t>
        <a:bodyPr/>
        <a:lstStyle/>
        <a:p>
          <a:endParaRPr lang="pl-PL"/>
        </a:p>
      </dgm:t>
    </dgm:pt>
    <dgm:pt modelId="{29C41D5E-99DA-4A7D-8A8D-B960ACA24BA3}" type="pres">
      <dgm:prSet presAssocID="{CD370D6E-219F-4F53-92EF-B995E5946E68}" presName="connTx" presStyleLbl="parChTrans1D2" presStyleIdx="2" presStyleCnt="3"/>
      <dgm:spPr/>
      <dgm:t>
        <a:bodyPr/>
        <a:lstStyle/>
        <a:p>
          <a:endParaRPr lang="pl-PL"/>
        </a:p>
      </dgm:t>
    </dgm:pt>
    <dgm:pt modelId="{01FD3103-B73F-4337-BCCB-E198DF1AC2D0}" type="pres">
      <dgm:prSet presAssocID="{123F2D13-1E40-4C69-8DB0-C896DC317B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5EBBA2-6401-4AAE-A668-D5672C262CEF}" type="presOf" srcId="{7E302CE3-B060-407E-8C39-C8238EC2547D}" destId="{7BC2E876-2247-419D-A5F0-4D061FAF11D6}" srcOrd="0" destOrd="0" presId="urn:microsoft.com/office/officeart/2005/8/layout/radial1"/>
    <dgm:cxn modelId="{0E9D5F94-CD00-4E71-A7D8-0CDC16F090B3}" type="presOf" srcId="{554E2AA3-9A75-41A8-8E47-45418A5F6A56}" destId="{EBD6F82F-5102-4FC5-AF12-F88CE6F7D1E8}" srcOrd="0" destOrd="0" presId="urn:microsoft.com/office/officeart/2005/8/layout/radial1"/>
    <dgm:cxn modelId="{988B8C56-0B12-48C5-B572-97B67F58DE10}" type="presOf" srcId="{2E3619F0-B6CB-4BC1-81F0-A00B66929C53}" destId="{84F2078E-00F4-4629-A957-C1FDDA1D500B}" srcOrd="1" destOrd="0" presId="urn:microsoft.com/office/officeart/2005/8/layout/radial1"/>
    <dgm:cxn modelId="{E94E168C-379F-4620-BAB8-C3DF84B1713D}" srcId="{59A76545-7AF9-4705-8EF5-54F017DF64F2}" destId="{7E302CE3-B060-407E-8C39-C8238EC2547D}" srcOrd="0" destOrd="0" parTransId="{E2A3EB40-03E2-4EF6-9A3B-F097433D0A66}" sibTransId="{4E63247C-3677-418D-AB73-19669AE64896}"/>
    <dgm:cxn modelId="{81C6ABF6-A577-4496-BC96-23F7CFC16779}" type="presOf" srcId="{123F2D13-1E40-4C69-8DB0-C896DC317B6D}" destId="{01FD3103-B73F-4337-BCCB-E198DF1AC2D0}" srcOrd="0" destOrd="0" presId="urn:microsoft.com/office/officeart/2005/8/layout/radial1"/>
    <dgm:cxn modelId="{468AE3D6-2560-4EC8-8AFE-7E6965ED524E}" type="presOf" srcId="{215BC256-440F-4A5D-BC43-D016B35E5874}" destId="{85649CC4-960B-4B77-A6B2-FCC6734CC397}" srcOrd="0" destOrd="0" presId="urn:microsoft.com/office/officeart/2005/8/layout/radial1"/>
    <dgm:cxn modelId="{2F6CC88C-DD87-4922-A04F-E326714A52D8}" type="presOf" srcId="{CD370D6E-219F-4F53-92EF-B995E5946E68}" destId="{B16F53F6-AB78-48D6-867B-1816F27A02EE}" srcOrd="0" destOrd="0" presId="urn:microsoft.com/office/officeart/2005/8/layout/radial1"/>
    <dgm:cxn modelId="{702A93DD-3B4C-4A6F-8EC6-3CAA22943125}" type="presOf" srcId="{554E2AA3-9A75-41A8-8E47-45418A5F6A56}" destId="{6DDD7D4D-DA7A-4A77-B298-BEE740CAFFE0}" srcOrd="1" destOrd="0" presId="urn:microsoft.com/office/officeart/2005/8/layout/radial1"/>
    <dgm:cxn modelId="{914ACC06-A38D-4923-B6F4-8E6DD611B9ED}" srcId="{7E302CE3-B060-407E-8C39-C8238EC2547D}" destId="{67603B1A-EFD3-4B56-AC75-714C8E17E78A}" srcOrd="1" destOrd="0" parTransId="{554E2AA3-9A75-41A8-8E47-45418A5F6A56}" sibTransId="{C113A282-14C5-4DF4-9877-715EC42C5441}"/>
    <dgm:cxn modelId="{06FC20F7-CE52-416B-9A1C-70D9BDFFD69A}" type="presOf" srcId="{67603B1A-EFD3-4B56-AC75-714C8E17E78A}" destId="{5587CFFF-A9F9-4B92-93E9-8D3BAE5F08F0}" srcOrd="0" destOrd="0" presId="urn:microsoft.com/office/officeart/2005/8/layout/radial1"/>
    <dgm:cxn modelId="{4BDC5B3F-21E8-4C0E-BAEA-80165D26730E}" type="presOf" srcId="{59A76545-7AF9-4705-8EF5-54F017DF64F2}" destId="{B2EED6AF-788B-4688-A99A-0C6E5AFDF7A8}" srcOrd="0" destOrd="0" presId="urn:microsoft.com/office/officeart/2005/8/layout/radial1"/>
    <dgm:cxn modelId="{EF2CE522-9982-4B5B-88DD-3501CB7DC215}" type="presOf" srcId="{2E3619F0-B6CB-4BC1-81F0-A00B66929C53}" destId="{2EE2C337-2AB3-4E32-9DE0-BF6CA5ED66D8}" srcOrd="0" destOrd="0" presId="urn:microsoft.com/office/officeart/2005/8/layout/radial1"/>
    <dgm:cxn modelId="{2FCBD7F2-E5BC-442C-969E-B1CB58528614}" type="presOf" srcId="{CD370D6E-219F-4F53-92EF-B995E5946E68}" destId="{29C41D5E-99DA-4A7D-8A8D-B960ACA24BA3}" srcOrd="1" destOrd="0" presId="urn:microsoft.com/office/officeart/2005/8/layout/radial1"/>
    <dgm:cxn modelId="{77489661-759C-4919-A04E-056C95C71214}" srcId="{7E302CE3-B060-407E-8C39-C8238EC2547D}" destId="{123F2D13-1E40-4C69-8DB0-C896DC317B6D}" srcOrd="2" destOrd="0" parTransId="{CD370D6E-219F-4F53-92EF-B995E5946E68}" sibTransId="{615F443B-2683-4216-B1C8-3B5C4763FCE7}"/>
    <dgm:cxn modelId="{64505682-E2FA-4536-8741-3AB17753F493}" srcId="{7E302CE3-B060-407E-8C39-C8238EC2547D}" destId="{215BC256-440F-4A5D-BC43-D016B35E5874}" srcOrd="0" destOrd="0" parTransId="{2E3619F0-B6CB-4BC1-81F0-A00B66929C53}" sibTransId="{CC773FC3-A595-4499-A51C-7DAF0A40ABFE}"/>
    <dgm:cxn modelId="{14F59998-3485-4710-A012-329CA2FC970E}" type="presParOf" srcId="{B2EED6AF-788B-4688-A99A-0C6E5AFDF7A8}" destId="{7BC2E876-2247-419D-A5F0-4D061FAF11D6}" srcOrd="0" destOrd="0" presId="urn:microsoft.com/office/officeart/2005/8/layout/radial1"/>
    <dgm:cxn modelId="{1671ADD4-E73B-4355-B286-4506ADFD1390}" type="presParOf" srcId="{B2EED6AF-788B-4688-A99A-0C6E5AFDF7A8}" destId="{2EE2C337-2AB3-4E32-9DE0-BF6CA5ED66D8}" srcOrd="1" destOrd="0" presId="urn:microsoft.com/office/officeart/2005/8/layout/radial1"/>
    <dgm:cxn modelId="{C6B5F63A-61A4-4633-A854-C7672F8B35F9}" type="presParOf" srcId="{2EE2C337-2AB3-4E32-9DE0-BF6CA5ED66D8}" destId="{84F2078E-00F4-4629-A957-C1FDDA1D500B}" srcOrd="0" destOrd="0" presId="urn:microsoft.com/office/officeart/2005/8/layout/radial1"/>
    <dgm:cxn modelId="{AB818AB2-B57F-4C38-8D77-5CFEA48F90E5}" type="presParOf" srcId="{B2EED6AF-788B-4688-A99A-0C6E5AFDF7A8}" destId="{85649CC4-960B-4B77-A6B2-FCC6734CC397}" srcOrd="2" destOrd="0" presId="urn:microsoft.com/office/officeart/2005/8/layout/radial1"/>
    <dgm:cxn modelId="{EBADB864-6D93-4769-9812-4CF1A73111E0}" type="presParOf" srcId="{B2EED6AF-788B-4688-A99A-0C6E5AFDF7A8}" destId="{EBD6F82F-5102-4FC5-AF12-F88CE6F7D1E8}" srcOrd="3" destOrd="0" presId="urn:microsoft.com/office/officeart/2005/8/layout/radial1"/>
    <dgm:cxn modelId="{D1EEC22E-C97A-42A1-9021-49053569D7DB}" type="presParOf" srcId="{EBD6F82F-5102-4FC5-AF12-F88CE6F7D1E8}" destId="{6DDD7D4D-DA7A-4A77-B298-BEE740CAFFE0}" srcOrd="0" destOrd="0" presId="urn:microsoft.com/office/officeart/2005/8/layout/radial1"/>
    <dgm:cxn modelId="{C26E18B4-2853-4539-8767-B3440D422F29}" type="presParOf" srcId="{B2EED6AF-788B-4688-A99A-0C6E5AFDF7A8}" destId="{5587CFFF-A9F9-4B92-93E9-8D3BAE5F08F0}" srcOrd="4" destOrd="0" presId="urn:microsoft.com/office/officeart/2005/8/layout/radial1"/>
    <dgm:cxn modelId="{27A182C3-638C-4182-AEBC-BC599561C1E1}" type="presParOf" srcId="{B2EED6AF-788B-4688-A99A-0C6E5AFDF7A8}" destId="{B16F53F6-AB78-48D6-867B-1816F27A02EE}" srcOrd="5" destOrd="0" presId="urn:microsoft.com/office/officeart/2005/8/layout/radial1"/>
    <dgm:cxn modelId="{29A64068-0125-4A70-8AB0-26FEC4786D23}" type="presParOf" srcId="{B16F53F6-AB78-48D6-867B-1816F27A02EE}" destId="{29C41D5E-99DA-4A7D-8A8D-B960ACA24BA3}" srcOrd="0" destOrd="0" presId="urn:microsoft.com/office/officeart/2005/8/layout/radial1"/>
    <dgm:cxn modelId="{B4B88C13-CD10-4466-855B-CF841AD9C7E8}" type="presParOf" srcId="{B2EED6AF-788B-4688-A99A-0C6E5AFDF7A8}" destId="{01FD3103-B73F-4337-BCCB-E198DF1AC2D0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3DFD2-5ECB-4E8B-8D5B-FAFE2F85B2C9}">
      <dsp:nvSpPr>
        <dsp:cNvPr id="0" name=""/>
        <dsp:cNvSpPr/>
      </dsp:nvSpPr>
      <dsp:spPr>
        <a:xfrm>
          <a:off x="1300542" y="2465"/>
          <a:ext cx="2680245" cy="160814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Regiony</a:t>
          </a:r>
          <a:endParaRPr lang="pl-PL" sz="3500" kern="1200" dirty="0"/>
        </a:p>
      </dsp:txBody>
      <dsp:txXfrm>
        <a:off x="1300542" y="2465"/>
        <a:ext cx="2680245" cy="1608147"/>
      </dsp:txXfrm>
    </dsp:sp>
    <dsp:sp modelId="{32B35A99-BB76-459D-AA02-7336AE4BD561}">
      <dsp:nvSpPr>
        <dsp:cNvPr id="0" name=""/>
        <dsp:cNvSpPr/>
      </dsp:nvSpPr>
      <dsp:spPr>
        <a:xfrm>
          <a:off x="4248812" y="2465"/>
          <a:ext cx="2680245" cy="160814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Komunikacja</a:t>
          </a:r>
          <a:endParaRPr lang="pl-PL" sz="3500" kern="1200" dirty="0"/>
        </a:p>
      </dsp:txBody>
      <dsp:txXfrm>
        <a:off x="4248812" y="2465"/>
        <a:ext cx="2680245" cy="1608147"/>
      </dsp:txXfrm>
    </dsp:sp>
    <dsp:sp modelId="{382E1E19-E7FB-4701-B522-6D7CB4511FAB}">
      <dsp:nvSpPr>
        <dsp:cNvPr id="0" name=""/>
        <dsp:cNvSpPr/>
      </dsp:nvSpPr>
      <dsp:spPr>
        <a:xfrm>
          <a:off x="1300542" y="1878637"/>
          <a:ext cx="2680245" cy="160814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Moduły</a:t>
          </a:r>
          <a:endParaRPr lang="pl-PL" sz="3500" kern="1200" dirty="0"/>
        </a:p>
      </dsp:txBody>
      <dsp:txXfrm>
        <a:off x="1300542" y="1878637"/>
        <a:ext cx="2680245" cy="1608147"/>
      </dsp:txXfrm>
    </dsp:sp>
    <dsp:sp modelId="{6E30A6B9-1A94-43E4-AD67-A73EBF207E58}">
      <dsp:nvSpPr>
        <dsp:cNvPr id="0" name=""/>
        <dsp:cNvSpPr/>
      </dsp:nvSpPr>
      <dsp:spPr>
        <a:xfrm>
          <a:off x="4248812" y="1878637"/>
          <a:ext cx="2680245" cy="1608147"/>
        </a:xfrm>
        <a:prstGeom prst="rect">
          <a:avLst/>
        </a:prstGeom>
        <a:solidFill>
          <a:schemeClr val="dk1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Aktualizator</a:t>
          </a:r>
          <a:endParaRPr lang="pl-PL" sz="3500" kern="1200" dirty="0"/>
        </a:p>
      </dsp:txBody>
      <dsp:txXfrm>
        <a:off x="4248812" y="1878637"/>
        <a:ext cx="2680245" cy="1608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B9D2D-1901-4A32-A101-0AB4C3A4E08C}">
      <dsp:nvSpPr>
        <dsp:cNvPr id="0" name=""/>
        <dsp:cNvSpPr/>
      </dsp:nvSpPr>
      <dsp:spPr>
        <a:xfrm>
          <a:off x="2340836" y="777075"/>
          <a:ext cx="2727188" cy="2727188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6"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700" kern="1200" dirty="0" err="1" smtClean="0"/>
            <a:t>Nomad.Core</a:t>
          </a:r>
          <a:endParaRPr lang="pl-PL" sz="2700" kern="1200" dirty="0"/>
        </a:p>
      </dsp:txBody>
      <dsp:txXfrm>
        <a:off x="2740223" y="1176462"/>
        <a:ext cx="1928414" cy="1928414"/>
      </dsp:txXfrm>
    </dsp:sp>
    <dsp:sp modelId="{046143EA-C6B8-423B-BB68-6BC5BF497A04}">
      <dsp:nvSpPr>
        <dsp:cNvPr id="0" name=""/>
        <dsp:cNvSpPr/>
      </dsp:nvSpPr>
      <dsp:spPr>
        <a:xfrm rot="5233788">
          <a:off x="3424473" y="1016679"/>
          <a:ext cx="469652" cy="382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600" kern="1200"/>
        </a:p>
      </dsp:txBody>
      <dsp:txXfrm>
        <a:off x="3479078" y="1035873"/>
        <a:ext cx="354895" cy="229515"/>
      </dsp:txXfrm>
    </dsp:sp>
    <dsp:sp modelId="{53689259-361D-475E-AE99-DD612C235151}">
      <dsp:nvSpPr>
        <dsp:cNvPr id="0" name=""/>
        <dsp:cNvSpPr/>
      </dsp:nvSpPr>
      <dsp:spPr>
        <a:xfrm>
          <a:off x="2528518" y="-534322"/>
          <a:ext cx="2199377" cy="2199377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err="1" smtClean="0"/>
            <a:t>Nomad</a:t>
          </a:r>
          <a:r>
            <a:rPr lang="pl-PL" sz="2000" kern="1200" dirty="0" smtClean="0"/>
            <a:t>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Regions</a:t>
          </a:r>
          <a:endParaRPr lang="pl-PL" sz="2000" kern="1200" dirty="0"/>
        </a:p>
      </dsp:txBody>
      <dsp:txXfrm>
        <a:off x="2850609" y="-212231"/>
        <a:ext cx="1555195" cy="1555195"/>
      </dsp:txXfrm>
    </dsp:sp>
    <dsp:sp modelId="{C72255F1-90B2-4FBA-9D67-0CA8AE76E9A7}">
      <dsp:nvSpPr>
        <dsp:cNvPr id="0" name=""/>
        <dsp:cNvSpPr/>
      </dsp:nvSpPr>
      <dsp:spPr>
        <a:xfrm rot="10800000">
          <a:off x="4878837" y="1949406"/>
          <a:ext cx="133692" cy="382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600" kern="1200"/>
        </a:p>
      </dsp:txBody>
      <dsp:txXfrm rot="10800000">
        <a:off x="4918945" y="2025911"/>
        <a:ext cx="93584" cy="229515"/>
      </dsp:txXfrm>
    </dsp:sp>
    <dsp:sp modelId="{2FA7BE38-CD65-4C56-8971-78A9F32BA0E8}">
      <dsp:nvSpPr>
        <dsp:cNvPr id="0" name=""/>
        <dsp:cNvSpPr/>
      </dsp:nvSpPr>
      <dsp:spPr>
        <a:xfrm>
          <a:off x="4815775" y="1040980"/>
          <a:ext cx="2199377" cy="2199377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err="1" smtClean="0"/>
            <a:t>Nomad</a:t>
          </a:r>
          <a:r>
            <a:rPr lang="pl-PL" sz="2000" kern="1200" dirty="0" smtClean="0"/>
            <a:t>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err="1" smtClean="0"/>
            <a:t>Communication</a:t>
          </a:r>
          <a:endParaRPr lang="pl-PL" sz="2000" kern="1200" dirty="0"/>
        </a:p>
      </dsp:txBody>
      <dsp:txXfrm>
        <a:off x="5137866" y="1363071"/>
        <a:ext cx="1555195" cy="1555195"/>
      </dsp:txXfrm>
    </dsp:sp>
    <dsp:sp modelId="{C034567C-9EBF-4E20-B323-A3079596744E}">
      <dsp:nvSpPr>
        <dsp:cNvPr id="0" name=""/>
        <dsp:cNvSpPr/>
      </dsp:nvSpPr>
      <dsp:spPr>
        <a:xfrm rot="16371586">
          <a:off x="3423044" y="2882120"/>
          <a:ext cx="469588" cy="382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600" kern="1200"/>
        </a:p>
      </dsp:txBody>
      <dsp:txXfrm>
        <a:off x="3477560" y="3015932"/>
        <a:ext cx="354831" cy="229515"/>
      </dsp:txXfrm>
    </dsp:sp>
    <dsp:sp modelId="{20D0DFE7-6FA3-493E-8223-601AB8F10DA7}">
      <dsp:nvSpPr>
        <dsp:cNvPr id="0" name=""/>
        <dsp:cNvSpPr/>
      </dsp:nvSpPr>
      <dsp:spPr>
        <a:xfrm>
          <a:off x="2526049" y="2616284"/>
          <a:ext cx="2199377" cy="219937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err="1" smtClean="0"/>
            <a:t>Nomad</a:t>
          </a:r>
          <a:r>
            <a:rPr lang="pl-PL" sz="2000" kern="1200" dirty="0" smtClean="0"/>
            <a:t>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err="1" smtClean="0"/>
            <a:t>Modules</a:t>
          </a:r>
          <a:endParaRPr lang="pl-PL" sz="2000" kern="1200" dirty="0"/>
        </a:p>
      </dsp:txBody>
      <dsp:txXfrm>
        <a:off x="2848140" y="2938375"/>
        <a:ext cx="1555195" cy="1555195"/>
      </dsp:txXfrm>
    </dsp:sp>
    <dsp:sp modelId="{14BA715B-8C8E-4D75-99C3-16D0C09B1DD9}">
      <dsp:nvSpPr>
        <dsp:cNvPr id="0" name=""/>
        <dsp:cNvSpPr/>
      </dsp:nvSpPr>
      <dsp:spPr>
        <a:xfrm>
          <a:off x="2394585" y="1949406"/>
          <a:ext cx="129484" cy="382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600" kern="1200"/>
        </a:p>
      </dsp:txBody>
      <dsp:txXfrm>
        <a:off x="2394585" y="2025911"/>
        <a:ext cx="90639" cy="229515"/>
      </dsp:txXfrm>
    </dsp:sp>
    <dsp:sp modelId="{01296131-FE6E-4DFB-A057-45378BA3EF83}">
      <dsp:nvSpPr>
        <dsp:cNvPr id="0" name=""/>
        <dsp:cNvSpPr/>
      </dsp:nvSpPr>
      <dsp:spPr>
        <a:xfrm>
          <a:off x="385769" y="1040980"/>
          <a:ext cx="2199377" cy="2199377"/>
        </a:xfrm>
        <a:prstGeom prst="ellipse">
          <a:avLst/>
        </a:prstGeom>
        <a:solidFill>
          <a:schemeClr val="dk1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err="1" smtClean="0"/>
            <a:t>Nomad</a:t>
          </a:r>
          <a:r>
            <a:rPr lang="pl-PL" sz="2000" kern="1200" dirty="0" smtClean="0"/>
            <a:t>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err="1" smtClean="0"/>
            <a:t>Updater</a:t>
          </a:r>
          <a:endParaRPr lang="pl-PL" sz="2000" kern="1200" dirty="0"/>
        </a:p>
      </dsp:txBody>
      <dsp:txXfrm>
        <a:off x="707860" y="1363071"/>
        <a:ext cx="1555195" cy="1555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140A3-CE6E-40DA-AC47-F2E5A121838C}">
      <dsp:nvSpPr>
        <dsp:cNvPr id="0" name=""/>
        <dsp:cNvSpPr/>
      </dsp:nvSpPr>
      <dsp:spPr>
        <a:xfrm>
          <a:off x="0" y="37795"/>
          <a:ext cx="7920880" cy="569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Cechy frameworku:</a:t>
          </a:r>
          <a:endParaRPr lang="en-US" sz="2300" kern="1200" dirty="0"/>
        </a:p>
      </dsp:txBody>
      <dsp:txXfrm>
        <a:off x="27783" y="65578"/>
        <a:ext cx="7865314" cy="513562"/>
      </dsp:txXfrm>
    </dsp:sp>
    <dsp:sp modelId="{3FAFC355-C1D8-4E11-AE32-0A9655505E0B}">
      <dsp:nvSpPr>
        <dsp:cNvPr id="0" name=""/>
        <dsp:cNvSpPr/>
      </dsp:nvSpPr>
      <dsp:spPr>
        <a:xfrm>
          <a:off x="0" y="606924"/>
          <a:ext cx="7920880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Możliwość załadowania modułu podczas pracy aplikacji hosta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Możliwość wyładowania modułów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Możliwość uaktualnienia modułów i automatycznego restartu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Komunikacja modułów między sobą</a:t>
          </a:r>
          <a:endParaRPr lang="en-US" sz="1800" kern="1200" dirty="0"/>
        </a:p>
      </dsp:txBody>
      <dsp:txXfrm>
        <a:off x="0" y="606924"/>
        <a:ext cx="7920880" cy="2235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105BE-DDA7-4EF4-904A-DC7A00694505}">
      <dsp:nvSpPr>
        <dsp:cNvPr id="0" name=""/>
        <dsp:cNvSpPr/>
      </dsp:nvSpPr>
      <dsp:spPr>
        <a:xfrm rot="21300000">
          <a:off x="25254" y="1619917"/>
          <a:ext cx="8179091" cy="936629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E96D3-015B-4EF7-8EA2-53264B737EF2}">
      <dsp:nvSpPr>
        <dsp:cNvPr id="0" name=""/>
        <dsp:cNvSpPr/>
      </dsp:nvSpPr>
      <dsp:spPr>
        <a:xfrm>
          <a:off x="987552" y="208823"/>
          <a:ext cx="2468880" cy="1670585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651148-8E8A-4C6B-91D8-97E934B89DEE}">
      <dsp:nvSpPr>
        <dsp:cNvPr id="0" name=""/>
        <dsp:cNvSpPr/>
      </dsp:nvSpPr>
      <dsp:spPr>
        <a:xfrm>
          <a:off x="4361687" y="0"/>
          <a:ext cx="2633472" cy="1754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Kernel AppDomain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Domena aplikacji dla mechanizmów wewnętrznych frameworka </a:t>
          </a:r>
          <a:r>
            <a:rPr lang="pl-PL" sz="1100" i="1" kern="1200" smtClean="0"/>
            <a:t>Nomad</a:t>
          </a:r>
          <a:endParaRPr lang="en-US" sz="1100" i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Główne elementy: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Nomad.Updater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Nomad.Configuration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Nomad.Filter</a:t>
          </a:r>
          <a:endParaRPr lang="en-US" sz="1100" kern="1200" dirty="0"/>
        </a:p>
      </dsp:txBody>
      <dsp:txXfrm>
        <a:off x="4361687" y="0"/>
        <a:ext cx="2633472" cy="1754114"/>
      </dsp:txXfrm>
    </dsp:sp>
    <dsp:sp modelId="{D5D142C7-7FA4-4B42-BA29-86564CE4BEDB}">
      <dsp:nvSpPr>
        <dsp:cNvPr id="0" name=""/>
        <dsp:cNvSpPr/>
      </dsp:nvSpPr>
      <dsp:spPr>
        <a:xfrm>
          <a:off x="4773168" y="2297055"/>
          <a:ext cx="2468880" cy="1670585"/>
        </a:xfrm>
        <a:prstGeom prst="upArrow">
          <a:avLst/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9DAB11-C63E-437D-AA56-C040123F1BDE}">
      <dsp:nvSpPr>
        <dsp:cNvPr id="0" name=""/>
        <dsp:cNvSpPr/>
      </dsp:nvSpPr>
      <dsp:spPr>
        <a:xfrm>
          <a:off x="1234440" y="2422349"/>
          <a:ext cx="2633472" cy="1754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Modules AppDomain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Domena aplikacji dla modułów oraz aplikacji hostującej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Główne elementy: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Moduły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Aplikacji hostująca 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Nomad.ModuleLoader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Nomad.Communication</a:t>
          </a:r>
          <a:endParaRPr lang="en-US" sz="1100" kern="1200" dirty="0"/>
        </a:p>
      </dsp:txBody>
      <dsp:txXfrm>
        <a:off x="1234440" y="2422349"/>
        <a:ext cx="2633472" cy="17541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2E876-2247-419D-A5F0-4D061FAF11D6}">
      <dsp:nvSpPr>
        <dsp:cNvPr id="0" name=""/>
        <dsp:cNvSpPr/>
      </dsp:nvSpPr>
      <dsp:spPr>
        <a:xfrm>
          <a:off x="3151842" y="1440546"/>
          <a:ext cx="1925915" cy="1925915"/>
        </a:xfrm>
        <a:prstGeom prst="ellipse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err="1" smtClean="0"/>
            <a:t>Nomad.ServiceLocator</a:t>
          </a:r>
          <a:r>
            <a:rPr lang="pl-PL" sz="1100" kern="1200" dirty="0" smtClean="0"/>
            <a:t> </a:t>
          </a:r>
          <a:r>
            <a:rPr lang="pl-PL" sz="1100" i="1" kern="1200" dirty="0" smtClean="0"/>
            <a:t>(</a:t>
          </a:r>
          <a:r>
            <a:rPr lang="pl-PL" sz="1100" i="1" kern="1200" dirty="0" err="1" smtClean="0"/>
            <a:t>framework</a:t>
          </a:r>
          <a:r>
            <a:rPr lang="pl-PL" sz="1100" i="1" kern="1200" dirty="0" smtClean="0"/>
            <a:t> element)</a:t>
          </a:r>
          <a:endParaRPr lang="en-US" sz="1100" i="1" kern="1200" dirty="0"/>
        </a:p>
      </dsp:txBody>
      <dsp:txXfrm>
        <a:off x="3433886" y="1722590"/>
        <a:ext cx="1361827" cy="1361827"/>
      </dsp:txXfrm>
    </dsp:sp>
    <dsp:sp modelId="{2EE2C337-2AB3-4E32-9DE0-BF6CA5ED66D8}">
      <dsp:nvSpPr>
        <dsp:cNvPr id="0" name=""/>
        <dsp:cNvSpPr/>
      </dsp:nvSpPr>
      <dsp:spPr>
        <a:xfrm rot="16200000">
          <a:off x="4073896" y="1384956"/>
          <a:ext cx="81807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81807" y="146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12754" y="1397597"/>
        <a:ext cx="4090" cy="4090"/>
      </dsp:txXfrm>
    </dsp:sp>
    <dsp:sp modelId="{85649CC4-960B-4B77-A6B2-FCC6734CC397}">
      <dsp:nvSpPr>
        <dsp:cNvPr id="0" name=""/>
        <dsp:cNvSpPr/>
      </dsp:nvSpPr>
      <dsp:spPr>
        <a:xfrm>
          <a:off x="3443332" y="15804"/>
          <a:ext cx="1342934" cy="1342934"/>
        </a:xfrm>
        <a:prstGeom prst="ellipse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Service </a:t>
          </a:r>
          <a:r>
            <a:rPr lang="pl-PL" sz="1000" kern="1200" dirty="0" err="1" smtClean="0"/>
            <a:t>Provider</a:t>
          </a:r>
          <a:r>
            <a:rPr lang="pl-PL" sz="1000" kern="1200" dirty="0" smtClean="0"/>
            <a:t> </a:t>
          </a:r>
          <a:r>
            <a:rPr lang="pl-PL" sz="1000" kern="1200" dirty="0" err="1" smtClean="0"/>
            <a:t>Implementation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class</a:t>
          </a:r>
          <a:endParaRPr lang="en-US" sz="1000" i="1" kern="1200" dirty="0"/>
        </a:p>
      </dsp:txBody>
      <dsp:txXfrm>
        <a:off x="3640000" y="212472"/>
        <a:ext cx="949598" cy="949598"/>
      </dsp:txXfrm>
    </dsp:sp>
    <dsp:sp modelId="{EBD6F82F-5102-4FC5-AF12-F88CE6F7D1E8}">
      <dsp:nvSpPr>
        <dsp:cNvPr id="0" name=""/>
        <dsp:cNvSpPr/>
      </dsp:nvSpPr>
      <dsp:spPr>
        <a:xfrm rot="1850065">
          <a:off x="4932712" y="2914786"/>
          <a:ext cx="126408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126408" y="146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2756" y="2926312"/>
        <a:ext cx="6320" cy="6320"/>
      </dsp:txXfrm>
    </dsp:sp>
    <dsp:sp modelId="{5587CFFF-A9F9-4B92-93E9-8D3BAE5F08F0}">
      <dsp:nvSpPr>
        <dsp:cNvPr id="0" name=""/>
        <dsp:cNvSpPr/>
      </dsp:nvSpPr>
      <dsp:spPr>
        <a:xfrm>
          <a:off x="4955276" y="2634567"/>
          <a:ext cx="1342934" cy="1342934"/>
        </a:xfrm>
        <a:prstGeom prst="ellipse">
          <a:avLst/>
        </a:prstGeom>
        <a:solidFill>
          <a:schemeClr val="dk1"/>
        </a:solidFill>
        <a:ln w="15875" cap="flat" cmpd="sng" algn="ctr">
          <a:solidFill>
            <a:schemeClr val="dk1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Iservice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interface</a:t>
          </a:r>
          <a:endParaRPr lang="en-US" sz="1000" i="1" kern="1200" dirty="0"/>
        </a:p>
      </dsp:txBody>
      <dsp:txXfrm>
        <a:off x="5151944" y="2831235"/>
        <a:ext cx="949598" cy="949598"/>
      </dsp:txXfrm>
    </dsp:sp>
    <dsp:sp modelId="{B16F53F6-AB78-48D6-867B-1816F27A02EE}">
      <dsp:nvSpPr>
        <dsp:cNvPr id="0" name=""/>
        <dsp:cNvSpPr/>
      </dsp:nvSpPr>
      <dsp:spPr>
        <a:xfrm rot="8949935">
          <a:off x="3170479" y="2914786"/>
          <a:ext cx="126408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126408" y="146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30523" y="2926312"/>
        <a:ext cx="6320" cy="6320"/>
      </dsp:txXfrm>
    </dsp:sp>
    <dsp:sp modelId="{01FD3103-B73F-4337-BCCB-E198DF1AC2D0}">
      <dsp:nvSpPr>
        <dsp:cNvPr id="0" name=""/>
        <dsp:cNvSpPr/>
      </dsp:nvSpPr>
      <dsp:spPr>
        <a:xfrm>
          <a:off x="1931389" y="2634567"/>
          <a:ext cx="1342934" cy="1342934"/>
        </a:xfrm>
        <a:prstGeom prst="ellipse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Client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class</a:t>
          </a:r>
          <a:endParaRPr lang="en-US" sz="1000" i="1" kern="1200" dirty="0"/>
        </a:p>
      </dsp:txBody>
      <dsp:txXfrm>
        <a:off x="2128057" y="2831235"/>
        <a:ext cx="949598" cy="949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C20E-C679-4433-84B9-76E296E095DB}" type="datetimeFigureOut">
              <a:rPr lang="pl-PL" smtClean="0"/>
              <a:t>2011-01-20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892C-481E-4DBF-85C7-EC82CB8612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251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	 -</a:t>
            </a:r>
            <a:r>
              <a:rPr lang="pl-PL" baseline="0" dirty="0" smtClean="0"/>
              <a:t> blokuje nadawcę</a:t>
            </a:r>
            <a:endParaRPr lang="pl-PL" dirty="0" smtClean="0"/>
          </a:p>
          <a:p>
            <a:r>
              <a:rPr lang="pl-PL" dirty="0" smtClean="0"/>
              <a:t>Asynchroniczna</a:t>
            </a:r>
          </a:p>
          <a:p>
            <a:r>
              <a:rPr lang="pl-PL" dirty="0" smtClean="0"/>
              <a:t>	- nie blokuje nadawcy</a:t>
            </a:r>
          </a:p>
          <a:p>
            <a:r>
              <a:rPr lang="pl-PL" dirty="0" smtClean="0"/>
              <a:t>w dedykowanym wątku</a:t>
            </a:r>
          </a:p>
          <a:p>
            <a:r>
              <a:rPr lang="pl-PL" dirty="0" smtClean="0"/>
              <a:t>	- dostarcza w określonym wątku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50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	- nazwy i wersje</a:t>
            </a:r>
          </a:p>
          <a:p>
            <a:r>
              <a:rPr lang="pl-PL" dirty="0" smtClean="0"/>
              <a:t>Zestaw plików modułu</a:t>
            </a:r>
          </a:p>
          <a:p>
            <a:r>
              <a:rPr lang="pl-PL" dirty="0" smtClean="0"/>
              <a:t>	- pliki, których podpisy chcemy weryfikować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75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31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2011-01-20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2011-01-20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2011-01-20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2011-01-20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2011-01-20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2011-01-20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2011-01-20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2011-01-20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2011-01-20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2011-01-20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2011-01-20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48D3E02-D433-4EDE-A6D9-C7A8F55BF5AC}" type="datetimeFigureOut">
              <a:rPr lang="pl-PL" smtClean="0"/>
              <a:t>2011-01-20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#UsingAServiceLocator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Nomad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b="1" dirty="0" smtClean="0"/>
              <a:t>.NET Open Modular Application Developement Framework</a:t>
            </a:r>
          </a:p>
        </p:txBody>
      </p:sp>
    </p:spTree>
    <p:extLst>
      <p:ext uri="{BB962C8B-B14F-4D97-AF65-F5344CB8AC3E}">
        <p14:creationId xmlns:p14="http://schemas.microsoft.com/office/powerpoint/2010/main" val="10709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9358"/>
              </p:ext>
            </p:extLst>
          </p:nvPr>
        </p:nvGraphicFramePr>
        <p:xfrm>
          <a:off x="871538" y="1844824"/>
          <a:ext cx="7408862" cy="428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880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Omówienie stosowanych technologii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79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WPF</a:t>
            </a:r>
          </a:p>
          <a:p>
            <a:r>
              <a:rPr lang="pl-PL" dirty="0"/>
              <a:t>ASP.NET </a:t>
            </a:r>
            <a:r>
              <a:rPr lang="pl-PL" dirty="0" smtClean="0"/>
              <a:t>MVC2</a:t>
            </a:r>
            <a:endParaRPr lang="pl-PL" dirty="0" smtClean="0"/>
          </a:p>
          <a:p>
            <a:r>
              <a:rPr lang="pl-PL" dirty="0" smtClean="0"/>
              <a:t>.NET </a:t>
            </a:r>
            <a:r>
              <a:rPr lang="pl-PL" dirty="0" err="1" smtClean="0"/>
              <a:t>Remoting</a:t>
            </a:r>
            <a:r>
              <a:rPr lang="pl-PL" dirty="0" smtClean="0"/>
              <a:t> - </a:t>
            </a:r>
            <a:r>
              <a:rPr lang="pl-PL" dirty="0" err="1" smtClean="0"/>
              <a:t>AppDomains</a:t>
            </a:r>
            <a:endParaRPr lang="pl-PL" dirty="0" smtClean="0"/>
          </a:p>
          <a:p>
            <a:r>
              <a:rPr lang="pl-PL" dirty="0" err="1" smtClean="0"/>
              <a:t>Wielojęzykowość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Platforma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67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Kontener </a:t>
            </a:r>
            <a:r>
              <a:rPr lang="pl-PL" dirty="0" err="1" smtClean="0"/>
              <a:t>Inversion</a:t>
            </a:r>
            <a:r>
              <a:rPr lang="pl-PL" dirty="0" smtClean="0"/>
              <a:t> of </a:t>
            </a:r>
            <a:r>
              <a:rPr lang="pl-PL" dirty="0" err="1" smtClean="0"/>
              <a:t>Control</a:t>
            </a:r>
            <a:endParaRPr lang="pl-PL" dirty="0" smtClean="0"/>
          </a:p>
          <a:p>
            <a:r>
              <a:rPr lang="pl-PL" dirty="0" smtClean="0"/>
              <a:t>Dynamiczne rozwiązywanie zależności między obiektami</a:t>
            </a:r>
          </a:p>
          <a:p>
            <a:pPr lvl="1"/>
            <a:r>
              <a:rPr lang="pl-PL" dirty="0" smtClean="0"/>
              <a:t>Obiekt deklaruje jakich usług potrzebuje do poprawnego działania</a:t>
            </a:r>
          </a:p>
          <a:p>
            <a:pPr lvl="1"/>
            <a:r>
              <a:rPr lang="pl-PL" dirty="0" smtClean="0"/>
              <a:t>Kontener </a:t>
            </a:r>
            <a:r>
              <a:rPr lang="pl-PL" dirty="0" err="1" smtClean="0"/>
              <a:t>IoC</a:t>
            </a:r>
            <a:r>
              <a:rPr lang="pl-PL" dirty="0" smtClean="0"/>
              <a:t> wybiera i dostarcza implementacje tych usług</a:t>
            </a:r>
          </a:p>
          <a:p>
            <a:r>
              <a:rPr lang="pl-PL" dirty="0" smtClean="0"/>
              <a:t>Centralne zarządzanie cyklem życia obiektów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Castle</a:t>
            </a:r>
            <a:r>
              <a:rPr lang="pl-PL" dirty="0" smtClean="0"/>
              <a:t> Windsor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02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Narzędzie do generowania dokumentacji kodu:</a:t>
            </a:r>
          </a:p>
          <a:p>
            <a:r>
              <a:rPr lang="pl-PL" dirty="0" smtClean="0"/>
              <a:t>Zgodnej ze stylem MSDN</a:t>
            </a:r>
          </a:p>
          <a:p>
            <a:r>
              <a:rPr lang="pl-PL" dirty="0" smtClean="0"/>
              <a:t>Bazującej na dokumentacji kodu źródłowego</a:t>
            </a:r>
          </a:p>
          <a:p>
            <a:r>
              <a:rPr lang="pl-PL" dirty="0" smtClean="0"/>
              <a:t>Rozszerzalnej o dodatkowe dane w plikach XML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http://sandcastle.codeplex.com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SandCastle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74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Log4net, </a:t>
            </a:r>
            <a:r>
              <a:rPr lang="pl-PL" dirty="0" err="1" smtClean="0"/>
              <a:t>NLog</a:t>
            </a:r>
            <a:endParaRPr lang="pl-PL" dirty="0" smtClean="0"/>
          </a:p>
          <a:p>
            <a:r>
              <a:rPr lang="pl-PL" dirty="0" err="1" smtClean="0"/>
              <a:t>NUnit</a:t>
            </a:r>
            <a:endParaRPr lang="pl-PL" dirty="0" smtClean="0"/>
          </a:p>
          <a:p>
            <a:r>
              <a:rPr lang="pl-PL" dirty="0" err="1" smtClean="0"/>
              <a:t>Moq</a:t>
            </a:r>
            <a:endParaRPr lang="pl-PL" dirty="0" smtClean="0"/>
          </a:p>
          <a:p>
            <a:r>
              <a:rPr lang="pl-PL" dirty="0" err="1" smtClean="0"/>
              <a:t>Psake</a:t>
            </a:r>
            <a:endParaRPr lang="pl-PL" dirty="0" smtClean="0"/>
          </a:p>
          <a:p>
            <a:r>
              <a:rPr lang="pl-PL" dirty="0" smtClean="0"/>
              <a:t>White</a:t>
            </a:r>
          </a:p>
          <a:p>
            <a:r>
              <a:rPr lang="pl-PL" dirty="0" err="1" smtClean="0"/>
              <a:t>Wipflash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technologie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52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Technologie wspierające zarządzanie projektem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70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Narzędzie portalowe oferujące:</a:t>
            </a:r>
          </a:p>
          <a:p>
            <a:r>
              <a:rPr lang="pl-PL" dirty="0" smtClean="0"/>
              <a:t>Zintegrowane wiki</a:t>
            </a:r>
          </a:p>
          <a:p>
            <a:r>
              <a:rPr lang="pl-PL" dirty="0" smtClean="0"/>
              <a:t>Śledzenie zmian w repozytorium kodu</a:t>
            </a:r>
          </a:p>
          <a:p>
            <a:r>
              <a:rPr lang="pl-PL" dirty="0" smtClean="0"/>
              <a:t>Przydział zadań (ticketów)</a:t>
            </a:r>
          </a:p>
          <a:p>
            <a:pPr lvl="1"/>
            <a:r>
              <a:rPr lang="pl-PL" dirty="0" smtClean="0"/>
              <a:t>Organizacja czasu pracy (roadmapa)</a:t>
            </a:r>
          </a:p>
          <a:p>
            <a:pPr lvl="1"/>
            <a:r>
              <a:rPr lang="pl-PL" dirty="0" smtClean="0"/>
              <a:t>Śledzenie postępów prac programistycznych</a:t>
            </a:r>
          </a:p>
          <a:p>
            <a:pPr lvl="1"/>
            <a:r>
              <a:rPr lang="pl-PL" dirty="0" smtClean="0"/>
              <a:t>Zgłaszanie potrzeb oraz błędów</a:t>
            </a:r>
          </a:p>
          <a:p>
            <a:pPr lvl="1"/>
            <a:r>
              <a:rPr lang="pl-PL" dirty="0" smtClean="0"/>
              <a:t>Rozdzielenie odpowiedzialności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314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Rozproszony system kontroli wersji</a:t>
            </a:r>
          </a:p>
          <a:p>
            <a:r>
              <a:rPr lang="pl-PL" dirty="0" smtClean="0"/>
              <a:t>Zalety</a:t>
            </a:r>
          </a:p>
          <a:p>
            <a:pPr lvl="1"/>
            <a:r>
              <a:rPr lang="pl-PL" dirty="0" smtClean="0"/>
              <a:t>Pełna kopia prac na dwóch serwerach</a:t>
            </a:r>
          </a:p>
          <a:p>
            <a:pPr lvl="1"/>
            <a:r>
              <a:rPr lang="pl-PL" dirty="0" smtClean="0"/>
              <a:t>Udogodnienia dotyczące współpracy</a:t>
            </a:r>
          </a:p>
          <a:p>
            <a:pPr lvl="2"/>
            <a:r>
              <a:rPr lang="pl-PL" dirty="0" smtClean="0"/>
              <a:t>Wersjonowanie kodu</a:t>
            </a:r>
          </a:p>
          <a:p>
            <a:pPr lvl="2"/>
            <a:r>
              <a:rPr lang="pl-PL" dirty="0" smtClean="0"/>
              <a:t>Łatwa wymianę kodu i pracy</a:t>
            </a:r>
          </a:p>
          <a:p>
            <a:pPr lvl="2"/>
            <a:r>
              <a:rPr lang="pl-PL" dirty="0" smtClean="0"/>
              <a:t>Możliwość rozwiązywania konfliktów</a:t>
            </a:r>
          </a:p>
          <a:p>
            <a:pPr lvl="2"/>
            <a:r>
              <a:rPr lang="pl-PL" dirty="0" smtClean="0"/>
              <a:t>Możliwość tworzenia lokalnych backupów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13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Lokalne repozytorium</a:t>
            </a:r>
          </a:p>
          <a:p>
            <a:pPr lvl="1"/>
            <a:r>
              <a:rPr lang="pl-PL" dirty="0" smtClean="0"/>
              <a:t>„</a:t>
            </a:r>
            <a:r>
              <a:rPr lang="pl-PL" dirty="0" err="1" smtClean="0"/>
              <a:t>Feature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r>
              <a:rPr lang="pl-PL" dirty="0" smtClean="0"/>
              <a:t>” – gałęzie dla fragmentu funkcjonalności</a:t>
            </a:r>
          </a:p>
          <a:p>
            <a:pPr lvl="1"/>
            <a:r>
              <a:rPr lang="pl-PL" dirty="0" smtClean="0"/>
              <a:t>Liniowa historia </a:t>
            </a:r>
            <a:r>
              <a:rPr lang="pl-PL" dirty="0" err="1" smtClean="0"/>
              <a:t>vs</a:t>
            </a:r>
            <a:r>
              <a:rPr lang="pl-PL" dirty="0" smtClean="0"/>
              <a:t>. Graf</a:t>
            </a:r>
          </a:p>
          <a:p>
            <a:pPr lvl="2"/>
            <a:r>
              <a:rPr lang="pl-PL" dirty="0" smtClean="0"/>
              <a:t>git </a:t>
            </a:r>
            <a:r>
              <a:rPr lang="pl-PL" dirty="0" err="1" smtClean="0"/>
              <a:t>rebase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79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Temat pracy dyplomowej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Koncepcja realizacja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Technologie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Literatura</a:t>
            </a: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Rozwiązania szczegółowe</a:t>
            </a: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Podsumowanie</a:t>
            </a:r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1736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65" y="2636912"/>
            <a:ext cx="7577070" cy="348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21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wie gałęzie na serwerze centralnym</a:t>
            </a:r>
          </a:p>
          <a:p>
            <a:pPr lvl="1"/>
            <a:r>
              <a:rPr lang="pl-PL" b="1" dirty="0" smtClean="0"/>
              <a:t>Stabilna</a:t>
            </a:r>
            <a:r>
              <a:rPr lang="pl-PL" dirty="0" smtClean="0"/>
              <a:t> (master) – tylko kod, który działa (przeszedł testy jednostkowe)</a:t>
            </a:r>
          </a:p>
          <a:p>
            <a:pPr lvl="1"/>
            <a:r>
              <a:rPr lang="pl-PL" b="1" dirty="0" smtClean="0"/>
              <a:t>Integracyjna</a:t>
            </a:r>
            <a:r>
              <a:rPr lang="pl-PL" dirty="0" smtClean="0"/>
              <a:t> (</a:t>
            </a:r>
            <a:r>
              <a:rPr lang="pl-PL" dirty="0" err="1" smtClean="0"/>
              <a:t>staging</a:t>
            </a:r>
            <a:r>
              <a:rPr lang="pl-PL" dirty="0" smtClean="0"/>
              <a:t>) – tutaj trafia nowy kod</a:t>
            </a:r>
          </a:p>
          <a:p>
            <a:r>
              <a:rPr lang="pl-PL" dirty="0" smtClean="0"/>
              <a:t>Automatyczne dołączanie stabilnego kodu do gałęzi stabilnej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808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Kontrola jakości kodu w skład której wchodzi:</a:t>
            </a:r>
          </a:p>
          <a:p>
            <a:pPr lvl="1"/>
            <a:r>
              <a:rPr lang="pl-PL" dirty="0" smtClean="0"/>
              <a:t>Weryfikacja poprawności składniowej kodu</a:t>
            </a:r>
          </a:p>
          <a:p>
            <a:pPr lvl="1"/>
            <a:r>
              <a:rPr lang="pl-PL" dirty="0" smtClean="0"/>
              <a:t>Weryfikację jakości kodu </a:t>
            </a:r>
          </a:p>
          <a:p>
            <a:pPr lvl="2"/>
            <a:r>
              <a:rPr lang="pl-PL" dirty="0" smtClean="0"/>
              <a:t>kompletność dokumentacji</a:t>
            </a:r>
          </a:p>
          <a:p>
            <a:pPr lvl="2"/>
            <a:r>
              <a:rPr lang="pl-PL" dirty="0" smtClean="0"/>
              <a:t>zgodność z kanonem kodowania</a:t>
            </a:r>
          </a:p>
          <a:p>
            <a:pPr lvl="1"/>
            <a:r>
              <a:rPr lang="pl-PL" dirty="0" smtClean="0"/>
              <a:t>Uruchomienie testów</a:t>
            </a:r>
          </a:p>
          <a:p>
            <a:pPr lvl="1"/>
            <a:r>
              <a:rPr lang="pl-PL" dirty="0" smtClean="0"/>
              <a:t>Wygenerowanie dokumentacji</a:t>
            </a:r>
          </a:p>
          <a:p>
            <a:pPr lvl="1"/>
            <a:r>
              <a:rPr lang="pl-PL" dirty="0" smtClean="0"/>
              <a:t>Przygotowanie paczki „release”</a:t>
            </a:r>
          </a:p>
          <a:p>
            <a:pPr lvl="1"/>
            <a:endParaRPr lang="pl-P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Hudson – ciągła integracja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1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Duży fragment aplikacji</a:t>
            </a:r>
          </a:p>
          <a:p>
            <a:r>
              <a:rPr lang="pl-PL" dirty="0" smtClean="0"/>
              <a:t>UI</a:t>
            </a:r>
          </a:p>
          <a:p>
            <a:r>
              <a:rPr lang="pl-PL" dirty="0" smtClean="0"/>
              <a:t>Pliki</a:t>
            </a:r>
          </a:p>
          <a:p>
            <a:r>
              <a:rPr lang="pl-PL" dirty="0" smtClean="0"/>
              <a:t>Brak izolacji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12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Klasyczne podejście:</a:t>
            </a:r>
          </a:p>
          <a:p>
            <a:pPr lvl="1"/>
            <a:r>
              <a:rPr lang="pl-PL" dirty="0" smtClean="0"/>
              <a:t>Aplikacja i testy – różne procesy</a:t>
            </a:r>
          </a:p>
          <a:p>
            <a:pPr lvl="1"/>
            <a:r>
              <a:rPr lang="pl-PL" dirty="0" smtClean="0"/>
              <a:t>Interakcja: UI/pliki/baza danych</a:t>
            </a:r>
          </a:p>
          <a:p>
            <a:r>
              <a:rPr lang="pl-PL" dirty="0" smtClean="0"/>
              <a:t>Wady:</a:t>
            </a:r>
          </a:p>
          <a:p>
            <a:pPr lvl="1"/>
            <a:r>
              <a:rPr lang="pl-PL" dirty="0" smtClean="0"/>
              <a:t>Potrzebowalibyśmy bardzo wielu aplikacji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00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podejście:</a:t>
            </a:r>
          </a:p>
          <a:p>
            <a:pPr lvl="1"/>
            <a:r>
              <a:rPr lang="pl-PL" dirty="0" smtClean="0"/>
              <a:t>Aplikacja i testy w tym samym procesie</a:t>
            </a:r>
          </a:p>
          <a:p>
            <a:pPr lvl="1"/>
            <a:r>
              <a:rPr lang="pl-PL" dirty="0" smtClean="0"/>
              <a:t>Komunikacja również przez pamięć</a:t>
            </a:r>
          </a:p>
          <a:p>
            <a:r>
              <a:rPr lang="pl-PL" dirty="0" smtClean="0"/>
              <a:t>Test może dynamicznie stworzyć testowaną aplikację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9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 - UI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Jedna testowana aplikacja w tle</a:t>
            </a:r>
            <a:endParaRPr lang="pl-PL" dirty="0"/>
          </a:p>
          <a:p>
            <a:r>
              <a:rPr lang="pl-PL" dirty="0" smtClean="0"/>
              <a:t>Wiele testowanych okien</a:t>
            </a:r>
          </a:p>
          <a:p>
            <a:r>
              <a:rPr lang="pl-PL" dirty="0" smtClean="0"/>
              <a:t>Każdy test może stworzyć inne okno</a:t>
            </a:r>
          </a:p>
          <a:p>
            <a:r>
              <a:rPr lang="pl-PL" dirty="0" smtClean="0"/>
              <a:t>Problemy z Continous </a:t>
            </a:r>
            <a:r>
              <a:rPr lang="pl-PL" dirty="0"/>
              <a:t>I</a:t>
            </a:r>
            <a:r>
              <a:rPr lang="pl-PL" dirty="0" smtClean="0"/>
              <a:t>ntegration</a:t>
            </a:r>
          </a:p>
        </p:txBody>
      </p:sp>
    </p:spTree>
    <p:extLst>
      <p:ext uri="{BB962C8B-B14F-4D97-AF65-F5344CB8AC3E}">
        <p14:creationId xmlns:p14="http://schemas.microsoft.com/office/powerpoint/2010/main" val="7716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94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2185392" y="2204864"/>
            <a:ext cx="6491064" cy="1656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/>
              <a:t>Jeffrey Richter</a:t>
            </a:r>
          </a:p>
          <a:p>
            <a:pPr>
              <a:buNone/>
            </a:pPr>
            <a:r>
              <a:rPr lang="pl-PL" b="1" dirty="0"/>
              <a:t>CLR via C</a:t>
            </a:r>
            <a:r>
              <a:rPr lang="pl-PL" b="1" dirty="0" smtClean="0"/>
              <a:t># </a:t>
            </a:r>
            <a:r>
              <a:rPr lang="pl-PL" sz="2400" dirty="0" smtClean="0"/>
              <a:t>(3rd </a:t>
            </a:r>
            <a:r>
              <a:rPr lang="pl-PL" sz="2400" dirty="0" err="1" smtClean="0"/>
              <a:t>edition</a:t>
            </a:r>
            <a:r>
              <a:rPr lang="pl-PL" sz="2400" dirty="0" smtClean="0"/>
              <a:t>)</a:t>
            </a:r>
            <a:endParaRPr lang="pl-PL" b="1" dirty="0"/>
          </a:p>
          <a:p>
            <a:pPr>
              <a:buNone/>
            </a:pPr>
            <a:r>
              <a:rPr lang="pl-PL" sz="2400" dirty="0" smtClean="0"/>
              <a:t>Microsoft Press, 2010</a:t>
            </a:r>
            <a:endParaRPr lang="pl-PL" sz="2400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pic>
        <p:nvPicPr>
          <p:cNvPr id="1026" name="Picture 2" descr="D:\Studia\studia-inz\Prezentacja\files\CrlViaCShar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" y="2204864"/>
            <a:ext cx="1300344" cy="1584176"/>
          </a:xfrm>
          <a:prstGeom prst="rect">
            <a:avLst/>
          </a:prstGeom>
          <a:noFill/>
        </p:spPr>
      </p:pic>
      <p:pic>
        <p:nvPicPr>
          <p:cNvPr id="1027" name="Picture 3" descr="D:\Studia\studia-inz\Prezentacja\files\FrameworkDesignGuidelin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" y="4293096"/>
            <a:ext cx="1306514" cy="1728192"/>
          </a:xfrm>
          <a:prstGeom prst="rect">
            <a:avLst/>
          </a:prstGeom>
          <a:noFill/>
        </p:spPr>
      </p:pic>
      <p:sp>
        <p:nvSpPr>
          <p:cNvPr id="8" name="Symbol zastępczy zawartości 4"/>
          <p:cNvSpPr txBox="1">
            <a:spLocks/>
          </p:cNvSpPr>
          <p:nvPr/>
        </p:nvSpPr>
        <p:spPr>
          <a:xfrm>
            <a:off x="2329408" y="4365104"/>
            <a:ext cx="6491064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Krzysztof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Cwalina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Adams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4600" b="1" dirty="0"/>
              <a:t>Framework Design </a:t>
            </a:r>
            <a:r>
              <a:rPr lang="en-US" sz="4600" b="1" dirty="0" smtClean="0"/>
              <a:t>Guidelines </a:t>
            </a:r>
            <a:r>
              <a:rPr lang="pl-PL" sz="4600" b="1" dirty="0" smtClean="0"/>
              <a:t/>
            </a:r>
            <a:br>
              <a:rPr lang="pl-PL" sz="4600" b="1" dirty="0" smtClean="0"/>
            </a:br>
            <a:r>
              <a:rPr lang="en-US" sz="2100" b="1" dirty="0" smtClean="0"/>
              <a:t>Conventions</a:t>
            </a:r>
            <a:r>
              <a:rPr lang="en-US" sz="2100" b="1" dirty="0"/>
              <a:t>, </a:t>
            </a:r>
            <a:r>
              <a:rPr lang="en-US" sz="2100" b="1" dirty="0" smtClean="0"/>
              <a:t>Idioms,</a:t>
            </a:r>
            <a:r>
              <a:rPr lang="pl-PL" sz="2100" b="1" dirty="0" smtClean="0"/>
              <a:t> </a:t>
            </a:r>
            <a:r>
              <a:rPr lang="en-US" sz="2100" b="1" dirty="0" smtClean="0"/>
              <a:t>and </a:t>
            </a:r>
            <a:r>
              <a:rPr lang="en-US" sz="2100" b="1" dirty="0"/>
              <a:t>Patterns for </a:t>
            </a:r>
            <a:r>
              <a:rPr lang="pl-PL" sz="2100" b="1" dirty="0" smtClean="0"/>
              <a:t>R</a:t>
            </a:r>
            <a:r>
              <a:rPr lang="en-US" sz="2100" b="1" dirty="0" err="1" smtClean="0"/>
              <a:t>eusable</a:t>
            </a:r>
            <a:r>
              <a:rPr lang="en-US" sz="2100" b="1" dirty="0" smtClean="0"/>
              <a:t> </a:t>
            </a:r>
            <a:r>
              <a:rPr lang="en-US" sz="2100" b="1" dirty="0"/>
              <a:t>.NET </a:t>
            </a:r>
            <a:r>
              <a:rPr lang="en-US" sz="2100" b="1" dirty="0" smtClean="0"/>
              <a:t>Libraries</a:t>
            </a:r>
            <a:r>
              <a:rPr lang="pl-PL" sz="3200" dirty="0" smtClean="0"/>
              <a:t> 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(2nd </a:t>
            </a:r>
            <a:r>
              <a:rPr kumimoji="0" lang="pl-PL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edition</a:t>
            </a: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err="1"/>
              <a:t>Professiona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31424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723729"/>
            <a:ext cx="8229600" cy="15407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dirty="0" err="1" smtClean="0"/>
              <a:t>Composite</a:t>
            </a:r>
            <a:r>
              <a:rPr lang="pl-PL" b="1" dirty="0" smtClean="0"/>
              <a:t> </a:t>
            </a:r>
            <a:r>
              <a:rPr lang="pl-PL" b="1" dirty="0" err="1" smtClean="0"/>
              <a:t>Application</a:t>
            </a:r>
            <a:r>
              <a:rPr lang="pl-PL" b="1" dirty="0" smtClean="0"/>
              <a:t> </a:t>
            </a:r>
            <a:r>
              <a:rPr lang="pl-PL" b="1" dirty="0" err="1" smtClean="0"/>
              <a:t>Guidance</a:t>
            </a:r>
            <a:endParaRPr lang="pl-PL" b="1" dirty="0" smtClean="0"/>
          </a:p>
          <a:p>
            <a:pPr>
              <a:buNone/>
            </a:pPr>
            <a:r>
              <a:rPr lang="pl-PL" sz="2400" dirty="0" smtClean="0"/>
              <a:t>Microsoft</a:t>
            </a:r>
          </a:p>
          <a:p>
            <a:pPr>
              <a:buNone/>
            </a:pPr>
            <a:r>
              <a:rPr lang="pl-PL" sz="2400" dirty="0" smtClean="0">
                <a:hlinkClick r:id=""/>
              </a:rPr>
              <a:t>http://compositewpf.codeplex.com/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539552" y="4696544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 Platform </a:t>
            </a: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Specifications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Alliance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smtClean="0">
                <a:hlinkClick r:id=""/>
              </a:rPr>
              <a:t>http://www.osgi.org/</a:t>
            </a:r>
            <a:endParaRPr kumimoji="0" lang="pl-PL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7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492896"/>
            <a:ext cx="7408333" cy="23762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3200" b="1" dirty="0"/>
              <a:t>Otwarta platforma dla </a:t>
            </a:r>
            <a:endParaRPr lang="pl-PL" sz="3200" b="1" dirty="0" smtClean="0"/>
          </a:p>
          <a:p>
            <a:pPr marL="0" indent="0" algn="ctr">
              <a:buNone/>
            </a:pPr>
            <a:r>
              <a:rPr lang="pl-PL" sz="3200" b="1" dirty="0" smtClean="0"/>
              <a:t>modułowego </a:t>
            </a:r>
            <a:r>
              <a:rPr lang="pl-PL" sz="3200" b="1" dirty="0"/>
              <a:t>tworzenia aplikacji</a:t>
            </a:r>
            <a:endParaRPr lang="pl-P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</a:t>
            </a:r>
            <a:endParaRPr lang="pl-PL" dirty="0"/>
          </a:p>
        </p:txBody>
      </p:sp>
      <p:sp>
        <p:nvSpPr>
          <p:cNvPr id="4" name="Rectangle 6"/>
          <p:cNvSpPr/>
          <p:nvPr/>
        </p:nvSpPr>
        <p:spPr>
          <a:xfrm>
            <a:off x="4062566" y="5086925"/>
            <a:ext cx="46858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r"/>
            <a:r>
              <a:rPr lang="pl-PL" sz="2400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Promotor: dr </a:t>
            </a:r>
            <a:r>
              <a:rPr lang="pl-PL" sz="2400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inż. Piotr Zielniewicz</a:t>
            </a:r>
            <a:endParaRPr lang="en-US" sz="2400" b="1" dirty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81642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Succeeding with Agile: Software Development Using </a:t>
            </a:r>
            <a:r>
              <a:rPr lang="en-US" b="1" dirty="0" smtClean="0"/>
              <a:t>Scrum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 smtClean="0"/>
              <a:t>Mike</a:t>
            </a:r>
            <a:r>
              <a:rPr lang="pl-PL" sz="2400" dirty="0" smtClean="0"/>
              <a:t> Cohn,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2009</a:t>
            </a:r>
          </a:p>
          <a:p>
            <a:r>
              <a:rPr lang="pl-PL" b="1" dirty="0" err="1"/>
              <a:t>Refactoring</a:t>
            </a:r>
            <a:r>
              <a:rPr lang="pl-PL" b="1" dirty="0"/>
              <a:t> to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/>
              <a:t>Joshua</a:t>
            </a:r>
            <a:r>
              <a:rPr lang="pl-PL" sz="2400" dirty="0"/>
              <a:t> </a:t>
            </a:r>
            <a:r>
              <a:rPr lang="pl-PL" sz="2400" dirty="0" err="1" smtClean="0"/>
              <a:t>Kerievsky</a:t>
            </a:r>
            <a:r>
              <a:rPr lang="pl-PL" sz="2400" dirty="0" smtClean="0"/>
              <a:t>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2004</a:t>
            </a:r>
          </a:p>
          <a:p>
            <a:r>
              <a:rPr lang="pl-PL" b="1" dirty="0" err="1"/>
              <a:t>Implementation</a:t>
            </a:r>
            <a:r>
              <a:rPr lang="pl-PL" b="1" dirty="0"/>
              <a:t>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2007</a:t>
            </a:r>
          </a:p>
          <a:p>
            <a:r>
              <a:rPr lang="en-US" b="1" dirty="0" smtClean="0"/>
              <a:t>Continuous Integration: Improving Software Quality and Reducing Risk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Paul </a:t>
            </a:r>
            <a:r>
              <a:rPr lang="pl-PL" sz="2400" dirty="0"/>
              <a:t>M. </a:t>
            </a:r>
            <a:r>
              <a:rPr lang="pl-PL" sz="2400" dirty="0" smtClean="0"/>
              <a:t>Duvall, Steve Matyas, Andrew Glover, </a:t>
            </a:r>
            <a:br>
              <a:rPr lang="pl-PL" sz="2400" dirty="0" smtClean="0"/>
            </a:br>
            <a:r>
              <a:rPr lang="pl-PL" sz="2400" dirty="0" err="1" smtClean="0"/>
              <a:t>Addison-Wesley</a:t>
            </a:r>
            <a:r>
              <a:rPr lang="pl-PL" sz="2400" dirty="0" smtClean="0"/>
              <a:t> Professional 2007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54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3" y="2675467"/>
            <a:ext cx="7812857" cy="34506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Refactoring: Improving the Design of Existing </a:t>
            </a:r>
            <a:r>
              <a:rPr lang="en-US" b="1" dirty="0" smtClean="0"/>
              <a:t>Code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 smtClean="0"/>
              <a:t>Martin Fowler, et al.,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1999</a:t>
            </a:r>
          </a:p>
          <a:p>
            <a:r>
              <a:rPr lang="en-US" b="1" dirty="0"/>
              <a:t>Test Driven Development: By </a:t>
            </a:r>
            <a:r>
              <a:rPr lang="en-US" b="1" dirty="0" smtClean="0"/>
              <a:t>Example</a:t>
            </a:r>
            <a:r>
              <a:rPr lang="pl-PL" b="1" dirty="0" smtClean="0"/>
              <a:t> </a:t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2002</a:t>
            </a:r>
          </a:p>
          <a:p>
            <a:r>
              <a:rPr lang="pl-PL" b="1" dirty="0" err="1"/>
              <a:t>Head</a:t>
            </a:r>
            <a:r>
              <a:rPr lang="pl-PL" b="1" dirty="0"/>
              <a:t> First Design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/>
              <a:t> </a:t>
            </a:r>
            <a:r>
              <a:rPr lang="pl-PL" sz="2400" dirty="0" smtClean="0"/>
              <a:t>Elisabeth </a:t>
            </a:r>
            <a:r>
              <a:rPr lang="pl-PL" sz="2400" dirty="0"/>
              <a:t>Freeman, et </a:t>
            </a:r>
            <a:r>
              <a:rPr lang="pl-PL" sz="2400" dirty="0" smtClean="0"/>
              <a:t>al., </a:t>
            </a:r>
            <a:r>
              <a:rPr lang="pl-PL" sz="2400" dirty="0" err="1"/>
              <a:t>O'Reilly</a:t>
            </a:r>
            <a:r>
              <a:rPr lang="pl-PL" sz="2400" dirty="0"/>
              <a:t> </a:t>
            </a:r>
            <a:r>
              <a:rPr lang="pl-PL" sz="2400" dirty="0" smtClean="0"/>
              <a:t>Media, 2004</a:t>
            </a:r>
          </a:p>
          <a:p>
            <a:r>
              <a:rPr lang="en-US" b="1" dirty="0"/>
              <a:t>Growing Object-Oriented Software, Guided by </a:t>
            </a:r>
            <a:r>
              <a:rPr lang="en-US" b="1" dirty="0" smtClean="0"/>
              <a:t>Tests</a:t>
            </a:r>
            <a:r>
              <a:rPr lang="pl-PL" b="1" dirty="0"/>
              <a:t/>
            </a:r>
            <a:br>
              <a:rPr lang="pl-PL" b="1" dirty="0"/>
            </a:br>
            <a:r>
              <a:rPr lang="pl-PL" sz="2400" dirty="0" smtClean="0"/>
              <a:t>Steve Freeman, Nat </a:t>
            </a:r>
            <a:r>
              <a:rPr lang="pl-PL" sz="2400" dirty="0" err="1" smtClean="0"/>
              <a:t>Pryce</a:t>
            </a:r>
            <a:r>
              <a:rPr lang="pl-PL" sz="2400" dirty="0" smtClean="0"/>
              <a:t>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2009</a:t>
            </a:r>
          </a:p>
          <a:p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33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Szczegółowe rozwiązania problemów postawionych w pracy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51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Moduły</a:t>
            </a:r>
            <a:endParaRPr lang="pl-PL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i="1" dirty="0" smtClean="0"/>
              <a:t>Plug-in model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2780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cel</a:t>
            </a:r>
            <a:endParaRPr lang="en-US" sz="33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94477043"/>
              </p:ext>
            </p:extLst>
          </p:nvPr>
        </p:nvGraphicFramePr>
        <p:xfrm>
          <a:off x="539552" y="2924944"/>
          <a:ext cx="792088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rostokąt 5"/>
          <p:cNvSpPr/>
          <p:nvPr/>
        </p:nvSpPr>
        <p:spPr>
          <a:xfrm>
            <a:off x="539552" y="5861992"/>
            <a:ext cx="7992888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Cele te uda się spełnić jedynie w przypadku izolacji modułów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2708920"/>
            <a:ext cx="6840760" cy="3672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91680" y="3284984"/>
            <a:ext cx="2736304" cy="27363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3284984"/>
            <a:ext cx="2736304" cy="27363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3491880" y="3789040"/>
            <a:ext cx="223224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11" name="Prostokąt 10"/>
          <p:cNvSpPr/>
          <p:nvPr/>
        </p:nvSpPr>
        <p:spPr>
          <a:xfrm>
            <a:off x="1907704" y="4509120"/>
            <a:ext cx="223224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5004048" y="4509120"/>
            <a:ext cx="223224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2708920"/>
            <a:ext cx="6840760" cy="3672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87240" y="3285563"/>
            <a:ext cx="2736304" cy="14316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3284984"/>
            <a:ext cx="2736304" cy="14316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0" name="Prostokąt 9"/>
          <p:cNvSpPr/>
          <p:nvPr/>
        </p:nvSpPr>
        <p:spPr>
          <a:xfrm>
            <a:off x="1691680" y="5008906"/>
            <a:ext cx="5760640" cy="11521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</a:t>
            </a:r>
            <a:r>
              <a:rPr lang="pl-PL" dirty="0" err="1" smtClean="0"/>
              <a:t>Neutral</a:t>
            </a:r>
            <a:r>
              <a:rPr lang="pl-PL" dirty="0" smtClean="0"/>
              <a:t> </a:t>
            </a:r>
            <a:r>
              <a:rPr lang="pl-PL" dirty="0" err="1" smtClean="0"/>
              <a:t>Assemblies</a:t>
            </a:r>
            <a:endParaRPr lang="en-US" dirty="0"/>
          </a:p>
        </p:txBody>
      </p:sp>
      <p:sp>
        <p:nvSpPr>
          <p:cNvPr id="13" name="Prostokąt 12"/>
          <p:cNvSpPr/>
          <p:nvPr/>
        </p:nvSpPr>
        <p:spPr>
          <a:xfrm>
            <a:off x="1835696" y="3689573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1835696" y="4265637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assembly2.dll</a:t>
            </a:r>
            <a:endParaRPr lang="en-US" dirty="0"/>
          </a:p>
        </p:txBody>
      </p:sp>
      <p:sp>
        <p:nvSpPr>
          <p:cNvPr id="16" name="Prostokąt 15"/>
          <p:cNvSpPr/>
          <p:nvPr/>
        </p:nvSpPr>
        <p:spPr>
          <a:xfrm>
            <a:off x="4860032" y="3689573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4860032" y="4265637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assembly3.dll</a:t>
            </a:r>
            <a:endParaRPr lang="en-US" dirty="0"/>
          </a:p>
        </p:txBody>
      </p:sp>
      <p:sp>
        <p:nvSpPr>
          <p:cNvPr id="18" name="Prostokąt 17"/>
          <p:cNvSpPr/>
          <p:nvPr/>
        </p:nvSpPr>
        <p:spPr>
          <a:xfrm>
            <a:off x="3851920" y="5561781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mscorlib.dll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19256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procesu systemowego</a:t>
            </a:r>
          </a:p>
          <a:p>
            <a:pPr lvl="1"/>
            <a:r>
              <a:rPr lang="pl-PL" dirty="0" smtClean="0"/>
              <a:t>Zbyt wysoki narzut wydajnościowy na komunikację pomiędzy modułami / aplikacją główną</a:t>
            </a:r>
          </a:p>
          <a:p>
            <a:pPr lvl="1"/>
            <a:r>
              <a:rPr lang="pl-PL" dirty="0" smtClean="0"/>
              <a:t>Pełny, niezależny kontekst procesu systemowego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domeny aplikacji (</a:t>
            </a:r>
            <a:r>
              <a:rPr lang="pl-PL" dirty="0" err="1" smtClean="0"/>
              <a:t>AppDomain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Niskie narzuty na komunikację przy wykorzystaniu mechanizmów platformy .NET (Marshalling)</a:t>
            </a:r>
          </a:p>
          <a:p>
            <a:pPr lvl="1"/>
            <a:r>
              <a:rPr lang="pl-PL" dirty="0" smtClean="0"/>
              <a:t>Współdzielenie przez moduły pewnych elementów środowiska wykonywalnego (np. kontekst graficzny systemu operacyjnego)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6061" y="2636912"/>
            <a:ext cx="8280919" cy="26586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sz="2200" dirty="0" smtClean="0"/>
              <a:t>Fragmentaryczne wyniki testów wydajności mechanizmu </a:t>
            </a:r>
            <a:r>
              <a:rPr lang="pl-PL" sz="2200" i="1" dirty="0" err="1" smtClean="0"/>
              <a:t>Marshalling</a:t>
            </a:r>
            <a:r>
              <a:rPr lang="pl-PL" sz="2200" i="1" dirty="0" smtClean="0"/>
              <a:t> </a:t>
            </a:r>
            <a:r>
              <a:rPr lang="pl-PL" sz="2200" dirty="0" smtClean="0"/>
              <a:t>w porównaniu do lokalnego działania, na 10 000 instancjach:</a:t>
            </a:r>
          </a:p>
          <a:p>
            <a:pPr marL="514350" indent="-514350"/>
            <a:r>
              <a:rPr lang="pl-PL" sz="2000" dirty="0" smtClean="0"/>
              <a:t>Utworzenie obiektów ~36000ms : ~9ms</a:t>
            </a:r>
          </a:p>
          <a:p>
            <a:pPr marL="514350" indent="-514350"/>
            <a:r>
              <a:rPr lang="pl-PL" sz="2000" dirty="0" smtClean="0"/>
              <a:t>Wywołanie metody </a:t>
            </a:r>
            <a:r>
              <a:rPr lang="pl-PL" sz="2000" i="1" dirty="0" err="1" smtClean="0"/>
              <a:t>toString</a:t>
            </a:r>
            <a:r>
              <a:rPr lang="pl-PL" sz="2000" i="1" dirty="0" smtClean="0"/>
              <a:t>() </a:t>
            </a:r>
            <a:r>
              <a:rPr lang="pl-PL" sz="2000" dirty="0" smtClean="0"/>
              <a:t> ~800ms : ~200ms</a:t>
            </a:r>
          </a:p>
          <a:p>
            <a:pPr marL="514350" indent="-514350"/>
            <a:r>
              <a:rPr lang="pl-PL" sz="2000" dirty="0" smtClean="0"/>
              <a:t>Wywołanie metody z parametrem (serializowalnym): </a:t>
            </a:r>
            <a:br>
              <a:rPr lang="pl-PL" sz="2000" dirty="0" smtClean="0"/>
            </a:br>
            <a:r>
              <a:rPr lang="pl-PL" sz="2000" dirty="0" smtClean="0"/>
              <a:t>~940 ms : ~230ms</a:t>
            </a:r>
          </a:p>
          <a:p>
            <a:pPr marL="514350" indent="-514350"/>
            <a:r>
              <a:rPr lang="pl-PL" sz="2000" dirty="0" smtClean="0"/>
              <a:t>Wywołanie metody z parametrem (marshalowanym):</a:t>
            </a:r>
            <a:br>
              <a:rPr lang="pl-PL" sz="2000" dirty="0" smtClean="0"/>
            </a:br>
            <a:r>
              <a:rPr lang="pl-PL" sz="2000" dirty="0" smtClean="0"/>
              <a:t>~5640ms : ~1309ms</a:t>
            </a:r>
          </a:p>
          <a:p>
            <a:pPr marL="514350" indent="-514350"/>
            <a:endParaRPr lang="pl-PL" sz="2000" dirty="0" smtClean="0"/>
          </a:p>
        </p:txBody>
      </p:sp>
      <p:sp>
        <p:nvSpPr>
          <p:cNvPr id="4" name="Prostokąt 3"/>
          <p:cNvSpPr/>
          <p:nvPr/>
        </p:nvSpPr>
        <p:spPr>
          <a:xfrm>
            <a:off x="496061" y="5445224"/>
            <a:ext cx="8280920" cy="10260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None/>
            </a:pPr>
            <a:r>
              <a:rPr lang="pl-PL" b="1" dirty="0" smtClean="0"/>
              <a:t>Wnioski: </a:t>
            </a:r>
          </a:p>
          <a:p>
            <a:pPr marL="514350" indent="-514350">
              <a:buNone/>
            </a:pPr>
            <a:r>
              <a:rPr lang="pl-PL" sz="1600" dirty="0" smtClean="0"/>
              <a:t>Mechanizmy komunikacji między domenowej są niewystarczająco szybkie do implementacji </a:t>
            </a:r>
            <a:r>
              <a:rPr lang="pl-PL" sz="1600" dirty="0" err="1" smtClean="0"/>
              <a:t>frameworka</a:t>
            </a:r>
            <a:r>
              <a:rPr lang="pl-PL" sz="1600" dirty="0" smtClean="0"/>
              <a:t> typu </a:t>
            </a:r>
            <a:r>
              <a:rPr lang="pl-PL" sz="1600" i="1" dirty="0" err="1" smtClean="0"/>
              <a:t>plugin-model</a:t>
            </a:r>
            <a:r>
              <a:rPr lang="pl-PL" sz="1600" i="1" dirty="0" smtClean="0"/>
              <a:t> </a:t>
            </a:r>
            <a:r>
              <a:rPr lang="pl-PL" sz="1600" dirty="0" smtClean="0"/>
              <a:t>gwarantującego całkowitą izolację.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7684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872067" y="2675467"/>
            <a:ext cx="8020413" cy="3450696"/>
          </a:xfrm>
        </p:spPr>
        <p:txBody>
          <a:bodyPr>
            <a:normAutofit/>
          </a:bodyPr>
          <a:lstStyle/>
          <a:p>
            <a:r>
              <a:rPr lang="pl-PL" dirty="0" smtClean="0"/>
              <a:t>Złożone aplikacje okienkowe</a:t>
            </a:r>
          </a:p>
          <a:p>
            <a:pPr lvl="1"/>
            <a:r>
              <a:rPr lang="pl-PL" dirty="0" smtClean="0"/>
              <a:t>Liczne powiązania między fragmentami kodu</a:t>
            </a:r>
          </a:p>
          <a:p>
            <a:r>
              <a:rPr lang="pl-PL" dirty="0" smtClean="0"/>
              <a:t>Interesująca nas technologia (C#, WPF)</a:t>
            </a:r>
          </a:p>
          <a:p>
            <a:r>
              <a:rPr lang="pl-PL" dirty="0" smtClean="0"/>
              <a:t>Brak rozwiązania dla wszystkich problemów</a:t>
            </a:r>
          </a:p>
          <a:p>
            <a:r>
              <a:rPr lang="pl-PL" dirty="0" smtClean="0"/>
              <a:t>Istnieją rozwiązania częściowe (</a:t>
            </a:r>
            <a:r>
              <a:rPr lang="pl-PL" dirty="0" err="1" smtClean="0"/>
              <a:t>Prism,PluxNet</a:t>
            </a:r>
            <a:r>
              <a:rPr lang="pl-PL" dirty="0" smtClean="0"/>
              <a:t>)</a:t>
            </a:r>
          </a:p>
          <a:p>
            <a:r>
              <a:rPr lang="pl-PL" dirty="0" smtClean="0"/>
              <a:t>Istnieją rozwiązanie niższego poziomu (MEF,CLR-</a:t>
            </a:r>
            <a:r>
              <a:rPr lang="pl-PL" dirty="0" err="1" smtClean="0"/>
              <a:t>Addins</a:t>
            </a:r>
            <a:r>
              <a:rPr lang="pl-PL" dirty="0" smtClean="0"/>
              <a:t>)</a:t>
            </a:r>
            <a:endParaRPr lang="pl-PL" dirty="0" smtClean="0"/>
          </a:p>
          <a:p>
            <a:r>
              <a:rPr lang="pl-PL" dirty="0" smtClean="0"/>
              <a:t>Istnieją rozwiązania dla innych języków (</a:t>
            </a:r>
            <a:r>
              <a:rPr lang="pl-PL" dirty="0" err="1" smtClean="0"/>
              <a:t>OSGi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Uzasadnienie podjęcia tematu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87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i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87296"/>
              </p:ext>
            </p:extLst>
          </p:nvPr>
        </p:nvGraphicFramePr>
        <p:xfrm>
          <a:off x="457200" y="2276872"/>
          <a:ext cx="822960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7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smtClean="0"/>
              <a:t>Zalety:</a:t>
            </a:r>
          </a:p>
          <a:p>
            <a:pPr lvl="1"/>
            <a:r>
              <a:rPr lang="pl-PL" dirty="0" smtClean="0"/>
              <a:t>Rozwiązanie to jest wydajne</a:t>
            </a:r>
          </a:p>
          <a:p>
            <a:pPr lvl="1"/>
            <a:r>
              <a:rPr lang="pl-PL" dirty="0" smtClean="0"/>
              <a:t>Wymagania w zakresie ładowania / wyładowywania / update’u / restartu są spełnione</a:t>
            </a:r>
          </a:p>
          <a:p>
            <a:r>
              <a:rPr lang="pl-PL" b="1" dirty="0" smtClean="0"/>
              <a:t>Wady:</a:t>
            </a:r>
          </a:p>
          <a:p>
            <a:pPr lvl="1"/>
            <a:r>
              <a:rPr lang="pl-PL" dirty="0" smtClean="0"/>
              <a:t>Nie ma pełnej izolacji – moduły mogą zaszkodzić sobie nawzajem</a:t>
            </a:r>
          </a:p>
          <a:p>
            <a:pPr lvl="1"/>
            <a:r>
              <a:rPr lang="pl-PL" dirty="0" smtClean="0"/>
              <a:t>Wyładowanie jednego modułu pociąga konieczność wyładowania wszystkich modułów</a:t>
            </a:r>
          </a:p>
          <a:p>
            <a:pPr lvl="1"/>
            <a:r>
              <a:rPr lang="pl-PL" dirty="0" smtClean="0"/>
              <a:t>Nie ma możliwości wykonania tzw. </a:t>
            </a:r>
            <a:r>
              <a:rPr lang="pl-PL" i="1" dirty="0" err="1" smtClean="0"/>
              <a:t>Hot-swap</a:t>
            </a:r>
            <a:r>
              <a:rPr lang="pl-PL" i="1" dirty="0" smtClean="0"/>
              <a:t> </a:t>
            </a:r>
            <a:r>
              <a:rPr lang="pl-PL" dirty="0" smtClean="0"/>
              <a:t>w czasie pracy aplikacji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806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Komunikacja międzymodułowa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8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komunikacji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Moduł obsługuje zdarzenia zachodzące w systemie</a:t>
            </a:r>
          </a:p>
          <a:p>
            <a:pPr lvl="1"/>
            <a:r>
              <a:rPr lang="pl-PL" dirty="0" smtClean="0"/>
              <a:t>Nieznane miejsca zajścia zdarzenia</a:t>
            </a:r>
          </a:p>
          <a:p>
            <a:pPr lvl="1"/>
            <a:r>
              <a:rPr lang="pl-PL" dirty="0" smtClean="0"/>
              <a:t>Moduły pojawiają się w różnym czasie</a:t>
            </a:r>
          </a:p>
          <a:p>
            <a:r>
              <a:rPr lang="pl-PL" dirty="0" smtClean="0"/>
              <a:t>Moduł żąda wykonania zadania</a:t>
            </a:r>
          </a:p>
          <a:p>
            <a:pPr lvl="1"/>
            <a:r>
              <a:rPr lang="pl-PL" dirty="0" smtClean="0"/>
              <a:t>Nieznany wykonawca</a:t>
            </a:r>
          </a:p>
          <a:p>
            <a:pPr lvl="1"/>
            <a:r>
              <a:rPr lang="pl-PL" dirty="0" smtClean="0"/>
              <a:t>Wielu wykonawców</a:t>
            </a:r>
          </a:p>
          <a:p>
            <a:pPr lvl="1"/>
            <a:r>
              <a:rPr lang="pl-PL" dirty="0" smtClean="0"/>
              <a:t>Brak wykonawcy</a:t>
            </a:r>
          </a:p>
          <a:p>
            <a:pPr lvl="1"/>
            <a:r>
              <a:rPr lang="pl-PL" dirty="0" smtClean="0"/>
              <a:t>Asynchroniczność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800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Publikująca zdarzenie</a:t>
            </a:r>
          </a:p>
          <a:p>
            <a:r>
              <a:rPr lang="pl-PL" dirty="0"/>
              <a:t>O</a:t>
            </a:r>
            <a:r>
              <a:rPr lang="pl-PL" dirty="0" smtClean="0"/>
              <a:t>czekująca na zdarzenie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026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Asynchroniczna</a:t>
            </a:r>
          </a:p>
          <a:p>
            <a:r>
              <a:rPr lang="pl-PL" dirty="0"/>
              <a:t>W</a:t>
            </a:r>
            <a:r>
              <a:rPr lang="pl-PL" dirty="0" smtClean="0"/>
              <a:t> dedykowanym wątku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419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Proponowane realizacje komunikacji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477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 Aggregator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Zapewnia komunikację (międzymodułową)</a:t>
            </a:r>
          </a:p>
          <a:p>
            <a:r>
              <a:rPr lang="pl-PL" dirty="0" smtClean="0"/>
              <a:t>Wyróżniamy dwie strony</a:t>
            </a:r>
          </a:p>
          <a:p>
            <a:r>
              <a:rPr lang="pl-PL" dirty="0" smtClean="0"/>
              <a:t>Różne metody komunikacji</a:t>
            </a:r>
          </a:p>
        </p:txBody>
      </p:sp>
    </p:spTree>
    <p:extLst>
      <p:ext uri="{BB962C8B-B14F-4D97-AF65-F5344CB8AC3E}">
        <p14:creationId xmlns:p14="http://schemas.microsoft.com/office/powerpoint/2010/main" val="3470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– zalety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Zdarzenie, którego nikt nie publikuje (jeszcze)</a:t>
            </a:r>
          </a:p>
          <a:p>
            <a:r>
              <a:rPr lang="pl-PL" dirty="0" smtClean="0"/>
              <a:t>Wielu dostawców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129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EventAggregator</a:t>
            </a:r>
            <a:r>
              <a:rPr lang="pl-PL" dirty="0" smtClean="0"/>
              <a:t> – </a:t>
            </a:r>
            <a:r>
              <a:rPr lang="pl-PL" dirty="0" err="1" smtClean="0"/>
              <a:t>publish</a:t>
            </a:r>
            <a:r>
              <a:rPr lang="pl-PL" dirty="0" smtClean="0"/>
              <a:t>/</a:t>
            </a:r>
            <a:r>
              <a:rPr lang="pl-PL" dirty="0" err="1" smtClean="0"/>
              <a:t>subscribe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cxnSp>
        <p:nvCxnSpPr>
          <p:cNvPr id="11" name="Łącznik prosty ze strzałką 10"/>
          <p:cNvCxnSpPr>
            <a:stCxn id="5" idx="1"/>
            <a:endCxn id="4" idx="3"/>
          </p:cNvCxnSpPr>
          <p:nvPr/>
        </p:nvCxnSpPr>
        <p:spPr>
          <a:xfrm flipH="1">
            <a:off x="5500694" y="3283274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8" idx="1"/>
            <a:endCxn id="4" idx="3"/>
          </p:cNvCxnSpPr>
          <p:nvPr/>
        </p:nvCxnSpPr>
        <p:spPr>
          <a:xfrm flipH="1">
            <a:off x="5500694" y="3926216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9" idx="1"/>
            <a:endCxn id="4" idx="3"/>
          </p:cNvCxnSpPr>
          <p:nvPr/>
        </p:nvCxnSpPr>
        <p:spPr>
          <a:xfrm flipH="1" flipV="1">
            <a:off x="5500694" y="4176249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5500694" y="4569158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Subscribe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7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200" dirty="0"/>
              <a:t>Zaprojektowanie, zaimplementowanie i przetestowanie otwartego środowiska do modułowego tworzenia aplikacji opartego na architekturze Castle </a:t>
            </a:r>
            <a:r>
              <a:rPr lang="pl-PL" sz="2200" dirty="0" smtClean="0"/>
              <a:t>Windsor</a:t>
            </a:r>
          </a:p>
          <a:p>
            <a:r>
              <a:rPr lang="pl-PL" sz="2200" dirty="0" smtClean="0"/>
              <a:t>Zestaw </a:t>
            </a:r>
            <a:r>
              <a:rPr lang="pl-PL" sz="2200" dirty="0"/>
              <a:t>podstawowych dodatków (</a:t>
            </a:r>
            <a:r>
              <a:rPr lang="pl-PL" sz="2200" dirty="0" smtClean="0"/>
              <a:t>pluginów</a:t>
            </a:r>
            <a:r>
              <a:rPr lang="pl-PL" sz="2200" dirty="0"/>
              <a:t>) obejmujących współdzielone repozytorium </a:t>
            </a:r>
            <a:r>
              <a:rPr lang="pl-PL" sz="2200" dirty="0" smtClean="0"/>
              <a:t>dokumentów</a:t>
            </a:r>
          </a:p>
          <a:p>
            <a:r>
              <a:rPr lang="pl-PL" sz="2200" dirty="0" smtClean="0"/>
              <a:t>Moduł </a:t>
            </a:r>
            <a:r>
              <a:rPr lang="pl-PL" sz="2200" dirty="0"/>
              <a:t>pobierania uaktualnień </a:t>
            </a:r>
            <a:r>
              <a:rPr lang="pl-PL" sz="2200" dirty="0" smtClean="0"/>
              <a:t>oprogramowania</a:t>
            </a:r>
          </a:p>
          <a:p>
            <a:r>
              <a:rPr lang="pl-PL" sz="2200" dirty="0" smtClean="0"/>
              <a:t>Opracowanie </a:t>
            </a:r>
            <a:r>
              <a:rPr lang="pl-PL" sz="2200" dirty="0"/>
              <a:t>specyfikacji środowiska oraz stworzenie przykładowej aplikacji demonstracyjnej.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Zadania </a:t>
            </a:r>
            <a:r>
              <a:rPr lang="pl-PL" dirty="0" smtClean="0"/>
              <a:t>szczegółowe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32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13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1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16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17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9" name="Prostokąt 11"/>
          <p:cNvSpPr/>
          <p:nvPr/>
        </p:nvSpPr>
        <p:spPr>
          <a:xfrm>
            <a:off x="714348" y="328327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22" name="Prostokąt 13"/>
          <p:cNvSpPr/>
          <p:nvPr/>
        </p:nvSpPr>
        <p:spPr>
          <a:xfrm>
            <a:off x="714348" y="435484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23" name="Łącznik prosty ze strzałką 17"/>
          <p:cNvCxnSpPr>
            <a:stCxn id="19" idx="3"/>
            <a:endCxn id="13" idx="1"/>
          </p:cNvCxnSpPr>
          <p:nvPr/>
        </p:nvCxnSpPr>
        <p:spPr>
          <a:xfrm>
            <a:off x="2357422" y="3497588"/>
            <a:ext cx="1278474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16"/>
          <p:cNvCxnSpPr>
            <a:stCxn id="22" idx="3"/>
          </p:cNvCxnSpPr>
          <p:nvPr/>
        </p:nvCxnSpPr>
        <p:spPr>
          <a:xfrm flipV="1">
            <a:off x="2357422" y="4247687"/>
            <a:ext cx="1278474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2"/>
          <p:cNvSpPr txBox="1"/>
          <p:nvPr/>
        </p:nvSpPr>
        <p:spPr>
          <a:xfrm>
            <a:off x="2552466" y="334257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Publish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2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714348" y="328327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714348" y="435484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18" name="Łącznik prosty ze strzałką 17"/>
          <p:cNvCxnSpPr>
            <a:stCxn id="4" idx="3"/>
            <a:endCxn id="5" idx="1"/>
          </p:cNvCxnSpPr>
          <p:nvPr/>
        </p:nvCxnSpPr>
        <p:spPr>
          <a:xfrm flipV="1">
            <a:off x="5500694" y="3283274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4" idx="3"/>
            <a:endCxn id="8" idx="1"/>
          </p:cNvCxnSpPr>
          <p:nvPr/>
        </p:nvCxnSpPr>
        <p:spPr>
          <a:xfrm flipV="1">
            <a:off x="5500694" y="3926216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4" idx="3"/>
            <a:endCxn id="9" idx="1"/>
          </p:cNvCxnSpPr>
          <p:nvPr/>
        </p:nvCxnSpPr>
        <p:spPr>
          <a:xfrm>
            <a:off x="5500694" y="4176249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5286380" y="4926348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handlers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80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- przykład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Zapisanie się:</a:t>
            </a:r>
          </a:p>
          <a:p>
            <a:pPr lvl="1"/>
            <a:r>
              <a:rPr lang="pl-PL" sz="1600" dirty="0" smtClean="0"/>
              <a:t>_eventAggregator.Subscribe&lt;MessageType&gt;(payload =&gt; HandlePayload);</a:t>
            </a:r>
            <a:endParaRPr lang="pl-PL" dirty="0" smtClean="0"/>
          </a:p>
          <a:p>
            <a:r>
              <a:rPr lang="pl-PL" dirty="0" smtClean="0"/>
              <a:t>Publikacja:</a:t>
            </a:r>
          </a:p>
          <a:p>
            <a:pPr lvl="1"/>
            <a:r>
              <a:rPr lang="pl-PL" sz="1600" dirty="0" smtClean="0"/>
              <a:t>_eventAggregator.Publish(sentPayload);</a:t>
            </a:r>
          </a:p>
        </p:txBody>
      </p:sp>
    </p:spTree>
    <p:extLst>
      <p:ext uri="{BB962C8B-B14F-4D97-AF65-F5344CB8AC3E}">
        <p14:creationId xmlns:p14="http://schemas.microsoft.com/office/powerpoint/2010/main" val="3942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Wzorzec projektowy używany do </a:t>
            </a:r>
            <a:r>
              <a:rPr lang="pl-PL" dirty="0" err="1" smtClean="0"/>
              <a:t>enkapsulacji</a:t>
            </a:r>
            <a:r>
              <a:rPr lang="pl-PL" dirty="0" smtClean="0"/>
              <a:t> czynności związanych z pozyskiwaniem określonej usługi</a:t>
            </a:r>
          </a:p>
          <a:p>
            <a:r>
              <a:rPr lang="pl-PL" dirty="0" smtClean="0"/>
              <a:t>Dokładny opis: 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"/>
              </a:rPr>
              <a:t>http://java.sun.com/blueprints/corej2eepatterns/Patterns/ServiceLocator.html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http://martinfowler.com/articles/injection.html#UsingAServiceLocator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pl-PL" dirty="0" smtClean="0"/>
              <a:t>Wprowadza dodatkową warstwę abstrakcji pomiędzy klasą realizującą usługę a klasą ją wykorzystującą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- idea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Dwa rodzaje akcji:</a:t>
            </a:r>
          </a:p>
          <a:p>
            <a:pPr lvl="1"/>
            <a:r>
              <a:rPr lang="pl-PL" dirty="0" smtClean="0"/>
              <a:t>Zarejestrowanie obiektu jako implementacji serwisu </a:t>
            </a:r>
          </a:p>
          <a:p>
            <a:pPr lvl="1"/>
            <a:r>
              <a:rPr lang="pl-PL" dirty="0" smtClean="0"/>
              <a:t>Pobranie serwisu przez klasę, która jest świadoma tylko interfejsu</a:t>
            </a:r>
          </a:p>
          <a:p>
            <a:r>
              <a:rPr lang="pl-PL" dirty="0" smtClean="0"/>
              <a:t>Cel istnienia w </a:t>
            </a:r>
            <a:r>
              <a:rPr lang="pl-PL" i="1" dirty="0" err="1" smtClean="0"/>
              <a:t>Nomad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Umożliwia wystawianie usług pomiędzy modułami</a:t>
            </a:r>
          </a:p>
          <a:p>
            <a:pPr lvl="1"/>
            <a:r>
              <a:rPr lang="pl-PL" dirty="0" smtClean="0"/>
              <a:t>Umożliwia korzystanie z usług dostarczanych z </a:t>
            </a:r>
            <a:r>
              <a:rPr lang="pl-PL" i="1" dirty="0" smtClean="0"/>
              <a:t>Nomadem</a:t>
            </a:r>
            <a:r>
              <a:rPr lang="pl-PL" dirty="0" smtClean="0"/>
              <a:t> przez moduły</a:t>
            </a:r>
          </a:p>
        </p:txBody>
      </p:sp>
    </p:spTree>
    <p:extLst>
      <p:ext uri="{BB962C8B-B14F-4D97-AF65-F5344CB8AC3E}">
        <p14:creationId xmlns:p14="http://schemas.microsoft.com/office/powerpoint/2010/main" val="39696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oryginalny diagram UML</a:t>
            </a:r>
            <a:endParaRPr lang="en-US" dirty="0"/>
          </a:p>
        </p:txBody>
      </p:sp>
      <p:pic>
        <p:nvPicPr>
          <p:cNvPr id="4" name="Symbol zastępczy zawartości 3" descr="locato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467769"/>
            <a:ext cx="4419600" cy="2790825"/>
          </a:xfrm>
        </p:spPr>
      </p:pic>
      <p:grpSp>
        <p:nvGrpSpPr>
          <p:cNvPr id="8" name="Grupa 7"/>
          <p:cNvGrpSpPr/>
          <p:nvPr/>
        </p:nvGrpSpPr>
        <p:grpSpPr>
          <a:xfrm>
            <a:off x="395536" y="2096852"/>
            <a:ext cx="2232248" cy="1620180"/>
            <a:chOff x="323528" y="1556792"/>
            <a:chExt cx="2304256" cy="2160240"/>
          </a:xfrm>
        </p:grpSpPr>
        <p:cxnSp>
          <p:nvCxnSpPr>
            <p:cNvPr id="6" name="Łącznik prosty ze strzałką 5"/>
            <p:cNvCxnSpPr/>
            <p:nvPr/>
          </p:nvCxnSpPr>
          <p:spPr>
            <a:xfrm rot="16200000" flipH="1">
              <a:off x="1619672" y="2708920"/>
              <a:ext cx="1152128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Prostokąt 6"/>
            <p:cNvSpPr/>
            <p:nvPr/>
          </p:nvSpPr>
          <p:spPr>
            <a:xfrm>
              <a:off x="323528" y="1556792"/>
              <a:ext cx="144016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Klasa klienta</a:t>
              </a:r>
              <a:endParaRPr lang="en-US" dirty="0"/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1331640" y="5085184"/>
            <a:ext cx="2952328" cy="1224136"/>
            <a:chOff x="1187624" y="5085184"/>
            <a:chExt cx="3096344" cy="1224136"/>
          </a:xfrm>
        </p:grpSpPr>
        <p:cxnSp>
          <p:nvCxnSpPr>
            <p:cNvPr id="12" name="Łącznik prosty ze strzałką 11"/>
            <p:cNvCxnSpPr/>
            <p:nvPr/>
          </p:nvCxnSpPr>
          <p:spPr>
            <a:xfrm flipV="1">
              <a:off x="3059832" y="5085184"/>
              <a:ext cx="1224136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Prostokąt 12"/>
            <p:cNvSpPr/>
            <p:nvPr/>
          </p:nvSpPr>
          <p:spPr>
            <a:xfrm>
              <a:off x="1187624" y="5085184"/>
              <a:ext cx="1944216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Implementacja interfejsu serwisu</a:t>
              </a:r>
              <a:endParaRPr lang="en-US" dirty="0"/>
            </a:p>
          </p:txBody>
        </p:sp>
      </p:grpSp>
      <p:cxnSp>
        <p:nvCxnSpPr>
          <p:cNvPr id="16" name="Łącznik prosty ze strzałką 15"/>
          <p:cNvCxnSpPr/>
          <p:nvPr/>
        </p:nvCxnSpPr>
        <p:spPr>
          <a:xfrm flipH="1" flipV="1">
            <a:off x="5064245" y="4077072"/>
            <a:ext cx="2376265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" name="Prostokąt 16"/>
          <p:cNvSpPr/>
          <p:nvPr/>
        </p:nvSpPr>
        <p:spPr>
          <a:xfrm>
            <a:off x="7440510" y="4221089"/>
            <a:ext cx="1224136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Interfejs serwisu</a:t>
            </a:r>
            <a:endParaRPr lang="en-US" dirty="0"/>
          </a:p>
        </p:txBody>
      </p:sp>
      <p:grpSp>
        <p:nvGrpSpPr>
          <p:cNvPr id="23" name="Grupa 22"/>
          <p:cNvGrpSpPr/>
          <p:nvPr/>
        </p:nvGrpSpPr>
        <p:grpSpPr>
          <a:xfrm>
            <a:off x="5148064" y="2636912"/>
            <a:ext cx="3373371" cy="800224"/>
            <a:chOff x="3419872" y="1268760"/>
            <a:chExt cx="3373371" cy="800224"/>
          </a:xfrm>
        </p:grpSpPr>
        <p:cxnSp>
          <p:nvCxnSpPr>
            <p:cNvPr id="21" name="Łącznik prosty ze strzałką 20"/>
            <p:cNvCxnSpPr>
              <a:stCxn id="22" idx="1"/>
            </p:cNvCxnSpPr>
            <p:nvPr/>
          </p:nvCxnSpPr>
          <p:spPr>
            <a:xfrm flipH="1" flipV="1">
              <a:off x="3419872" y="1268760"/>
              <a:ext cx="1717187" cy="440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Prostokąt 21"/>
            <p:cNvSpPr/>
            <p:nvPr/>
          </p:nvSpPr>
          <p:spPr>
            <a:xfrm>
              <a:off x="5137059" y="1348904"/>
              <a:ext cx="165618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dirty="0" smtClean="0"/>
                <a:t>„</a:t>
              </a:r>
              <a:r>
                <a:rPr lang="pl-PL" sz="1600" dirty="0" err="1" smtClean="0"/>
                <a:t>Odszukiwacz</a:t>
              </a:r>
              <a:r>
                <a:rPr lang="pl-PL" sz="1600" dirty="0" smtClean="0"/>
                <a:t> implementacji”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08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63526"/>
              </p:ext>
            </p:extLst>
          </p:nvPr>
        </p:nvGraphicFramePr>
        <p:xfrm>
          <a:off x="467544" y="2348880"/>
          <a:ext cx="8229600" cy="399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94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Przykład kodu:</a:t>
            </a:r>
          </a:p>
          <a:p>
            <a:r>
              <a:rPr lang="pl-PL" dirty="0" smtClean="0"/>
              <a:t>Rejestracja</a:t>
            </a:r>
          </a:p>
          <a:p>
            <a:pPr lvl="1"/>
            <a:r>
              <a:rPr lang="pl-PL" sz="1600" dirty="0" err="1" smtClean="0"/>
              <a:t>serviceLocator.Register&lt;InterfaceType</a:t>
            </a:r>
            <a:r>
              <a:rPr lang="pl-PL" sz="1600" dirty="0" smtClean="0"/>
              <a:t>&gt;(</a:t>
            </a:r>
            <a:r>
              <a:rPr lang="pl-PL" sz="1600" dirty="0" err="1" smtClean="0"/>
              <a:t>object</a:t>
            </a:r>
            <a:r>
              <a:rPr lang="pl-PL" sz="1600" dirty="0" smtClean="0"/>
              <a:t>)</a:t>
            </a:r>
          </a:p>
          <a:p>
            <a:r>
              <a:rPr lang="pl-PL" dirty="0" smtClean="0"/>
              <a:t>Pobranie</a:t>
            </a:r>
          </a:p>
          <a:p>
            <a:pPr lvl="1"/>
            <a:r>
              <a:rPr lang="pl-PL" sz="1600" dirty="0" err="1" smtClean="0"/>
              <a:t>serviceLocator.Resolve&lt;InterfaceType</a:t>
            </a:r>
            <a:r>
              <a:rPr lang="pl-PL" sz="1600" dirty="0" smtClean="0"/>
              <a:t>&gt;()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7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Kompozycja interfejsu użytkownika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51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Nazwane</a:t>
            </a:r>
            <a:r>
              <a:rPr lang="pl-PL" dirty="0" smtClean="0"/>
              <a:t> miejsce, w którym moduły mogą umieszczać swoje widoki</a:t>
            </a:r>
          </a:p>
          <a:p>
            <a:r>
              <a:rPr lang="pl-PL" b="1" dirty="0" smtClean="0"/>
              <a:t>Powiązany</a:t>
            </a:r>
            <a:r>
              <a:rPr lang="pl-PL" dirty="0" smtClean="0"/>
              <a:t> z kontrolką interfejsu użytkownika</a:t>
            </a:r>
          </a:p>
          <a:p>
            <a:r>
              <a:rPr lang="pl-PL" b="1" dirty="0" smtClean="0"/>
              <a:t>Nie może istnieć</a:t>
            </a:r>
            <a:r>
              <a:rPr lang="pl-PL" dirty="0" smtClean="0"/>
              <a:t> bez tego powiązania</a:t>
            </a:r>
          </a:p>
        </p:txBody>
      </p:sp>
    </p:spTree>
    <p:extLst>
      <p:ext uri="{BB962C8B-B14F-4D97-AF65-F5344CB8AC3E}">
        <p14:creationId xmlns:p14="http://schemas.microsoft.com/office/powerpoint/2010/main" val="20889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7525" y="2675467"/>
            <a:ext cx="8568951" cy="3921885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Open-source’owy framework na licencji BSD, oferujący programistom całego świata:</a:t>
            </a:r>
          </a:p>
          <a:p>
            <a:pPr lvl="1"/>
            <a:r>
              <a:rPr lang="pl-PL" dirty="0" smtClean="0"/>
              <a:t>RAD-owskie tworzenie modularnych aplikacji</a:t>
            </a:r>
          </a:p>
          <a:p>
            <a:r>
              <a:rPr lang="pl-PL" dirty="0" smtClean="0"/>
              <a:t>Automatyczne </a:t>
            </a:r>
            <a:r>
              <a:rPr lang="pl-PL" dirty="0" smtClean="0"/>
              <a:t>repozytorium modułów:</a:t>
            </a:r>
          </a:p>
          <a:p>
            <a:pPr lvl="1"/>
            <a:r>
              <a:rPr lang="pl-PL" dirty="0"/>
              <a:t>R</a:t>
            </a:r>
            <a:r>
              <a:rPr lang="pl-PL" dirty="0" smtClean="0"/>
              <a:t>ozwiązywanie zależności</a:t>
            </a:r>
          </a:p>
          <a:p>
            <a:pPr lvl="1"/>
            <a:r>
              <a:rPr lang="pl-PL" dirty="0" smtClean="0"/>
              <a:t>Aktualizacje modułów</a:t>
            </a:r>
          </a:p>
          <a:p>
            <a:r>
              <a:rPr lang="pl-PL" dirty="0" smtClean="0"/>
              <a:t>Publicznie dostępny portal projektu hostowany na codeplex/github</a:t>
            </a:r>
          </a:p>
          <a:p>
            <a:pPr lvl="1"/>
            <a:r>
              <a:rPr lang="pl-PL" dirty="0" smtClean="0"/>
              <a:t>Wiki</a:t>
            </a:r>
          </a:p>
          <a:p>
            <a:pPr lvl="1"/>
            <a:r>
              <a:rPr lang="pl-PL" dirty="0" smtClean="0"/>
              <a:t>Tutoriale</a:t>
            </a:r>
          </a:p>
          <a:p>
            <a:pPr lvl="1"/>
            <a:r>
              <a:rPr lang="pl-PL" dirty="0" smtClean="0"/>
              <a:t>Przykładowe aplikacje</a:t>
            </a:r>
          </a:p>
          <a:p>
            <a:r>
              <a:rPr lang="pl-PL" dirty="0" smtClean="0"/>
              <a:t>Praca dyplomowa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Rezultaty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4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745" y="2580211"/>
            <a:ext cx="5936510" cy="4017141"/>
          </a:xfrm>
        </p:spPr>
      </p:pic>
    </p:spTree>
    <p:extLst>
      <p:ext uri="{BB962C8B-B14F-4D97-AF65-F5344CB8AC3E}">
        <p14:creationId xmlns:p14="http://schemas.microsoft.com/office/powerpoint/2010/main" val="10319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406" y="2579752"/>
            <a:ext cx="5937189" cy="4017600"/>
          </a:xfrm>
        </p:spPr>
      </p:pic>
    </p:spTree>
    <p:extLst>
      <p:ext uri="{BB962C8B-B14F-4D97-AF65-F5344CB8AC3E}">
        <p14:creationId xmlns:p14="http://schemas.microsoft.com/office/powerpoint/2010/main" val="4048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3866" y="2498863"/>
            <a:ext cx="3286148" cy="1172445"/>
          </a:xfrm>
        </p:spPr>
      </p:pic>
      <p:pic>
        <p:nvPicPr>
          <p:cNvPr id="6" name="Symbol zastępczy zawartości 3" descr="regiony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27623"/>
            <a:ext cx="3786214" cy="2562070"/>
          </a:xfrm>
          <a:prstGeom prst="rect">
            <a:avLst/>
          </a:prstGeom>
        </p:spPr>
      </p:pic>
      <p:sp>
        <p:nvSpPr>
          <p:cNvPr id="7" name="Prostokąt zaokrąglony 6"/>
          <p:cNvSpPr/>
          <p:nvPr/>
        </p:nvSpPr>
        <p:spPr>
          <a:xfrm>
            <a:off x="6040278" y="4570565"/>
            <a:ext cx="2571768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Shell</a:t>
            </a:r>
            <a:endParaRPr lang="pl-PL" dirty="0"/>
          </a:p>
        </p:txBody>
      </p:sp>
      <p:sp>
        <p:nvSpPr>
          <p:cNvPr id="8" name="Strzałka w prawo 7"/>
          <p:cNvSpPr/>
          <p:nvPr/>
        </p:nvSpPr>
        <p:spPr>
          <a:xfrm>
            <a:off x="4468642" y="4927755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754394" y="45705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Widok</a:t>
            </a:r>
            <a:endParaRPr lang="pl-PL" dirty="0"/>
          </a:p>
        </p:txBody>
      </p:sp>
      <p:pic>
        <p:nvPicPr>
          <p:cNvPr id="11" name="Obraz 10" descr="visual_she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8972" y="5356383"/>
            <a:ext cx="1495634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Prostokąt zaokrąglony 12"/>
          <p:cNvSpPr/>
          <p:nvPr/>
        </p:nvSpPr>
        <p:spPr>
          <a:xfrm>
            <a:off x="6040278" y="2641739"/>
            <a:ext cx="2643206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Shell.SharedLib</a:t>
            </a:r>
            <a:endParaRPr lang="pl-PL" dirty="0"/>
          </a:p>
        </p:txBody>
      </p:sp>
      <p:sp>
        <p:nvSpPr>
          <p:cNvPr id="14" name="Strzałka w prawo 13"/>
          <p:cNvSpPr/>
          <p:nvPr/>
        </p:nvSpPr>
        <p:spPr>
          <a:xfrm>
            <a:off x="4397204" y="2998929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4682956" y="2641739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Nazwy</a:t>
            </a:r>
            <a:endParaRPr lang="pl-PL" dirty="0"/>
          </a:p>
        </p:txBody>
      </p:sp>
      <p:pic>
        <p:nvPicPr>
          <p:cNvPr id="16" name="Obraz 15" descr="visual_nam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3429000"/>
            <a:ext cx="2704472" cy="705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2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 a kontrolki</a:t>
            </a:r>
            <a:endParaRPr lang="pl-PL" dirty="0"/>
          </a:p>
        </p:txBody>
      </p:sp>
      <p:pic>
        <p:nvPicPr>
          <p:cNvPr id="15" name="Symbol zastępczy zawartości 14" descr="regiony4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714876" y="2571744"/>
            <a:ext cx="4038600" cy="988823"/>
          </a:xfrm>
          <a:prstGeom prst="rect">
            <a:avLst/>
          </a:prstGeom>
        </p:spPr>
      </p:pic>
      <p:sp>
        <p:nvSpPr>
          <p:cNvPr id="12" name="Symbol zastępczy zawartości 11"/>
          <p:cNvSpPr>
            <a:spLocks noGrp="1"/>
          </p:cNvSpPr>
          <p:nvPr>
            <p:ph sz="half" idx="4294967295"/>
          </p:nvPr>
        </p:nvSpPr>
        <p:spPr>
          <a:xfrm>
            <a:off x="285720" y="2348880"/>
            <a:ext cx="4357718" cy="37772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l-PL" dirty="0" smtClean="0"/>
              <a:t>Dodatkowe wymagania na widok</a:t>
            </a:r>
          </a:p>
          <a:p>
            <a:pPr lvl="1"/>
            <a:r>
              <a:rPr lang="pl-PL" dirty="0" smtClean="0"/>
              <a:t>np. implementacja interfejsu</a:t>
            </a:r>
          </a:p>
          <a:p>
            <a:r>
              <a:rPr lang="pl-PL" dirty="0" smtClean="0"/>
              <a:t>Inne sposoby interakcji</a:t>
            </a:r>
          </a:p>
          <a:p>
            <a:pPr lvl="1"/>
            <a:r>
              <a:rPr lang="pl-PL" dirty="0" smtClean="0"/>
              <a:t>np. przekazywanie informacji o aktywowaniu dokumentu</a:t>
            </a:r>
          </a:p>
          <a:p>
            <a:r>
              <a:rPr lang="pl-PL" dirty="0" smtClean="0"/>
              <a:t>Inne sposoby wyświetlania</a:t>
            </a:r>
          </a:p>
          <a:p>
            <a:pPr lvl="1"/>
            <a:r>
              <a:rPr lang="pl-PL" dirty="0" smtClean="0"/>
              <a:t>np. dostarczona przez aplikację (lub moduł) konfiguracja </a:t>
            </a:r>
            <a:r>
              <a:rPr lang="pl-PL" dirty="0" err="1" smtClean="0"/>
              <a:t>toolbarów</a:t>
            </a:r>
            <a:endParaRPr lang="pl-PL" dirty="0"/>
          </a:p>
        </p:txBody>
      </p:sp>
      <p:pic>
        <p:nvPicPr>
          <p:cNvPr id="17" name="Obraz 16" descr="region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5000636"/>
            <a:ext cx="3766322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RegionAdapter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Utworzenie </a:t>
            </a:r>
            <a:r>
              <a:rPr lang="pl-PL" b="1" dirty="0" smtClean="0"/>
              <a:t>Regionu</a:t>
            </a:r>
            <a:endParaRPr lang="pl-PL" dirty="0" smtClean="0"/>
          </a:p>
          <a:p>
            <a:pPr lvl="1"/>
            <a:r>
              <a:rPr lang="pl-PL" dirty="0" smtClean="0"/>
              <a:t>Specyficzne kontrolki mogą mieć własne implementacje (np. </a:t>
            </a:r>
            <a:r>
              <a:rPr lang="pl-PL" dirty="0" err="1" smtClean="0"/>
              <a:t>toolbar</a:t>
            </a:r>
            <a:r>
              <a:rPr lang="pl-PL" dirty="0" smtClean="0"/>
              <a:t>?)</a:t>
            </a:r>
          </a:p>
          <a:p>
            <a:r>
              <a:rPr lang="pl-PL" dirty="0" smtClean="0"/>
              <a:t>Spięcie Regionu i kontrolki</a:t>
            </a:r>
            <a:endParaRPr lang="pl-PL" b="1" dirty="0" smtClean="0"/>
          </a:p>
          <a:p>
            <a:r>
              <a:rPr lang="pl-PL" dirty="0" smtClean="0"/>
              <a:t>Dodanie zachowań</a:t>
            </a:r>
          </a:p>
        </p:txBody>
      </p:sp>
    </p:spTree>
    <p:extLst>
      <p:ext uri="{BB962C8B-B14F-4D97-AF65-F5344CB8AC3E}">
        <p14:creationId xmlns:p14="http://schemas.microsoft.com/office/powerpoint/2010/main" val="5612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Spięcie regionu z kontrolką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Proste</a:t>
            </a:r>
          </a:p>
          <a:p>
            <a:pPr lvl="1"/>
            <a:r>
              <a:rPr lang="pl-PL" dirty="0" err="1" smtClean="0"/>
              <a:t>TabControl.ItemsSource</a:t>
            </a:r>
            <a:r>
              <a:rPr lang="pl-PL" dirty="0" smtClean="0"/>
              <a:t> = </a:t>
            </a:r>
            <a:r>
              <a:rPr lang="pl-PL" dirty="0" err="1" smtClean="0"/>
              <a:t>Region.Views</a:t>
            </a:r>
            <a:endParaRPr lang="pl-PL" dirty="0" smtClean="0"/>
          </a:p>
          <a:p>
            <a:r>
              <a:rPr lang="pl-PL" dirty="0" smtClean="0"/>
              <a:t>Złożone</a:t>
            </a:r>
          </a:p>
          <a:p>
            <a:pPr lvl="1"/>
            <a:r>
              <a:rPr lang="pl-PL" dirty="0" smtClean="0"/>
              <a:t>np. dla </a:t>
            </a:r>
            <a:r>
              <a:rPr lang="pl-PL" dirty="0" err="1" smtClean="0"/>
              <a:t>Toolbaru</a:t>
            </a:r>
            <a:r>
              <a:rPr lang="pl-PL" dirty="0" smtClean="0"/>
              <a:t>, wynikające z ograniczeń kontrolki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91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Zachowania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Reakcja na zdarzenia z kontrolki</a:t>
            </a:r>
          </a:p>
          <a:p>
            <a:pPr lvl="1"/>
            <a:r>
              <a:rPr lang="pl-PL" dirty="0" smtClean="0"/>
              <a:t>Przekazanie do widoku</a:t>
            </a:r>
          </a:p>
          <a:p>
            <a:pPr lvl="1"/>
            <a:r>
              <a:rPr lang="pl-PL" dirty="0" err="1" smtClean="0"/>
              <a:t>IActiveAware</a:t>
            </a:r>
            <a:endParaRPr lang="pl-PL" dirty="0" smtClean="0"/>
          </a:p>
          <a:p>
            <a:r>
              <a:rPr lang="pl-PL" dirty="0" smtClean="0"/>
              <a:t>Reakcja na uaktualnienie danych widoku</a:t>
            </a:r>
          </a:p>
          <a:p>
            <a:pPr lvl="1"/>
            <a:r>
              <a:rPr lang="pl-PL" dirty="0" smtClean="0"/>
              <a:t>Uaktualnienie kontrolki</a:t>
            </a:r>
          </a:p>
          <a:p>
            <a:pPr lvl="1"/>
            <a:r>
              <a:rPr lang="pl-PL" dirty="0" err="1" smtClean="0"/>
              <a:t>IHaveTitle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93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Rejestracja regionu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Dodanie widoku</a:t>
            </a:r>
          </a:p>
          <a:p>
            <a:endParaRPr lang="pl-PL" dirty="0"/>
          </a:p>
        </p:txBody>
      </p:sp>
      <p:pic>
        <p:nvPicPr>
          <p:cNvPr id="4" name="Obraz 3" descr="visual_registration_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3284984"/>
            <a:ext cx="6030167" cy="20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Obraz 4" descr="visual_registration_d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654" y="3643314"/>
            <a:ext cx="5496693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Obraz 5" descr="visual_add_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517232"/>
            <a:ext cx="3458058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9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Zarządza regionami</a:t>
            </a:r>
          </a:p>
          <a:p>
            <a:r>
              <a:rPr lang="pl-PL" dirty="0" smtClean="0"/>
              <a:t>Zna sposób wyboru adaptera dla kontrolek</a:t>
            </a:r>
          </a:p>
          <a:p>
            <a:pPr lvl="1"/>
            <a:r>
              <a:rPr lang="pl-PL" dirty="0" smtClean="0"/>
              <a:t>Niekoniecznie bezpośrednio</a:t>
            </a:r>
          </a:p>
          <a:p>
            <a:r>
              <a:rPr lang="pl-PL" b="1" dirty="0" err="1" smtClean="0"/>
              <a:t>Entry</a:t>
            </a:r>
            <a:r>
              <a:rPr lang="pl-PL" b="1" dirty="0" smtClean="0"/>
              <a:t> point </a:t>
            </a:r>
            <a:r>
              <a:rPr lang="pl-PL" dirty="0" smtClean="0"/>
              <a:t>tej części </a:t>
            </a:r>
            <a:r>
              <a:rPr lang="pl-PL" dirty="0" err="1" smtClean="0"/>
              <a:t>frameworku</a:t>
            </a:r>
            <a:endParaRPr lang="pl-PL" dirty="0" smtClean="0"/>
          </a:p>
          <a:p>
            <a:r>
              <a:rPr lang="pl-PL" dirty="0" smtClean="0"/>
              <a:t>Niekoniecznie jeden</a:t>
            </a:r>
          </a:p>
          <a:p>
            <a:pPr lvl="1"/>
            <a:r>
              <a:rPr lang="pl-PL" dirty="0" smtClean="0"/>
              <a:t>Hierarchiczne </a:t>
            </a:r>
            <a:r>
              <a:rPr lang="pl-PL" dirty="0" err="1" smtClean="0"/>
              <a:t>RegionManagery</a:t>
            </a:r>
            <a:endParaRPr lang="pl-PL" dirty="0" smtClean="0"/>
          </a:p>
          <a:p>
            <a:pPr lvl="1"/>
            <a:r>
              <a:rPr lang="pl-PL" dirty="0" smtClean="0"/>
              <a:t>Kontekstowe </a:t>
            </a:r>
            <a:r>
              <a:rPr lang="pl-PL" dirty="0" err="1" smtClean="0"/>
              <a:t>RegionManagery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76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17"/>
          <p:cNvSpPr/>
          <p:nvPr/>
        </p:nvSpPr>
        <p:spPr>
          <a:xfrm>
            <a:off x="1964513" y="2113468"/>
            <a:ext cx="5214974" cy="442915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Kawałek architektury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464711" y="2256344"/>
            <a:ext cx="200026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321703" y="3256476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2321703" y="4256608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IRegionAdapter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4464843" y="3256476"/>
            <a:ext cx="200026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Region</a:t>
            </a:r>
            <a:endParaRPr lang="pl-PL" dirty="0"/>
          </a:p>
        </p:txBody>
      </p:sp>
      <p:grpSp>
        <p:nvGrpSpPr>
          <p:cNvPr id="16" name="Grupa 15"/>
          <p:cNvGrpSpPr/>
          <p:nvPr/>
        </p:nvGrpSpPr>
        <p:grpSpPr>
          <a:xfrm>
            <a:off x="4536281" y="4185170"/>
            <a:ext cx="1871676" cy="857256"/>
            <a:chOff x="3071802" y="3429000"/>
            <a:chExt cx="1871676" cy="857256"/>
          </a:xfrm>
        </p:grpSpPr>
        <p:sp>
          <p:nvSpPr>
            <p:cNvPr id="8" name="Prostokąt zaokrąglony 7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2" name="Prostokąt zaokrąglony 11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Prostokąt zaokrąglony 16"/>
          <p:cNvSpPr/>
          <p:nvPr/>
        </p:nvSpPr>
        <p:spPr>
          <a:xfrm>
            <a:off x="1114404" y="1799144"/>
            <a:ext cx="1700218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Framework</a:t>
            </a:r>
          </a:p>
        </p:txBody>
      </p:sp>
      <p:sp>
        <p:nvSpPr>
          <p:cNvPr id="19" name="Prostokąt zaokrąglony 18"/>
          <p:cNvSpPr/>
          <p:nvPr/>
        </p:nvSpPr>
        <p:spPr>
          <a:xfrm>
            <a:off x="2321703" y="5256740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IRegionBehavior</a:t>
            </a:r>
            <a:endParaRPr lang="pl-PL" dirty="0"/>
          </a:p>
        </p:txBody>
      </p:sp>
      <p:grpSp>
        <p:nvGrpSpPr>
          <p:cNvPr id="20" name="Grupa 19"/>
          <p:cNvGrpSpPr/>
          <p:nvPr/>
        </p:nvGrpSpPr>
        <p:grpSpPr>
          <a:xfrm>
            <a:off x="4536281" y="5185302"/>
            <a:ext cx="1871676" cy="857256"/>
            <a:chOff x="3071802" y="3429000"/>
            <a:chExt cx="1871676" cy="857256"/>
          </a:xfrm>
        </p:grpSpPr>
        <p:sp>
          <p:nvSpPr>
            <p:cNvPr id="21" name="Prostokąt zaokrąglony 20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2" name="Prostokąt zaokrąglony 21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3" name="Prostokąt zaokrąglony 22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4" name="Prostokąt zaokrąglony 23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5" name="Prostokąt zaokrąglony 24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6" name="Prostokąt zaokrąglony 25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4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2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Mechanizm aktualizacji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1930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Najważniejsze cechy mechanizmu aktualizacji: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Część </a:t>
            </a:r>
            <a:r>
              <a:rPr lang="pl-PL" dirty="0" smtClean="0"/>
              <a:t>platformy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Elastyczność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Brak przeładowania domeny aplikacji rdzenia platformy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/>
              <a:t>Bezpieczeństwo </a:t>
            </a:r>
            <a:r>
              <a:rPr lang="pl-PL" i="1" dirty="0" smtClean="0"/>
              <a:t>(ang. </a:t>
            </a:r>
            <a:r>
              <a:rPr lang="pl-PL" i="1" dirty="0" err="1" smtClean="0"/>
              <a:t>Thread-Safety</a:t>
            </a:r>
            <a:r>
              <a:rPr lang="pl-PL" i="1" dirty="0" smtClean="0"/>
              <a:t>)</a:t>
            </a:r>
            <a:endParaRPr lang="pl-PL" dirty="0" smtClean="0"/>
          </a:p>
          <a:p>
            <a:pPr lvl="1">
              <a:buFont typeface="Arial" pitchFamily="34" charset="0"/>
              <a:buChar char="•"/>
            </a:pPr>
            <a:endParaRPr lang="pl-PL" dirty="0" smtClean="0"/>
          </a:p>
          <a:p>
            <a:pPr lvl="1">
              <a:buFont typeface="Wingdings" pitchFamily="2" charset="2"/>
              <a:buChar char="v"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Aktualizacje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5111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Aktualizacje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Przykładowe repozytorium</a:t>
            </a:r>
          </a:p>
          <a:p>
            <a:pPr lvl="1"/>
            <a:r>
              <a:rPr lang="pl-PL" dirty="0" smtClean="0"/>
              <a:t>ASP.NET MVC2</a:t>
            </a:r>
          </a:p>
          <a:p>
            <a:pPr lvl="1"/>
            <a:r>
              <a:rPr lang="pl-PL" dirty="0" err="1" smtClean="0"/>
              <a:t>LinqToSql</a:t>
            </a:r>
            <a:endParaRPr lang="pl-PL" dirty="0" smtClean="0"/>
          </a:p>
          <a:p>
            <a:pPr lvl="1"/>
            <a:r>
              <a:rPr lang="pl-PL" dirty="0" smtClean="0"/>
              <a:t>Elastyczny przykład kodu jak napisać repozytorium</a:t>
            </a:r>
          </a:p>
          <a:p>
            <a:r>
              <a:rPr lang="pl-PL" dirty="0" smtClean="0"/>
              <a:t>Przykładowy moduł graficzny </a:t>
            </a:r>
          </a:p>
          <a:p>
            <a:pPr lvl="1"/>
            <a:r>
              <a:rPr lang="pl-PL" dirty="0" smtClean="0"/>
              <a:t>Jak korzystać z systemu </a:t>
            </a:r>
            <a:r>
              <a:rPr lang="pl-PL" dirty="0" err="1" smtClean="0"/>
              <a:t>IEventAggregator</a:t>
            </a:r>
            <a:endParaRPr lang="pl-PL" dirty="0" smtClean="0"/>
          </a:p>
          <a:p>
            <a:pPr lvl="1"/>
            <a:r>
              <a:rPr lang="pl-PL" dirty="0" smtClean="0"/>
              <a:t>Jak wykorzystać elementy układu </a:t>
            </a:r>
            <a:r>
              <a:rPr lang="pl-PL" dirty="0" err="1" smtClean="0"/>
              <a:t>IUpdater</a:t>
            </a:r>
            <a:endParaRPr lang="pl-PL" dirty="0" smtClean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3485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6339021" cy="4425355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Graficzny Moduł Aktualizacji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63637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8640960" cy="5184576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Repozytorium Modułów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06199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Manifest modułu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Zestaw plików modułu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88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Mechanizmy Kontroli Wiarygodności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Wiarygodność modułów</a:t>
            </a:r>
          </a:p>
          <a:p>
            <a:pPr lvl="1"/>
            <a:r>
              <a:rPr lang="pl-PL" dirty="0" smtClean="0"/>
              <a:t>zaufani wystawcy</a:t>
            </a:r>
          </a:p>
          <a:p>
            <a:pPr lvl="1"/>
            <a:r>
              <a:rPr lang="pl-PL" dirty="0" smtClean="0"/>
              <a:t>podpisane pliki (RSA)</a:t>
            </a:r>
          </a:p>
          <a:p>
            <a:pPr lvl="1"/>
            <a:r>
              <a:rPr lang="pl-PL" dirty="0" smtClean="0"/>
              <a:t>podpisany manifest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72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6" b="100000" l="0" r="99000">
                        <a14:backgroundMark x1="37000" y1="91939" x2="37000" y2="91939"/>
                        <a14:backgroundMark x1="32857" y1="94242" x2="32857" y2="94242"/>
                        <a14:backgroundMark x1="55714" y1="91747" x2="55714" y2="91747"/>
                        <a14:backgroundMark x1="8143" y1="87908" x2="8143" y2="87908"/>
                        <a14:backgroundMark x1="7429" y1="86564" x2="7429" y2="86564"/>
                        <a14:backgroundMark x1="7429" y1="85605" x2="7429" y2="85605"/>
                        <a14:backgroundMark x1="6571" y1="83109" x2="6571" y2="83109"/>
                        <a14:backgroundMark x1="5000" y1="87332" x2="5000" y2="87332"/>
                        <a14:backgroundMark x1="38857" y1="91939" x2="38857" y2="91939"/>
                      </a14:backgroundRemoval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5" r="-46"/>
          <a:stretch/>
        </p:blipFill>
        <p:spPr>
          <a:xfrm>
            <a:off x="643467" y="1371600"/>
            <a:ext cx="3945465" cy="2926080"/>
          </a:xfrm>
          <a:prstGeom prst="rect">
            <a:avLst/>
          </a:prstGeom>
          <a:noFill/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isometricOffAxis1Right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240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596243"/>
              </p:ext>
            </p:extLst>
          </p:nvPr>
        </p:nvGraphicFramePr>
        <p:xfrm>
          <a:off x="457200" y="2636912"/>
          <a:ext cx="8229600" cy="348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Architektura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22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/>
        </p:nvSpPr>
        <p:spPr>
          <a:xfrm>
            <a:off x="971600" y="234888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39552" y="5301208"/>
            <a:ext cx="8064896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err="1" smtClean="0">
                <a:solidFill>
                  <a:schemeClr val="bg1"/>
                </a:solidFill>
              </a:rPr>
              <a:t>Nomad</a:t>
            </a:r>
            <a:r>
              <a:rPr lang="pl-PL" dirty="0" smtClean="0">
                <a:solidFill>
                  <a:schemeClr val="bg1"/>
                </a:solidFill>
              </a:rPr>
              <a:t> Framework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539552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Aplikacja hosta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3383868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Główny moduł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228184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Biblioteki współdzielone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395536" y="162880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6084168" y="242088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436096" y="170080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4355976" y="25649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…</a:t>
            </a:r>
            <a:endParaRPr lang="pl-PL" dirty="0"/>
          </a:p>
        </p:txBody>
      </p:sp>
      <p:cxnSp>
        <p:nvCxnSpPr>
          <p:cNvPr id="33" name="Łącznik łamany 32"/>
          <p:cNvCxnSpPr>
            <a:stCxn id="10" idx="2"/>
            <a:endCxn id="5" idx="0"/>
          </p:cNvCxnSpPr>
          <p:nvPr/>
        </p:nvCxnSpPr>
        <p:spPr>
          <a:xfrm rot="16200000" flipH="1">
            <a:off x="2826068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łamany 36"/>
          <p:cNvCxnSpPr>
            <a:stCxn id="11" idx="2"/>
            <a:endCxn id="5" idx="0"/>
          </p:cNvCxnSpPr>
          <p:nvPr/>
        </p:nvCxnSpPr>
        <p:spPr>
          <a:xfrm rot="5400000">
            <a:off x="4248226" y="4977434"/>
            <a:ext cx="6475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łamany 38"/>
          <p:cNvCxnSpPr>
            <a:stCxn id="12" idx="2"/>
            <a:endCxn id="5" idx="0"/>
          </p:cNvCxnSpPr>
          <p:nvPr/>
        </p:nvCxnSpPr>
        <p:spPr>
          <a:xfrm rot="5400000">
            <a:off x="5670384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łamany 42"/>
          <p:cNvCxnSpPr>
            <a:stCxn id="19" idx="1"/>
            <a:endCxn id="12" idx="0"/>
          </p:cNvCxnSpPr>
          <p:nvPr/>
        </p:nvCxnSpPr>
        <p:spPr>
          <a:xfrm rot="10800000" flipH="1" flipV="1">
            <a:off x="5436096" y="2169122"/>
            <a:ext cx="1980220" cy="1547910"/>
          </a:xfrm>
          <a:prstGeom prst="bentConnector4">
            <a:avLst>
              <a:gd name="adj1" fmla="val -11544"/>
              <a:gd name="adj2" fmla="val 804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Kształt 44"/>
          <p:cNvCxnSpPr>
            <a:endCxn id="15" idx="3"/>
          </p:cNvCxnSpPr>
          <p:nvPr/>
        </p:nvCxnSpPr>
        <p:spPr>
          <a:xfrm rot="10800000">
            <a:off x="3347864" y="2817194"/>
            <a:ext cx="187220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252</TotalTime>
  <Words>1392</Words>
  <Application>Microsoft Office PowerPoint</Application>
  <PresentationFormat>Pokaz na ekranie (4:3)</PresentationFormat>
  <Paragraphs>421</Paragraphs>
  <Slides>77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77</vt:i4>
      </vt:variant>
    </vt:vector>
  </HeadingPairs>
  <TitlesOfParts>
    <vt:vector size="78" baseType="lpstr">
      <vt:lpstr>Waveform</vt:lpstr>
      <vt:lpstr>Nomad</vt:lpstr>
      <vt:lpstr>Agenda</vt:lpstr>
      <vt:lpstr>Temat</vt:lpstr>
      <vt:lpstr>Uzasadnienie podjęcia tematu</vt:lpstr>
      <vt:lpstr>Zadania szczegółowe</vt:lpstr>
      <vt:lpstr>Rezultaty</vt:lpstr>
      <vt:lpstr>Koncepcja realizacji</vt:lpstr>
      <vt:lpstr>Architektura</vt:lpstr>
      <vt:lpstr>Koncepcja realizacji</vt:lpstr>
      <vt:lpstr>Architektura</vt:lpstr>
      <vt:lpstr>Omówienie stosowanych technologii</vt:lpstr>
      <vt:lpstr>Platforma .NET</vt:lpstr>
      <vt:lpstr>Castle Windsor</vt:lpstr>
      <vt:lpstr>SandCastle</vt:lpstr>
      <vt:lpstr>Inne technologie .NET</vt:lpstr>
      <vt:lpstr>Technologie wspierające zarządzanie projektem</vt:lpstr>
      <vt:lpstr>Trac</vt:lpstr>
      <vt:lpstr>Git</vt:lpstr>
      <vt:lpstr>Integracja zmian w kodzie</vt:lpstr>
      <vt:lpstr>Integracja zmian w kodzie</vt:lpstr>
      <vt:lpstr>Integracja zmian w kodzie</vt:lpstr>
      <vt:lpstr>Hudson – ciągła integracja</vt:lpstr>
      <vt:lpstr>Testy funkcjonalne</vt:lpstr>
      <vt:lpstr>Testy funkcjonalne</vt:lpstr>
      <vt:lpstr>Testy funkcjonalne</vt:lpstr>
      <vt:lpstr>Testy funkcjonalne - UI</vt:lpstr>
      <vt:lpstr>Literatura</vt:lpstr>
      <vt:lpstr>O tym CO robimy</vt:lpstr>
      <vt:lpstr>O tym CO robimy</vt:lpstr>
      <vt:lpstr>O tym JAK to robimy</vt:lpstr>
      <vt:lpstr>O tym JAK to robimy</vt:lpstr>
      <vt:lpstr>Szczegółowe rozwiązania problemów postawionych w pracy</vt:lpstr>
      <vt:lpstr>Moduły</vt:lpstr>
      <vt:lpstr>Izolacja modułów cel</vt:lpstr>
      <vt:lpstr>Izolacja modułów  minimum technologiczne</vt:lpstr>
      <vt:lpstr>Izolacja modułów  minimum technologiczne</vt:lpstr>
      <vt:lpstr>Izolacja modułów praca badawcza</vt:lpstr>
      <vt:lpstr>Izolacja modułów praca badawcza</vt:lpstr>
      <vt:lpstr>Izolacja modułów praca badawcza</vt:lpstr>
      <vt:lpstr>Izolacja modułów realizowana koncepcja w Nomad</vt:lpstr>
      <vt:lpstr>Izolacja modułów realizowana koncepcja w Nomad</vt:lpstr>
      <vt:lpstr>Komunikacja międzymodułowa</vt:lpstr>
      <vt:lpstr>Problemy komunikacji</vt:lpstr>
      <vt:lpstr>Strony komunikacji</vt:lpstr>
      <vt:lpstr>Metody komunikacji</vt:lpstr>
      <vt:lpstr>Proponowane realizacje komunikacji</vt:lpstr>
      <vt:lpstr>Event Aggregator</vt:lpstr>
      <vt:lpstr>EventAggregator – zalety</vt:lpstr>
      <vt:lpstr>EventAggregator – publish/subscribe</vt:lpstr>
      <vt:lpstr>EventAggregator</vt:lpstr>
      <vt:lpstr>EventAggregator</vt:lpstr>
      <vt:lpstr>EventAggregator - przykład</vt:lpstr>
      <vt:lpstr>Service Locator</vt:lpstr>
      <vt:lpstr>Service Locator - idea</vt:lpstr>
      <vt:lpstr>Service Locator – oryginalny diagram UML</vt:lpstr>
      <vt:lpstr>Service Locator – implementacja Nomada</vt:lpstr>
      <vt:lpstr>Service Locator – implementacja Nomada</vt:lpstr>
      <vt:lpstr>Regiony</vt:lpstr>
      <vt:lpstr>Region</vt:lpstr>
      <vt:lpstr>Regiony</vt:lpstr>
      <vt:lpstr>Regiony</vt:lpstr>
      <vt:lpstr>Regiony</vt:lpstr>
      <vt:lpstr>Regiony a kontrolki</vt:lpstr>
      <vt:lpstr>RegionAdapter</vt:lpstr>
      <vt:lpstr>Spięcie regionu z kontrolką</vt:lpstr>
      <vt:lpstr>Zachowania</vt:lpstr>
      <vt:lpstr>Użycie</vt:lpstr>
      <vt:lpstr>RegionManager</vt:lpstr>
      <vt:lpstr>Kawałek architektury</vt:lpstr>
      <vt:lpstr>Mechanizm aktualizacji</vt:lpstr>
      <vt:lpstr>Aktualizacje</vt:lpstr>
      <vt:lpstr>Aktualizacje</vt:lpstr>
      <vt:lpstr>Graficzny Moduł Aktualizacji</vt:lpstr>
      <vt:lpstr>Repozytorium Modułów</vt:lpstr>
      <vt:lpstr>Manifest modułu</vt:lpstr>
      <vt:lpstr>Mechanizmy Kontroli Wiarygodności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</dc:title>
  <dc:creator>Nicolas Dobski;Piotr Jessa</dc:creator>
  <cp:lastModifiedBy>Piotr Jessa</cp:lastModifiedBy>
  <cp:revision>105</cp:revision>
  <dcterms:created xsi:type="dcterms:W3CDTF">2010-10-17T18:00:30Z</dcterms:created>
  <dcterms:modified xsi:type="dcterms:W3CDTF">2011-01-20T18:10:01Z</dcterms:modified>
</cp:coreProperties>
</file>