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a613aa8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a613aa8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a613aa8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a613aa8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a613aa88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a613aa88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a613aa88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a613aa88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b4ee919f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b4ee919f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b4ee919f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b4ee919f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a613aa8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a613aa8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03678" y="146188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Dynamic Traffic Management System using Artificial Intelligence</a:t>
            </a:r>
            <a:endParaRPr sz="2400"/>
          </a:p>
        </p:txBody>
      </p:sp>
      <p:sp>
        <p:nvSpPr>
          <p:cNvPr id="129" name="Google Shape;129;p13"/>
          <p:cNvSpPr txBox="1"/>
          <p:nvPr>
            <p:ph idx="1" type="subTitle"/>
          </p:nvPr>
        </p:nvSpPr>
        <p:spPr>
          <a:xfrm>
            <a:off x="1803675" y="2571750"/>
            <a:ext cx="5361300" cy="6165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Course Coordinator</a:t>
            </a:r>
            <a:endParaRPr/>
          </a:p>
          <a:p>
            <a:pPr indent="0" lvl="0" marL="0" rtl="0" algn="ctr">
              <a:spcBef>
                <a:spcPts val="0"/>
              </a:spcBef>
              <a:spcAft>
                <a:spcPts val="0"/>
              </a:spcAft>
              <a:buNone/>
            </a:pPr>
            <a:r>
              <a:rPr lang="en"/>
              <a:t>Dr.Pratik Shah</a:t>
            </a:r>
            <a:endParaRPr/>
          </a:p>
        </p:txBody>
      </p:sp>
      <p:sp>
        <p:nvSpPr>
          <p:cNvPr id="130" name="Google Shape;130;p13"/>
          <p:cNvSpPr txBox="1"/>
          <p:nvPr>
            <p:ph idx="1" type="subTitle"/>
          </p:nvPr>
        </p:nvSpPr>
        <p:spPr>
          <a:xfrm>
            <a:off x="1891350" y="3297349"/>
            <a:ext cx="5361300" cy="6165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0"/>
              </a:spcAft>
              <a:buNone/>
            </a:pPr>
            <a:r>
              <a:rPr lang="en"/>
              <a:t>Team Members</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Hritik Mahajan                     Rohit Kumar Agrahari                         Sanskar Srivastava                          Sudhanshu kumar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Inspiration</a:t>
            </a:r>
            <a:endParaRPr/>
          </a:p>
        </p:txBody>
      </p:sp>
      <p:sp>
        <p:nvSpPr>
          <p:cNvPr id="136" name="Google Shape;136;p14"/>
          <p:cNvSpPr txBox="1"/>
          <p:nvPr>
            <p:ph idx="1" type="body"/>
          </p:nvPr>
        </p:nvSpPr>
        <p:spPr>
          <a:xfrm>
            <a:off x="819150" y="1910300"/>
            <a:ext cx="7505700" cy="2506500"/>
          </a:xfrm>
          <a:prstGeom prst="rect">
            <a:avLst/>
          </a:prstGeom>
        </p:spPr>
        <p:txBody>
          <a:bodyPr anchorCtr="0" anchor="t" bIns="91425" lIns="91425" spcFirstLastPara="1" rIns="91425" wrap="square" tIns="91425">
            <a:normAutofit lnSpcReduction="10000"/>
          </a:bodyPr>
          <a:lstStyle/>
          <a:p>
            <a:pPr indent="-323850" lvl="0" marL="914400" rtl="0" algn="l">
              <a:spcBef>
                <a:spcPts val="0"/>
              </a:spcBef>
              <a:spcAft>
                <a:spcPts val="0"/>
              </a:spcAft>
              <a:buSzPts val="1500"/>
              <a:buChar char="●"/>
            </a:pPr>
            <a:r>
              <a:rPr lang="en" sz="1400">
                <a:solidFill>
                  <a:srgbClr val="24292F"/>
                </a:solidFill>
                <a:highlight>
                  <a:srgbClr val="FFFFFF"/>
                </a:highlight>
              </a:rPr>
              <a:t>Traffic congestion is becoming a serious problem with a large number of cars on the roads.</a:t>
            </a:r>
            <a:endParaRPr sz="1400">
              <a:solidFill>
                <a:srgbClr val="24292F"/>
              </a:solidFill>
              <a:highlight>
                <a:srgbClr val="FFFFFF"/>
              </a:highlight>
            </a:endParaRPr>
          </a:p>
          <a:p>
            <a:pPr indent="-317500" lvl="0" marL="914400" rtl="0" algn="l">
              <a:spcBef>
                <a:spcPts val="0"/>
              </a:spcBef>
              <a:spcAft>
                <a:spcPts val="0"/>
              </a:spcAft>
              <a:buClr>
                <a:srgbClr val="24292F"/>
              </a:buClr>
              <a:buSzPts val="1400"/>
              <a:buChar char="●"/>
            </a:pPr>
            <a:r>
              <a:rPr lang="en" sz="1400">
                <a:solidFill>
                  <a:srgbClr val="24292F"/>
                </a:solidFill>
                <a:highlight>
                  <a:srgbClr val="FFFFFF"/>
                </a:highlight>
              </a:rPr>
              <a:t>Traffic congestion not only add time and stress to drivers' lives, but they also increase fuel consumption and pollution.</a:t>
            </a:r>
            <a:endParaRPr sz="1400">
              <a:solidFill>
                <a:srgbClr val="24292F"/>
              </a:solidFill>
              <a:highlight>
                <a:srgbClr val="FFFFFF"/>
              </a:highlight>
            </a:endParaRPr>
          </a:p>
          <a:p>
            <a:pPr indent="-317500" lvl="0" marL="914400" rtl="0" algn="l">
              <a:spcBef>
                <a:spcPts val="0"/>
              </a:spcBef>
              <a:spcAft>
                <a:spcPts val="0"/>
              </a:spcAft>
              <a:buClr>
                <a:srgbClr val="24292F"/>
              </a:buClr>
              <a:buSzPts val="1400"/>
              <a:buChar char="●"/>
            </a:pPr>
            <a:r>
              <a:rPr lang="en" sz="1400">
                <a:solidFill>
                  <a:srgbClr val="24292F"/>
                </a:solidFill>
                <a:highlight>
                  <a:srgbClr val="FFFFFF"/>
                </a:highlight>
              </a:rPr>
              <a:t>Congestion in traffic can be caused by a variety of factors such as a lack of capacity, unregulated demand, long red light delays, and so on.</a:t>
            </a:r>
            <a:endParaRPr sz="1400">
              <a:solidFill>
                <a:srgbClr val="24292F"/>
              </a:solidFill>
              <a:highlight>
                <a:srgbClr val="FFFFFF"/>
              </a:highlight>
            </a:endParaRPr>
          </a:p>
          <a:p>
            <a:pPr indent="-317500" lvl="0" marL="914400" rtl="0" algn="l">
              <a:spcBef>
                <a:spcPts val="0"/>
              </a:spcBef>
              <a:spcAft>
                <a:spcPts val="0"/>
              </a:spcAft>
              <a:buClr>
                <a:srgbClr val="24292F"/>
              </a:buClr>
              <a:buSzPts val="1400"/>
              <a:buChar char="●"/>
            </a:pPr>
            <a:r>
              <a:rPr lang="en" sz="1400">
                <a:solidFill>
                  <a:srgbClr val="24292F"/>
                </a:solidFill>
                <a:highlight>
                  <a:srgbClr val="FFFFFF"/>
                </a:highlight>
              </a:rPr>
              <a:t>Traffic lights being one of the critical factors affecting traffic flow.</a:t>
            </a:r>
            <a:endParaRPr sz="1400">
              <a:solidFill>
                <a:srgbClr val="24292F"/>
              </a:solidFill>
              <a:highlight>
                <a:srgbClr val="FFFFFF"/>
              </a:highlight>
            </a:endParaRPr>
          </a:p>
          <a:p>
            <a:pPr indent="0" lvl="0" marL="914400" rtl="0" algn="l">
              <a:spcBef>
                <a:spcPts val="1200"/>
              </a:spcBef>
              <a:spcAft>
                <a:spcPts val="0"/>
              </a:spcAft>
              <a:buNone/>
            </a:pPr>
            <a:r>
              <a:t/>
            </a:r>
            <a:endParaRPr sz="1200">
              <a:solidFill>
                <a:srgbClr val="24292F"/>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583550" y="641700"/>
            <a:ext cx="3425100" cy="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Conventional Systems</a:t>
            </a:r>
            <a:endParaRPr sz="2500"/>
          </a:p>
        </p:txBody>
      </p:sp>
      <p:sp>
        <p:nvSpPr>
          <p:cNvPr id="142" name="Google Shape;142;p15"/>
          <p:cNvSpPr txBox="1"/>
          <p:nvPr/>
        </p:nvSpPr>
        <p:spPr>
          <a:xfrm>
            <a:off x="663200" y="1503421"/>
            <a:ext cx="7648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Manual Controlling</a:t>
            </a:r>
            <a:r>
              <a:rPr lang="en">
                <a:latin typeface="Calibri"/>
                <a:ea typeface="Calibri"/>
                <a:cs typeface="Calibri"/>
                <a:sym typeface="Calibri"/>
              </a:rPr>
              <a:t> : As the name suggests ,we require manpower to manage traffic.</a:t>
            </a:r>
            <a:r>
              <a:rPr lang="en">
                <a:solidFill>
                  <a:srgbClr val="24292F"/>
                </a:solidFill>
                <a:highlight>
                  <a:srgbClr val="FFFFFF"/>
                </a:highlight>
                <a:latin typeface="Calibri"/>
                <a:ea typeface="Calibri"/>
                <a:cs typeface="Calibri"/>
                <a:sym typeface="Calibri"/>
              </a:rPr>
              <a:t>The traffic police sees road status and decides the allowed duration of each direction. </a:t>
            </a: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solidFill>
                  <a:schemeClr val="lt1"/>
                </a:solidFill>
                <a:latin typeface="Calibri"/>
                <a:ea typeface="Calibri"/>
                <a:cs typeface="Calibri"/>
                <a:sym typeface="Calibri"/>
              </a:rPr>
              <a:t>Automatic Controlling </a:t>
            </a:r>
            <a:r>
              <a:rPr lang="en">
                <a:solidFill>
                  <a:srgbClr val="24292F"/>
                </a:solidFill>
                <a:latin typeface="Calibri"/>
                <a:ea typeface="Calibri"/>
                <a:cs typeface="Calibri"/>
                <a:sym typeface="Calibri"/>
              </a:rPr>
              <a:t>:Timers and electrical sensors operate the automatic traffic light. In the case of a traffic signal, the timer is set to a constant numerical number. Based on the timer value, the lights automatically turn on and off.</a:t>
            </a:r>
            <a:endParaRPr>
              <a:solidFill>
                <a:srgbClr val="24292F"/>
              </a:solidFill>
              <a:latin typeface="Calibri"/>
              <a:ea typeface="Calibri"/>
              <a:cs typeface="Calibri"/>
              <a:sym typeface="Calibri"/>
            </a:endParaRPr>
          </a:p>
          <a:p>
            <a:pPr indent="0" lvl="0" marL="0" rtl="0" algn="l">
              <a:spcBef>
                <a:spcPts val="0"/>
              </a:spcBef>
              <a:spcAft>
                <a:spcPts val="0"/>
              </a:spcAft>
              <a:buNone/>
            </a:pPr>
            <a:r>
              <a:t/>
            </a:r>
            <a:endParaRPr>
              <a:solidFill>
                <a:srgbClr val="24292F"/>
              </a:solidFill>
              <a:latin typeface="Calibri"/>
              <a:ea typeface="Calibri"/>
              <a:cs typeface="Calibri"/>
              <a:sym typeface="Calibri"/>
            </a:endParaRPr>
          </a:p>
          <a:p>
            <a:pPr indent="0" lvl="0" marL="0" rtl="0" algn="l">
              <a:spcBef>
                <a:spcPts val="0"/>
              </a:spcBef>
              <a:spcAft>
                <a:spcPts val="0"/>
              </a:spcAft>
              <a:buNone/>
            </a:pPr>
            <a:r>
              <a:rPr lang="en">
                <a:solidFill>
                  <a:schemeClr val="lt1"/>
                </a:solidFill>
                <a:latin typeface="Calibri"/>
                <a:ea typeface="Calibri"/>
                <a:cs typeface="Calibri"/>
                <a:sym typeface="Calibri"/>
              </a:rPr>
              <a:t>Electronic Sensors</a:t>
            </a:r>
            <a:r>
              <a:rPr lang="en">
                <a:solidFill>
                  <a:srgbClr val="24292F"/>
                </a:solidFill>
                <a:latin typeface="Calibri"/>
                <a:ea typeface="Calibri"/>
                <a:cs typeface="Calibri"/>
                <a:sym typeface="Calibri"/>
              </a:rPr>
              <a:t> : Placing loop detectors or proximity sensors on the road is another advanced option. This sensor provides information about road traffic. Traffic signals are controlled based on this information.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718900" y="645075"/>
            <a:ext cx="4673100" cy="7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Problem Statement</a:t>
            </a:r>
            <a:endParaRPr sz="2700"/>
          </a:p>
        </p:txBody>
      </p:sp>
      <p:sp>
        <p:nvSpPr>
          <p:cNvPr id="148" name="Google Shape;148;p16"/>
          <p:cNvSpPr txBox="1"/>
          <p:nvPr/>
        </p:nvSpPr>
        <p:spPr>
          <a:xfrm>
            <a:off x="3328800" y="4369950"/>
            <a:ext cx="24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9" name="Google Shape;149;p16"/>
          <p:cNvSpPr txBox="1"/>
          <p:nvPr/>
        </p:nvSpPr>
        <p:spPr>
          <a:xfrm>
            <a:off x="875250" y="1372325"/>
            <a:ext cx="75747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To develop a self-adaptive traffic light control system based on yolo. Due to disproportionate and diverse traffic in various lanes, inefficient usage of the same time slot for each of them results in slower speeds, longer trip durations, and more vehicle waiting.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 Design a system that allows the traffic management system to make time allocation decisions for a given lane based on the traffic density on other lanes using cameras and image processing modules.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This method can override the earlier system of hardcoded lights, which causes unnecessary delays, lowering traffic and waiting time, reducing the frequency of accidents and fuel usage, and so helping to control air pollution.</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Used:-</a:t>
            </a:r>
            <a:endParaRPr/>
          </a:p>
          <a:p>
            <a:pPr indent="0" lvl="0" marL="0" rtl="0" algn="l">
              <a:spcBef>
                <a:spcPts val="0"/>
              </a:spcBef>
              <a:spcAft>
                <a:spcPts val="0"/>
              </a:spcAft>
              <a:buNone/>
            </a:pPr>
            <a:r>
              <a:t/>
            </a:r>
            <a:endParaRPr/>
          </a:p>
        </p:txBody>
      </p:sp>
      <p:sp>
        <p:nvSpPr>
          <p:cNvPr id="155" name="Google Shape;155;p17"/>
          <p:cNvSpPr txBox="1"/>
          <p:nvPr/>
        </p:nvSpPr>
        <p:spPr>
          <a:xfrm>
            <a:off x="1374750" y="4267950"/>
            <a:ext cx="18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6" name="Google Shape;156;p17"/>
          <p:cNvSpPr txBox="1"/>
          <p:nvPr/>
        </p:nvSpPr>
        <p:spPr>
          <a:xfrm>
            <a:off x="1004850" y="1447925"/>
            <a:ext cx="73200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chemeClr val="dk1"/>
                </a:highlight>
                <a:latin typeface="Calibri"/>
                <a:ea typeface="Calibri"/>
                <a:cs typeface="Calibri"/>
                <a:sym typeface="Calibri"/>
              </a:rPr>
              <a:t>1.YOLO</a:t>
            </a:r>
            <a:endParaRPr>
              <a:solidFill>
                <a:srgbClr val="24292F"/>
              </a:solidFill>
              <a:highlight>
                <a:schemeClr val="dk1"/>
              </a:highlight>
              <a:latin typeface="Calibri"/>
              <a:ea typeface="Calibri"/>
              <a:cs typeface="Calibri"/>
              <a:sym typeface="Calibri"/>
            </a:endParaRPr>
          </a:p>
          <a:p>
            <a:pPr indent="-317500" lvl="0" marL="457200" rtl="0" algn="l">
              <a:spcBef>
                <a:spcPts val="0"/>
              </a:spcBef>
              <a:spcAft>
                <a:spcPts val="0"/>
              </a:spcAft>
              <a:buClr>
                <a:srgbClr val="24292F"/>
              </a:buClr>
              <a:buSzPts val="1400"/>
              <a:buFont typeface="Calibri"/>
              <a:buChar char="●"/>
            </a:pPr>
            <a:r>
              <a:rPr lang="en">
                <a:solidFill>
                  <a:srgbClr val="24292F"/>
                </a:solidFill>
                <a:highlight>
                  <a:schemeClr val="dk1"/>
                </a:highlight>
                <a:latin typeface="Calibri"/>
                <a:ea typeface="Calibri"/>
                <a:cs typeface="Calibri"/>
                <a:sym typeface="Calibri"/>
              </a:rPr>
              <a:t>You only look once (YOLO) is a state-of-the-art, real-time object detection </a:t>
            </a:r>
            <a:r>
              <a:rPr lang="en">
                <a:solidFill>
                  <a:srgbClr val="24292F"/>
                </a:solidFill>
                <a:highlight>
                  <a:schemeClr val="dk1"/>
                </a:highlight>
                <a:latin typeface="Calibri"/>
                <a:ea typeface="Calibri"/>
                <a:cs typeface="Calibri"/>
                <a:sym typeface="Calibri"/>
              </a:rPr>
              <a:t>system YOLO</a:t>
            </a:r>
            <a:r>
              <a:rPr lang="en">
                <a:solidFill>
                  <a:srgbClr val="24292F"/>
                </a:solidFill>
                <a:highlight>
                  <a:schemeClr val="dk1"/>
                </a:highlight>
                <a:latin typeface="Calibri"/>
                <a:ea typeface="Calibri"/>
                <a:cs typeface="Calibri"/>
                <a:sym typeface="Calibri"/>
              </a:rPr>
              <a:t>, a new approach to object detection. Prior work on object detection repurposes classifiers to perform detection.</a:t>
            </a:r>
            <a:endParaRPr>
              <a:solidFill>
                <a:srgbClr val="24292F"/>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a:solidFill>
                <a:srgbClr val="24292F"/>
              </a:solidFill>
              <a:highlight>
                <a:schemeClr val="dk1"/>
              </a:highlight>
              <a:latin typeface="Calibri"/>
              <a:ea typeface="Calibri"/>
              <a:cs typeface="Calibri"/>
              <a:sym typeface="Calibri"/>
            </a:endParaRPr>
          </a:p>
          <a:p>
            <a:pPr indent="-317500" lvl="0" marL="457200" rtl="0" algn="l">
              <a:spcBef>
                <a:spcPts val="0"/>
              </a:spcBef>
              <a:spcAft>
                <a:spcPts val="0"/>
              </a:spcAft>
              <a:buClr>
                <a:srgbClr val="24292F"/>
              </a:buClr>
              <a:buSzPts val="1400"/>
              <a:buFont typeface="Calibri"/>
              <a:buChar char="●"/>
            </a:pPr>
            <a:r>
              <a:rPr lang="en">
                <a:solidFill>
                  <a:srgbClr val="24292F"/>
                </a:solidFill>
                <a:highlight>
                  <a:schemeClr val="dk1"/>
                </a:highlight>
                <a:latin typeface="Calibri"/>
                <a:ea typeface="Calibri"/>
                <a:cs typeface="Calibri"/>
                <a:sym typeface="Calibri"/>
              </a:rPr>
              <a:t> Instead, we frame object detection as a regression problem to spatially separated bounding boxes and associated class probabilities. </a:t>
            </a:r>
            <a:endParaRPr>
              <a:solidFill>
                <a:srgbClr val="24292F"/>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a:solidFill>
                <a:srgbClr val="24292F"/>
              </a:solidFill>
              <a:highlight>
                <a:schemeClr val="dk1"/>
              </a:highlight>
              <a:latin typeface="Calibri"/>
              <a:ea typeface="Calibri"/>
              <a:cs typeface="Calibri"/>
              <a:sym typeface="Calibri"/>
            </a:endParaRPr>
          </a:p>
          <a:p>
            <a:pPr indent="-317500" lvl="0" marL="457200" rtl="0" algn="l">
              <a:spcBef>
                <a:spcPts val="0"/>
              </a:spcBef>
              <a:spcAft>
                <a:spcPts val="0"/>
              </a:spcAft>
              <a:buClr>
                <a:srgbClr val="24292F"/>
              </a:buClr>
              <a:buSzPts val="1400"/>
              <a:buFont typeface="Calibri"/>
              <a:buChar char="●"/>
            </a:pPr>
            <a:r>
              <a:rPr lang="en">
                <a:solidFill>
                  <a:srgbClr val="24292F"/>
                </a:solidFill>
                <a:highlight>
                  <a:schemeClr val="dk1"/>
                </a:highlight>
                <a:latin typeface="Calibri"/>
                <a:ea typeface="Calibri"/>
                <a:cs typeface="Calibri"/>
                <a:sym typeface="Calibri"/>
              </a:rPr>
              <a:t>A single neural network predicts bounding boxes and class probabilities directly from full images in one evaluation. Since the whole detection pipeline is a single network, it can be optimized end-to-end directly on detection performance.</a:t>
            </a:r>
            <a:endParaRPr>
              <a:solidFill>
                <a:srgbClr val="24292F"/>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a:solidFill>
                <a:srgbClr val="24292F"/>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sz="1600">
              <a:solidFill>
                <a:srgbClr val="24292F"/>
              </a:solidFill>
              <a:highlight>
                <a:schemeClr val="dk1"/>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idx="1" type="body"/>
          </p:nvPr>
        </p:nvSpPr>
        <p:spPr>
          <a:xfrm>
            <a:off x="819150" y="724075"/>
            <a:ext cx="7570200" cy="37146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24292F"/>
              </a:buClr>
              <a:buSzPts val="1400"/>
              <a:buChar char="●"/>
            </a:pPr>
            <a:r>
              <a:rPr lang="en" sz="1400">
                <a:solidFill>
                  <a:srgbClr val="24292F"/>
                </a:solidFill>
                <a:highlight>
                  <a:schemeClr val="dk1"/>
                </a:highlight>
              </a:rPr>
              <a:t>The object detection task consists in determining the location on the image where certain objects are present, as well as classifying those objects. </a:t>
            </a:r>
            <a:endParaRPr sz="1400">
              <a:solidFill>
                <a:srgbClr val="24292F"/>
              </a:solidFill>
              <a:highlight>
                <a:schemeClr val="dk1"/>
              </a:highlight>
            </a:endParaRPr>
          </a:p>
          <a:p>
            <a:pPr indent="0" lvl="0" marL="0" rtl="0" algn="l">
              <a:lnSpc>
                <a:spcPct val="100000"/>
              </a:lnSpc>
              <a:spcBef>
                <a:spcPts val="0"/>
              </a:spcBef>
              <a:spcAft>
                <a:spcPts val="0"/>
              </a:spcAft>
              <a:buNone/>
            </a:pPr>
            <a:r>
              <a:t/>
            </a:r>
            <a:endParaRPr sz="1400">
              <a:solidFill>
                <a:srgbClr val="24292F"/>
              </a:solidFill>
              <a:highlight>
                <a:schemeClr val="dk1"/>
              </a:highlight>
            </a:endParaRPr>
          </a:p>
          <a:p>
            <a:pPr indent="-317500" lvl="0" marL="457200" rtl="0" algn="l">
              <a:lnSpc>
                <a:spcPct val="100000"/>
              </a:lnSpc>
              <a:spcBef>
                <a:spcPts val="0"/>
              </a:spcBef>
              <a:spcAft>
                <a:spcPts val="0"/>
              </a:spcAft>
              <a:buClr>
                <a:srgbClr val="24292F"/>
              </a:buClr>
              <a:buSzPts val="1400"/>
              <a:buChar char="●"/>
            </a:pPr>
            <a:r>
              <a:rPr lang="en" sz="1400">
                <a:solidFill>
                  <a:srgbClr val="24292F"/>
                </a:solidFill>
                <a:highlight>
                  <a:schemeClr val="dk1"/>
                </a:highlight>
              </a:rPr>
              <a:t>Previous methods for this, like R-CNN and its variations, used a pipeline to perform this task in multiple steps. This can be slow to run and also hard to optimize, because each individual component must be trained separately. YOLO, does it all with a single neural network</a:t>
            </a:r>
            <a:endParaRPr sz="1400">
              <a:solidFill>
                <a:srgbClr val="24292F"/>
              </a:solidFill>
              <a:highlight>
                <a:schemeClr val="dk1"/>
              </a:highlight>
            </a:endParaRPr>
          </a:p>
          <a:p>
            <a:pPr indent="0" lvl="0" marL="0" rtl="0" algn="l">
              <a:lnSpc>
                <a:spcPct val="100000"/>
              </a:lnSpc>
              <a:spcBef>
                <a:spcPts val="0"/>
              </a:spcBef>
              <a:spcAft>
                <a:spcPts val="0"/>
              </a:spcAft>
              <a:buNone/>
            </a:pPr>
            <a:r>
              <a:t/>
            </a:r>
            <a:endParaRPr sz="1400">
              <a:solidFill>
                <a:srgbClr val="24292F"/>
              </a:solidFill>
              <a:highlight>
                <a:schemeClr val="dk1"/>
              </a:highlight>
            </a:endParaRPr>
          </a:p>
          <a:p>
            <a:pPr indent="0" lvl="0" marL="0" rtl="0" algn="l">
              <a:lnSpc>
                <a:spcPct val="100000"/>
              </a:lnSpc>
              <a:spcBef>
                <a:spcPts val="0"/>
              </a:spcBef>
              <a:spcAft>
                <a:spcPts val="0"/>
              </a:spcAft>
              <a:buNone/>
            </a:pPr>
            <a:r>
              <a:t/>
            </a:r>
            <a:endParaRPr sz="1400">
              <a:solidFill>
                <a:srgbClr val="24292F"/>
              </a:solidFill>
              <a:highlight>
                <a:schemeClr val="dk1"/>
              </a:highlight>
            </a:endParaRPr>
          </a:p>
        </p:txBody>
      </p:sp>
      <p:pic>
        <p:nvPicPr>
          <p:cNvPr id="162" name="Google Shape;162;p18"/>
          <p:cNvPicPr preferRelativeResize="0"/>
          <p:nvPr/>
        </p:nvPicPr>
        <p:blipFill>
          <a:blip r:embed="rId3">
            <a:alphaModFix/>
          </a:blip>
          <a:stretch>
            <a:fillRect/>
          </a:stretch>
        </p:blipFill>
        <p:spPr>
          <a:xfrm>
            <a:off x="2671363" y="2148600"/>
            <a:ext cx="3801276" cy="237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YoloV4 Car Counter</a:t>
            </a:r>
            <a:endParaRPr/>
          </a:p>
        </p:txBody>
      </p:sp>
      <p:sp>
        <p:nvSpPr>
          <p:cNvPr id="168" name="Google Shape;168;p19"/>
          <p:cNvSpPr txBox="1"/>
          <p:nvPr>
            <p:ph idx="1" type="body"/>
          </p:nvPr>
        </p:nvSpPr>
        <p:spPr>
          <a:xfrm>
            <a:off x="819150" y="1498100"/>
            <a:ext cx="7395600" cy="294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F"/>
              </a:buClr>
              <a:buSzPts val="1400"/>
              <a:buFont typeface="Arial"/>
              <a:buChar char="●"/>
            </a:pPr>
            <a:r>
              <a:rPr lang="en" sz="1400">
                <a:solidFill>
                  <a:srgbClr val="24292F"/>
                </a:solidFill>
                <a:highlight>
                  <a:schemeClr val="dk1"/>
                </a:highlight>
                <a:latin typeface="Arial"/>
                <a:ea typeface="Arial"/>
                <a:cs typeface="Arial"/>
                <a:sym typeface="Arial"/>
              </a:rPr>
              <a:t>This is a project that counts automobiles in a video using the YoloV4 neural network. The detection happens every  x frames, where x is a variable.The dlib library is also sometimes used to track previously recognised cars.</a:t>
            </a:r>
            <a:endParaRPr sz="1400">
              <a:solidFill>
                <a:srgbClr val="24292F"/>
              </a:solidFill>
              <a:highlight>
                <a:schemeClr val="dk1"/>
              </a:highlight>
              <a:latin typeface="Arial"/>
              <a:ea typeface="Arial"/>
              <a:cs typeface="Arial"/>
              <a:sym typeface="Arial"/>
            </a:endParaRPr>
          </a:p>
          <a:p>
            <a:pPr indent="0" lvl="0" marL="457200" rtl="0" algn="l">
              <a:spcBef>
                <a:spcPts val="1200"/>
              </a:spcBef>
              <a:spcAft>
                <a:spcPts val="0"/>
              </a:spcAft>
              <a:buNone/>
            </a:pPr>
            <a:r>
              <a:t/>
            </a:r>
            <a:endParaRPr sz="1400">
              <a:solidFill>
                <a:srgbClr val="24292F"/>
              </a:solidFill>
              <a:highlight>
                <a:schemeClr val="dk1"/>
              </a:highlight>
              <a:latin typeface="Arial"/>
              <a:ea typeface="Arial"/>
              <a:cs typeface="Arial"/>
              <a:sym typeface="Arial"/>
            </a:endParaRPr>
          </a:p>
          <a:p>
            <a:pPr indent="-317500" lvl="0" marL="457200" rtl="0" algn="l">
              <a:spcBef>
                <a:spcPts val="1200"/>
              </a:spcBef>
              <a:spcAft>
                <a:spcPts val="0"/>
              </a:spcAft>
              <a:buClr>
                <a:srgbClr val="24292F"/>
              </a:buClr>
              <a:buSzPts val="1400"/>
              <a:buFont typeface="Arial"/>
              <a:buChar char="●"/>
            </a:pPr>
            <a:r>
              <a:rPr lang="en" sz="1400">
                <a:solidFill>
                  <a:srgbClr val="24292F"/>
                </a:solidFill>
                <a:highlight>
                  <a:schemeClr val="dk1"/>
                </a:highlight>
                <a:latin typeface="Arial"/>
                <a:ea typeface="Arial"/>
                <a:cs typeface="Arial"/>
                <a:sym typeface="Arial"/>
              </a:rPr>
              <a:t>Furthermore, you can edit confidence detection level, number of frames to count vehicle as detected before removing it from trackable list and the maximum distance from centroid (see Centroid Tracker class), number of frames to skip detection (and only use tracking) and the whether to use the original video size as annotations output or the YoloV4 256</a:t>
            </a:r>
            <a:r>
              <a:rPr lang="en" sz="1400">
                <a:solidFill>
                  <a:srgbClr val="24292F"/>
                </a:solidFill>
                <a:highlight>
                  <a:schemeClr val="dk1"/>
                </a:highlight>
                <a:latin typeface="Arial"/>
                <a:ea typeface="Arial"/>
                <a:cs typeface="Arial"/>
                <a:sym typeface="Arial"/>
              </a:rPr>
              <a:t>x256</a:t>
            </a:r>
            <a:r>
              <a:rPr lang="en" sz="1400">
                <a:solidFill>
                  <a:srgbClr val="24292F"/>
                </a:solidFill>
                <a:highlight>
                  <a:schemeClr val="dk1"/>
                </a:highlight>
                <a:latin typeface="Arial"/>
                <a:ea typeface="Arial"/>
                <a:cs typeface="Arial"/>
                <a:sym typeface="Arial"/>
              </a:rPr>
              <a:t> size.</a:t>
            </a:r>
            <a:endParaRPr sz="1500">
              <a:solidFill>
                <a:srgbClr val="24292F"/>
              </a:solidFill>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Chart</a:t>
            </a:r>
            <a:endParaRPr/>
          </a:p>
        </p:txBody>
      </p:sp>
      <p:pic>
        <p:nvPicPr>
          <p:cNvPr id="174" name="Google Shape;174;p20"/>
          <p:cNvPicPr preferRelativeResize="0"/>
          <p:nvPr/>
        </p:nvPicPr>
        <p:blipFill rotWithShape="1">
          <a:blip r:embed="rId3">
            <a:alphaModFix/>
          </a:blip>
          <a:srcRect b="2381" l="0" r="2940" t="0"/>
          <a:stretch/>
        </p:blipFill>
        <p:spPr>
          <a:xfrm>
            <a:off x="5484075" y="456213"/>
            <a:ext cx="2469426" cy="4231075"/>
          </a:xfrm>
          <a:prstGeom prst="rect">
            <a:avLst/>
          </a:prstGeom>
          <a:noFill/>
          <a:ln>
            <a:noFill/>
          </a:ln>
        </p:spPr>
      </p:pic>
      <p:sp>
        <p:nvSpPr>
          <p:cNvPr id="175" name="Google Shape;175;p20"/>
          <p:cNvSpPr txBox="1"/>
          <p:nvPr/>
        </p:nvSpPr>
        <p:spPr>
          <a:xfrm>
            <a:off x="1031650" y="1827500"/>
            <a:ext cx="21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6" name="Google Shape;176;p20"/>
          <p:cNvSpPr txBox="1"/>
          <p:nvPr/>
        </p:nvSpPr>
        <p:spPr>
          <a:xfrm>
            <a:off x="1311675" y="1886450"/>
            <a:ext cx="3861300" cy="25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4292F"/>
                </a:solidFill>
                <a:highlight>
                  <a:schemeClr val="dk1"/>
                </a:highlight>
                <a:latin typeface="Calibri"/>
                <a:ea typeface="Calibri"/>
                <a:cs typeface="Calibri"/>
                <a:sym typeface="Calibri"/>
              </a:rPr>
              <a:t>1.Get a real time image from the traffic catching camera</a:t>
            </a:r>
            <a:endParaRPr>
              <a:solidFill>
                <a:srgbClr val="24292F"/>
              </a:solidFill>
              <a:highlight>
                <a:schemeClr val="dk1"/>
              </a:highlight>
              <a:latin typeface="Calibri"/>
              <a:ea typeface="Calibri"/>
              <a:cs typeface="Calibri"/>
              <a:sym typeface="Calibri"/>
            </a:endParaRPr>
          </a:p>
          <a:p>
            <a:pPr indent="0" lvl="0" marL="0" rtl="0" algn="l">
              <a:lnSpc>
                <a:spcPct val="115000"/>
              </a:lnSpc>
              <a:spcBef>
                <a:spcPts val="1200"/>
              </a:spcBef>
              <a:spcAft>
                <a:spcPts val="0"/>
              </a:spcAft>
              <a:buNone/>
            </a:pPr>
            <a:r>
              <a:rPr lang="en">
                <a:solidFill>
                  <a:srgbClr val="24292F"/>
                </a:solidFill>
                <a:highlight>
                  <a:schemeClr val="dk1"/>
                </a:highlight>
                <a:latin typeface="Calibri"/>
                <a:ea typeface="Calibri"/>
                <a:cs typeface="Calibri"/>
                <a:sym typeface="Calibri"/>
              </a:rPr>
              <a:t>2.Scan and determine the traffic density</a:t>
            </a:r>
            <a:endParaRPr>
              <a:solidFill>
                <a:srgbClr val="24292F"/>
              </a:solidFill>
              <a:highlight>
                <a:schemeClr val="dk1"/>
              </a:highlight>
              <a:latin typeface="Calibri"/>
              <a:ea typeface="Calibri"/>
              <a:cs typeface="Calibri"/>
              <a:sym typeface="Calibri"/>
            </a:endParaRPr>
          </a:p>
          <a:p>
            <a:pPr indent="0" lvl="0" marL="0" rtl="0" algn="l">
              <a:lnSpc>
                <a:spcPct val="115000"/>
              </a:lnSpc>
              <a:spcBef>
                <a:spcPts val="1200"/>
              </a:spcBef>
              <a:spcAft>
                <a:spcPts val="0"/>
              </a:spcAft>
              <a:buNone/>
            </a:pPr>
            <a:r>
              <a:rPr lang="en">
                <a:solidFill>
                  <a:srgbClr val="24292F"/>
                </a:solidFill>
                <a:highlight>
                  <a:schemeClr val="dk1"/>
                </a:highlight>
                <a:latin typeface="Calibri"/>
                <a:ea typeface="Calibri"/>
                <a:cs typeface="Calibri"/>
                <a:sym typeface="Calibri"/>
              </a:rPr>
              <a:t>3.Input this data to the Time Allocation module</a:t>
            </a:r>
            <a:endParaRPr>
              <a:solidFill>
                <a:srgbClr val="24292F"/>
              </a:solidFill>
              <a:highlight>
                <a:schemeClr val="dk1"/>
              </a:highlight>
              <a:latin typeface="Calibri"/>
              <a:ea typeface="Calibri"/>
              <a:cs typeface="Calibri"/>
              <a:sym typeface="Calibri"/>
            </a:endParaRPr>
          </a:p>
          <a:p>
            <a:pPr indent="0" lvl="0" marL="0" rtl="0" algn="l">
              <a:lnSpc>
                <a:spcPct val="115000"/>
              </a:lnSpc>
              <a:spcBef>
                <a:spcPts val="1200"/>
              </a:spcBef>
              <a:spcAft>
                <a:spcPts val="0"/>
              </a:spcAft>
              <a:buNone/>
            </a:pPr>
            <a:r>
              <a:rPr lang="en">
                <a:solidFill>
                  <a:srgbClr val="24292F"/>
                </a:solidFill>
                <a:highlight>
                  <a:schemeClr val="dk1"/>
                </a:highlight>
                <a:latin typeface="Calibri"/>
                <a:ea typeface="Calibri"/>
                <a:cs typeface="Calibri"/>
                <a:sym typeface="Calibri"/>
              </a:rPr>
              <a:t>4.The output will be the time slots for each lane accordingly.</a:t>
            </a:r>
            <a:endParaRPr>
              <a:solidFill>
                <a:srgbClr val="24292F"/>
              </a:solidFill>
              <a:highlight>
                <a:schemeClr val="dk1"/>
              </a:highlight>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