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5" r:id="rId4"/>
    <p:sldId id="263" r:id="rId5"/>
    <p:sldId id="258" r:id="rId6"/>
    <p:sldId id="264" r:id="rId7"/>
    <p:sldId id="265" r:id="rId8"/>
    <p:sldId id="257" r:id="rId9"/>
    <p:sldId id="266" r:id="rId10"/>
    <p:sldId id="268" r:id="rId11"/>
    <p:sldId id="267" r:id="rId12"/>
    <p:sldId id="269" r:id="rId13"/>
    <p:sldId id="260" r:id="rId14"/>
    <p:sldId id="289" r:id="rId15"/>
    <p:sldId id="293" r:id="rId16"/>
    <p:sldId id="292" r:id="rId17"/>
    <p:sldId id="291" r:id="rId18"/>
    <p:sldId id="270" r:id="rId19"/>
    <p:sldId id="261" r:id="rId20"/>
    <p:sldId id="259" r:id="rId21"/>
    <p:sldId id="286" r:id="rId22"/>
    <p:sldId id="271" r:id="rId23"/>
    <p:sldId id="281" r:id="rId24"/>
    <p:sldId id="272" r:id="rId25"/>
    <p:sldId id="283" r:id="rId26"/>
    <p:sldId id="285" r:id="rId27"/>
    <p:sldId id="273" r:id="rId28"/>
    <p:sldId id="282" r:id="rId29"/>
    <p:sldId id="277" r:id="rId30"/>
    <p:sldId id="262"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5DF98-63B6-4F54-9D1E-D84A3511E1CD}"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7B7104F0-D714-4913-B111-4B1F4E88DFA6}">
      <dgm:prSet phldrT="[Text]" custT="1"/>
      <dgm:spPr/>
      <dgm:t>
        <a:bodyPr/>
        <a:lstStyle/>
        <a:p>
          <a:r>
            <a:rPr lang="en-US" sz="1800" dirty="0"/>
            <a:t>Md. </a:t>
          </a:r>
          <a:r>
            <a:rPr lang="en-US" sz="1800" dirty="0" err="1"/>
            <a:t>Shamsur</a:t>
          </a:r>
          <a:r>
            <a:rPr lang="en-US" sz="1800" dirty="0"/>
            <a:t> Rahim</a:t>
          </a:r>
        </a:p>
        <a:p>
          <a:r>
            <a:rPr lang="en-US" sz="1800" dirty="0"/>
            <a:t> Supervisor &amp; Lecturer</a:t>
          </a:r>
        </a:p>
        <a:p>
          <a:r>
            <a:rPr lang="en-US" sz="1800" dirty="0"/>
            <a:t> Department of Computer Science  Faculty of Science &amp; IT </a:t>
          </a:r>
        </a:p>
        <a:p>
          <a:r>
            <a:rPr lang="en-US" sz="1800" dirty="0"/>
            <a:t> American International University-Bangladesh </a:t>
          </a:r>
        </a:p>
      </dgm:t>
    </dgm:pt>
    <dgm:pt modelId="{FD189005-FEC2-4BC3-866E-C6DA79717532}" type="parTrans" cxnId="{82EC9AF1-1B43-479A-940E-26839F13497F}">
      <dgm:prSet/>
      <dgm:spPr/>
      <dgm:t>
        <a:bodyPr/>
        <a:lstStyle/>
        <a:p>
          <a:endParaRPr lang="en-US"/>
        </a:p>
      </dgm:t>
    </dgm:pt>
    <dgm:pt modelId="{5CE8BDE1-F376-4FF1-ABD4-BEC1F2DAA87A}" type="sibTrans" cxnId="{82EC9AF1-1B43-479A-940E-26839F13497F}">
      <dgm:prSet/>
      <dgm:spPr/>
      <dgm:t>
        <a:bodyPr/>
        <a:lstStyle/>
        <a:p>
          <a:endParaRPr lang="en-US"/>
        </a:p>
      </dgm:t>
    </dgm:pt>
    <dgm:pt modelId="{C295BDED-F97E-4691-A9D1-34828F26E2AE}">
      <dgm:prSet phldrT="[Text]" custT="1"/>
      <dgm:spPr/>
      <dgm:t>
        <a:bodyPr/>
        <a:lstStyle/>
        <a:p>
          <a:r>
            <a:rPr lang="en-US" sz="1800" dirty="0"/>
            <a:t>Dr. Dip Nandi </a:t>
          </a:r>
        </a:p>
        <a:p>
          <a:r>
            <a:rPr lang="en-US" sz="1800" dirty="0"/>
            <a:t>Head of the department  </a:t>
          </a:r>
        </a:p>
        <a:p>
          <a:r>
            <a:rPr lang="en-US" sz="1800" dirty="0"/>
            <a:t>Department of Computer Science Faculty of Science &amp; IT  </a:t>
          </a:r>
        </a:p>
        <a:p>
          <a:r>
            <a:rPr lang="en-US" sz="1800" dirty="0"/>
            <a:t>American International University-Bangladesh</a:t>
          </a:r>
        </a:p>
      </dgm:t>
    </dgm:pt>
    <dgm:pt modelId="{6004A653-7739-481C-B4B7-64C951CC9809}" type="parTrans" cxnId="{5EF6685C-7AA7-481A-9ADE-97B313CEA7E7}">
      <dgm:prSet/>
      <dgm:spPr/>
      <dgm:t>
        <a:bodyPr/>
        <a:lstStyle/>
        <a:p>
          <a:endParaRPr lang="en-US"/>
        </a:p>
      </dgm:t>
    </dgm:pt>
    <dgm:pt modelId="{20CAD082-2256-473A-A4AD-9691D3802C7A}" type="sibTrans" cxnId="{5EF6685C-7AA7-481A-9ADE-97B313CEA7E7}">
      <dgm:prSet/>
      <dgm:spPr/>
      <dgm:t>
        <a:bodyPr/>
        <a:lstStyle/>
        <a:p>
          <a:endParaRPr lang="en-US"/>
        </a:p>
      </dgm:t>
    </dgm:pt>
    <dgm:pt modelId="{52EB2081-3A54-40B3-807D-527E4AE89330}">
      <dgm:prSet phldrT="[Text]" custT="1"/>
      <dgm:spPr/>
      <dgm:t>
        <a:bodyPr/>
        <a:lstStyle/>
        <a:p>
          <a:r>
            <a:rPr lang="en-US" sz="1800" dirty="0" err="1"/>
            <a:t>Mashiour</a:t>
          </a:r>
          <a:r>
            <a:rPr lang="en-US" sz="1800" dirty="0"/>
            <a:t> Rahman </a:t>
          </a:r>
        </a:p>
        <a:p>
          <a:r>
            <a:rPr lang="en-US" sz="1800" dirty="0"/>
            <a:t>Director</a:t>
          </a:r>
        </a:p>
        <a:p>
          <a:r>
            <a:rPr lang="en-US" sz="1800" dirty="0"/>
            <a:t> Department of Computer Science </a:t>
          </a:r>
        </a:p>
        <a:p>
          <a:r>
            <a:rPr lang="en-US" sz="1800" dirty="0"/>
            <a:t>Faculty of Science &amp; IT </a:t>
          </a:r>
        </a:p>
        <a:p>
          <a:r>
            <a:rPr lang="en-US" sz="1800" dirty="0"/>
            <a:t>American International University-Bangladesh</a:t>
          </a:r>
        </a:p>
      </dgm:t>
    </dgm:pt>
    <dgm:pt modelId="{05E79AC6-3BC8-430E-8DF2-1EB719FFB8F7}" type="parTrans" cxnId="{107B1045-7DE4-45DB-A34E-CFDCAE95FADB}">
      <dgm:prSet/>
      <dgm:spPr/>
      <dgm:t>
        <a:bodyPr/>
        <a:lstStyle/>
        <a:p>
          <a:endParaRPr lang="en-US"/>
        </a:p>
      </dgm:t>
    </dgm:pt>
    <dgm:pt modelId="{8E8BDB9C-5A44-464F-A6AC-BEC4F9C67D84}" type="sibTrans" cxnId="{107B1045-7DE4-45DB-A34E-CFDCAE95FADB}">
      <dgm:prSet/>
      <dgm:spPr/>
      <dgm:t>
        <a:bodyPr/>
        <a:lstStyle/>
        <a:p>
          <a:endParaRPr lang="en-US"/>
        </a:p>
      </dgm:t>
    </dgm:pt>
    <dgm:pt modelId="{84AAD5C7-369D-462D-AE99-B52AC605E9BF}">
      <dgm:prSet phldrT="[Text]" custT="1"/>
      <dgm:spPr/>
      <dgm:t>
        <a:bodyPr/>
        <a:lstStyle/>
        <a:p>
          <a:r>
            <a:rPr lang="en-US" sz="1800" dirty="0"/>
            <a:t>Professor Dr. </a:t>
          </a:r>
          <a:r>
            <a:rPr lang="en-US" sz="1800" dirty="0" err="1"/>
            <a:t>Tafazzal</a:t>
          </a:r>
          <a:r>
            <a:rPr lang="en-US" sz="1800" dirty="0"/>
            <a:t> Hossain </a:t>
          </a:r>
        </a:p>
        <a:p>
          <a:r>
            <a:rPr lang="en-US" sz="1800" dirty="0"/>
            <a:t>Dean </a:t>
          </a:r>
        </a:p>
        <a:p>
          <a:r>
            <a:rPr lang="en-US" sz="1800" dirty="0"/>
            <a:t>Faculty of Science and information Technology </a:t>
          </a:r>
        </a:p>
        <a:p>
          <a:r>
            <a:rPr lang="en-US" sz="1800" dirty="0"/>
            <a:t>American International University-Bangladesh </a:t>
          </a:r>
        </a:p>
      </dgm:t>
    </dgm:pt>
    <dgm:pt modelId="{BC5BF215-C601-41FB-BBEF-61A4B087D030}" type="parTrans" cxnId="{86EFFD2A-CB92-467E-BB61-9BD914255423}">
      <dgm:prSet/>
      <dgm:spPr/>
      <dgm:t>
        <a:bodyPr/>
        <a:lstStyle/>
        <a:p>
          <a:endParaRPr lang="en-US"/>
        </a:p>
      </dgm:t>
    </dgm:pt>
    <dgm:pt modelId="{FBCB3CE7-12A1-47F3-9C39-1FB21473E0B8}" type="sibTrans" cxnId="{86EFFD2A-CB92-467E-BB61-9BD914255423}">
      <dgm:prSet/>
      <dgm:spPr/>
      <dgm:t>
        <a:bodyPr/>
        <a:lstStyle/>
        <a:p>
          <a:endParaRPr lang="en-US"/>
        </a:p>
      </dgm:t>
    </dgm:pt>
    <dgm:pt modelId="{B902D6BE-10F1-4D03-8DE3-647D7E23A245}">
      <dgm:prSet phldrT="[Text]" custT="1"/>
      <dgm:spPr/>
      <dgm:t>
        <a:bodyPr/>
        <a:lstStyle/>
        <a:p>
          <a:r>
            <a:rPr lang="en-US" sz="1800" dirty="0"/>
            <a:t>Dr. Carmen Z. </a:t>
          </a:r>
          <a:r>
            <a:rPr lang="en-US" sz="1800" dirty="0" err="1"/>
            <a:t>Lamagna</a:t>
          </a:r>
          <a:r>
            <a:rPr lang="en-US" sz="1800" dirty="0"/>
            <a:t> </a:t>
          </a:r>
        </a:p>
        <a:p>
          <a:r>
            <a:rPr lang="en-US" sz="1800" dirty="0"/>
            <a:t>Vice Chancellor </a:t>
          </a:r>
        </a:p>
        <a:p>
          <a:r>
            <a:rPr lang="en-US" sz="1800" dirty="0"/>
            <a:t>American International University-Bangladesh </a:t>
          </a:r>
        </a:p>
      </dgm:t>
    </dgm:pt>
    <dgm:pt modelId="{6289B2FD-A0D6-4ACE-AA76-93867EFC6AF2}" type="parTrans" cxnId="{07933705-C96F-472B-BA55-22431C172577}">
      <dgm:prSet/>
      <dgm:spPr/>
      <dgm:t>
        <a:bodyPr/>
        <a:lstStyle/>
        <a:p>
          <a:endParaRPr lang="en-US"/>
        </a:p>
      </dgm:t>
    </dgm:pt>
    <dgm:pt modelId="{352BE562-4296-4919-8262-ADCBAB7E7068}" type="sibTrans" cxnId="{07933705-C96F-472B-BA55-22431C172577}">
      <dgm:prSet/>
      <dgm:spPr/>
      <dgm:t>
        <a:bodyPr/>
        <a:lstStyle/>
        <a:p>
          <a:endParaRPr lang="en-US"/>
        </a:p>
      </dgm:t>
    </dgm:pt>
    <dgm:pt modelId="{BDD6D434-536F-4BEC-AD9C-F66687AFED7B}" type="pres">
      <dgm:prSet presAssocID="{4475DF98-63B6-4F54-9D1E-D84A3511E1CD}" presName="diagram" presStyleCnt="0">
        <dgm:presLayoutVars>
          <dgm:dir/>
          <dgm:resizeHandles val="exact"/>
        </dgm:presLayoutVars>
      </dgm:prSet>
      <dgm:spPr/>
    </dgm:pt>
    <dgm:pt modelId="{338DDE88-52AC-407F-9FA2-7C587D6797F2}" type="pres">
      <dgm:prSet presAssocID="{7B7104F0-D714-4913-B111-4B1F4E88DFA6}" presName="node" presStyleLbl="node1" presStyleIdx="0" presStyleCnt="5" custScaleX="81066" custScaleY="75955" custLinFactNeighborX="3970" custLinFactNeighborY="735">
        <dgm:presLayoutVars>
          <dgm:bulletEnabled val="1"/>
        </dgm:presLayoutVars>
      </dgm:prSet>
      <dgm:spPr/>
    </dgm:pt>
    <dgm:pt modelId="{EE6CF0A7-4436-4783-AC84-86C194260BF1}" type="pres">
      <dgm:prSet presAssocID="{5CE8BDE1-F376-4FF1-ABD4-BEC1F2DAA87A}" presName="sibTrans" presStyleCnt="0"/>
      <dgm:spPr/>
    </dgm:pt>
    <dgm:pt modelId="{CEE48890-8EEF-4892-86FE-2C7CC93581D4}" type="pres">
      <dgm:prSet presAssocID="{C295BDED-F97E-4691-A9D1-34828F26E2AE}" presName="node" presStyleLbl="node1" presStyleIdx="1" presStyleCnt="5" custScaleX="79811" custScaleY="76066">
        <dgm:presLayoutVars>
          <dgm:bulletEnabled val="1"/>
        </dgm:presLayoutVars>
      </dgm:prSet>
      <dgm:spPr/>
    </dgm:pt>
    <dgm:pt modelId="{A8973EC9-B8EF-4124-BBEE-C37949B15232}" type="pres">
      <dgm:prSet presAssocID="{20CAD082-2256-473A-A4AD-9691D3802C7A}" presName="sibTrans" presStyleCnt="0"/>
      <dgm:spPr/>
    </dgm:pt>
    <dgm:pt modelId="{4A491A3D-343B-4473-88B1-16A6C3E7BC18}" type="pres">
      <dgm:prSet presAssocID="{52EB2081-3A54-40B3-807D-527E4AE89330}" presName="node" presStyleLbl="node1" presStyleIdx="2" presStyleCnt="5" custScaleX="87766" custScaleY="76818" custLinFactNeighborX="-2496" custLinFactNeighborY="-320">
        <dgm:presLayoutVars>
          <dgm:bulletEnabled val="1"/>
        </dgm:presLayoutVars>
      </dgm:prSet>
      <dgm:spPr/>
    </dgm:pt>
    <dgm:pt modelId="{1A2905E6-76C3-48AB-9B97-4C468D67F5B8}" type="pres">
      <dgm:prSet presAssocID="{8E8BDB9C-5A44-464F-A6AC-BEC4F9C67D84}" presName="sibTrans" presStyleCnt="0"/>
      <dgm:spPr/>
    </dgm:pt>
    <dgm:pt modelId="{1B00D925-8464-4FD7-B564-78B947F849E2}" type="pres">
      <dgm:prSet presAssocID="{84AAD5C7-369D-462D-AE99-B52AC605E9BF}" presName="node" presStyleLbl="node1" presStyleIdx="3" presStyleCnt="5" custScaleX="95594" custScaleY="69321" custLinFactNeighborX="-365" custLinFactNeighborY="1520">
        <dgm:presLayoutVars>
          <dgm:bulletEnabled val="1"/>
        </dgm:presLayoutVars>
      </dgm:prSet>
      <dgm:spPr/>
    </dgm:pt>
    <dgm:pt modelId="{E5F0BCF5-9E14-45E2-B234-920E23F1AE0A}" type="pres">
      <dgm:prSet presAssocID="{FBCB3CE7-12A1-47F3-9C39-1FB21473E0B8}" presName="sibTrans" presStyleCnt="0"/>
      <dgm:spPr/>
    </dgm:pt>
    <dgm:pt modelId="{2516F0BC-5F89-4287-AEA3-380AEE23F080}" type="pres">
      <dgm:prSet presAssocID="{B902D6BE-10F1-4D03-8DE3-647D7E23A245}" presName="node" presStyleLbl="node1" presStyleIdx="4" presStyleCnt="5" custScaleX="96640" custScaleY="67497">
        <dgm:presLayoutVars>
          <dgm:bulletEnabled val="1"/>
        </dgm:presLayoutVars>
      </dgm:prSet>
      <dgm:spPr/>
    </dgm:pt>
  </dgm:ptLst>
  <dgm:cxnLst>
    <dgm:cxn modelId="{07933705-C96F-472B-BA55-22431C172577}" srcId="{4475DF98-63B6-4F54-9D1E-D84A3511E1CD}" destId="{B902D6BE-10F1-4D03-8DE3-647D7E23A245}" srcOrd="4" destOrd="0" parTransId="{6289B2FD-A0D6-4ACE-AA76-93867EFC6AF2}" sibTransId="{352BE562-4296-4919-8262-ADCBAB7E7068}"/>
    <dgm:cxn modelId="{86EFFD2A-CB92-467E-BB61-9BD914255423}" srcId="{4475DF98-63B6-4F54-9D1E-D84A3511E1CD}" destId="{84AAD5C7-369D-462D-AE99-B52AC605E9BF}" srcOrd="3" destOrd="0" parTransId="{BC5BF215-C601-41FB-BBEF-61A4B087D030}" sibTransId="{FBCB3CE7-12A1-47F3-9C39-1FB21473E0B8}"/>
    <dgm:cxn modelId="{8B55F03C-387A-49EF-B2EA-31D6E56117FB}" type="presOf" srcId="{B902D6BE-10F1-4D03-8DE3-647D7E23A245}" destId="{2516F0BC-5F89-4287-AEA3-380AEE23F080}" srcOrd="0" destOrd="0" presId="urn:microsoft.com/office/officeart/2005/8/layout/default"/>
    <dgm:cxn modelId="{6520A23F-E628-4707-8CD1-528650A729B4}" type="presOf" srcId="{C295BDED-F97E-4691-A9D1-34828F26E2AE}" destId="{CEE48890-8EEF-4892-86FE-2C7CC93581D4}" srcOrd="0" destOrd="0" presId="urn:microsoft.com/office/officeart/2005/8/layout/default"/>
    <dgm:cxn modelId="{5EF6685C-7AA7-481A-9ADE-97B313CEA7E7}" srcId="{4475DF98-63B6-4F54-9D1E-D84A3511E1CD}" destId="{C295BDED-F97E-4691-A9D1-34828F26E2AE}" srcOrd="1" destOrd="0" parTransId="{6004A653-7739-481C-B4B7-64C951CC9809}" sibTransId="{20CAD082-2256-473A-A4AD-9691D3802C7A}"/>
    <dgm:cxn modelId="{107B1045-7DE4-45DB-A34E-CFDCAE95FADB}" srcId="{4475DF98-63B6-4F54-9D1E-D84A3511E1CD}" destId="{52EB2081-3A54-40B3-807D-527E4AE89330}" srcOrd="2" destOrd="0" parTransId="{05E79AC6-3BC8-430E-8DF2-1EB719FFB8F7}" sibTransId="{8E8BDB9C-5A44-464F-A6AC-BEC4F9C67D84}"/>
    <dgm:cxn modelId="{4CB7068D-ABE3-4CDF-BA73-90A44499040A}" type="presOf" srcId="{7B7104F0-D714-4913-B111-4B1F4E88DFA6}" destId="{338DDE88-52AC-407F-9FA2-7C587D6797F2}" srcOrd="0" destOrd="0" presId="urn:microsoft.com/office/officeart/2005/8/layout/default"/>
    <dgm:cxn modelId="{48816C9C-E545-467C-AA85-CD7713E5C24D}" type="presOf" srcId="{4475DF98-63B6-4F54-9D1E-D84A3511E1CD}" destId="{BDD6D434-536F-4BEC-AD9C-F66687AFED7B}" srcOrd="0" destOrd="0" presId="urn:microsoft.com/office/officeart/2005/8/layout/default"/>
    <dgm:cxn modelId="{093800DB-7FDF-4486-891B-047E3AF3121A}" type="presOf" srcId="{84AAD5C7-369D-462D-AE99-B52AC605E9BF}" destId="{1B00D925-8464-4FD7-B564-78B947F849E2}" srcOrd="0" destOrd="0" presId="urn:microsoft.com/office/officeart/2005/8/layout/default"/>
    <dgm:cxn modelId="{82EC9AF1-1B43-479A-940E-26839F13497F}" srcId="{4475DF98-63B6-4F54-9D1E-D84A3511E1CD}" destId="{7B7104F0-D714-4913-B111-4B1F4E88DFA6}" srcOrd="0" destOrd="0" parTransId="{FD189005-FEC2-4BC3-866E-C6DA79717532}" sibTransId="{5CE8BDE1-F376-4FF1-ABD4-BEC1F2DAA87A}"/>
    <dgm:cxn modelId="{5209B3F7-C9E3-4DBB-B172-75E5F1C8084E}" type="presOf" srcId="{52EB2081-3A54-40B3-807D-527E4AE89330}" destId="{4A491A3D-343B-4473-88B1-16A6C3E7BC18}" srcOrd="0" destOrd="0" presId="urn:microsoft.com/office/officeart/2005/8/layout/default"/>
    <dgm:cxn modelId="{1B4B2953-65F5-4F53-A15B-46C88008C4B1}" type="presParOf" srcId="{BDD6D434-536F-4BEC-AD9C-F66687AFED7B}" destId="{338DDE88-52AC-407F-9FA2-7C587D6797F2}" srcOrd="0" destOrd="0" presId="urn:microsoft.com/office/officeart/2005/8/layout/default"/>
    <dgm:cxn modelId="{926B32DB-691D-435A-AC86-220ECD8934BC}" type="presParOf" srcId="{BDD6D434-536F-4BEC-AD9C-F66687AFED7B}" destId="{EE6CF0A7-4436-4783-AC84-86C194260BF1}" srcOrd="1" destOrd="0" presId="urn:microsoft.com/office/officeart/2005/8/layout/default"/>
    <dgm:cxn modelId="{7D87BE3E-1A78-4607-9EEB-39D6B7761687}" type="presParOf" srcId="{BDD6D434-536F-4BEC-AD9C-F66687AFED7B}" destId="{CEE48890-8EEF-4892-86FE-2C7CC93581D4}" srcOrd="2" destOrd="0" presId="urn:microsoft.com/office/officeart/2005/8/layout/default"/>
    <dgm:cxn modelId="{5BB6F6A2-F809-4160-AD86-1B413232375F}" type="presParOf" srcId="{BDD6D434-536F-4BEC-AD9C-F66687AFED7B}" destId="{A8973EC9-B8EF-4124-BBEE-C37949B15232}" srcOrd="3" destOrd="0" presId="urn:microsoft.com/office/officeart/2005/8/layout/default"/>
    <dgm:cxn modelId="{7E7C0EB7-8D0B-4AF1-A505-5D552E61A2F3}" type="presParOf" srcId="{BDD6D434-536F-4BEC-AD9C-F66687AFED7B}" destId="{4A491A3D-343B-4473-88B1-16A6C3E7BC18}" srcOrd="4" destOrd="0" presId="urn:microsoft.com/office/officeart/2005/8/layout/default"/>
    <dgm:cxn modelId="{0765C4C7-DC5E-49F5-A44F-EC098E3775CC}" type="presParOf" srcId="{BDD6D434-536F-4BEC-AD9C-F66687AFED7B}" destId="{1A2905E6-76C3-48AB-9B97-4C468D67F5B8}" srcOrd="5" destOrd="0" presId="urn:microsoft.com/office/officeart/2005/8/layout/default"/>
    <dgm:cxn modelId="{036AD63C-679D-4476-88C8-37A4F83F185A}" type="presParOf" srcId="{BDD6D434-536F-4BEC-AD9C-F66687AFED7B}" destId="{1B00D925-8464-4FD7-B564-78B947F849E2}" srcOrd="6" destOrd="0" presId="urn:microsoft.com/office/officeart/2005/8/layout/default"/>
    <dgm:cxn modelId="{66F15074-AB88-4D3C-BDC0-903555B2F75B}" type="presParOf" srcId="{BDD6D434-536F-4BEC-AD9C-F66687AFED7B}" destId="{E5F0BCF5-9E14-45E2-B234-920E23F1AE0A}" srcOrd="7" destOrd="0" presId="urn:microsoft.com/office/officeart/2005/8/layout/default"/>
    <dgm:cxn modelId="{76C62531-0DB6-4537-A689-434ED93A00F0}" type="presParOf" srcId="{BDD6D434-536F-4BEC-AD9C-F66687AFED7B}" destId="{2516F0BC-5F89-4287-AEA3-380AEE23F08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DDE88-52AC-407F-9FA2-7C587D6797F2}">
      <dsp:nvSpPr>
        <dsp:cNvPr id="0" name=""/>
        <dsp:cNvSpPr/>
      </dsp:nvSpPr>
      <dsp:spPr>
        <a:xfrm>
          <a:off x="173497" y="416122"/>
          <a:ext cx="3488543" cy="1961159"/>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Md. </a:t>
          </a:r>
          <a:r>
            <a:rPr lang="en-US" sz="1800" kern="1200" dirty="0" err="1"/>
            <a:t>Shamsur</a:t>
          </a:r>
          <a:r>
            <a:rPr lang="en-US" sz="1800" kern="1200" dirty="0"/>
            <a:t> Rahim</a:t>
          </a:r>
        </a:p>
        <a:p>
          <a:pPr marL="0" lvl="0" indent="0" algn="ctr" defTabSz="800100">
            <a:lnSpc>
              <a:spcPct val="90000"/>
            </a:lnSpc>
            <a:spcBef>
              <a:spcPct val="0"/>
            </a:spcBef>
            <a:spcAft>
              <a:spcPct val="35000"/>
            </a:spcAft>
            <a:buNone/>
          </a:pPr>
          <a:r>
            <a:rPr lang="en-US" sz="1800" kern="1200" dirty="0"/>
            <a:t> Supervisor &amp; Lecturer</a:t>
          </a:r>
        </a:p>
        <a:p>
          <a:pPr marL="0" lvl="0" indent="0" algn="ctr" defTabSz="800100">
            <a:lnSpc>
              <a:spcPct val="90000"/>
            </a:lnSpc>
            <a:spcBef>
              <a:spcPct val="0"/>
            </a:spcBef>
            <a:spcAft>
              <a:spcPct val="35000"/>
            </a:spcAft>
            <a:buNone/>
          </a:pPr>
          <a:r>
            <a:rPr lang="en-US" sz="1800" kern="1200" dirty="0"/>
            <a:t> Department of Computer Science  Faculty of Science &amp; IT </a:t>
          </a:r>
        </a:p>
        <a:p>
          <a:pPr marL="0" lvl="0" indent="0" algn="ctr" defTabSz="800100">
            <a:lnSpc>
              <a:spcPct val="90000"/>
            </a:lnSpc>
            <a:spcBef>
              <a:spcPct val="0"/>
            </a:spcBef>
            <a:spcAft>
              <a:spcPct val="35000"/>
            </a:spcAft>
            <a:buNone/>
          </a:pPr>
          <a:r>
            <a:rPr lang="en-US" sz="1800" kern="1200" dirty="0"/>
            <a:t> American International University-Bangladesh </a:t>
          </a:r>
        </a:p>
      </dsp:txBody>
      <dsp:txXfrm>
        <a:off x="173497" y="416122"/>
        <a:ext cx="3488543" cy="1961159"/>
      </dsp:txXfrm>
    </dsp:sp>
    <dsp:sp modelId="{CEE48890-8EEF-4892-86FE-2C7CC93581D4}">
      <dsp:nvSpPr>
        <dsp:cNvPr id="0" name=""/>
        <dsp:cNvSpPr/>
      </dsp:nvSpPr>
      <dsp:spPr>
        <a:xfrm>
          <a:off x="3921532" y="395711"/>
          <a:ext cx="3434536" cy="1964025"/>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Dr. Dip Nandi </a:t>
          </a:r>
        </a:p>
        <a:p>
          <a:pPr marL="0" lvl="0" indent="0" algn="ctr" defTabSz="800100">
            <a:lnSpc>
              <a:spcPct val="90000"/>
            </a:lnSpc>
            <a:spcBef>
              <a:spcPct val="0"/>
            </a:spcBef>
            <a:spcAft>
              <a:spcPct val="35000"/>
            </a:spcAft>
            <a:buNone/>
          </a:pPr>
          <a:r>
            <a:rPr lang="en-US" sz="1800" kern="1200" dirty="0"/>
            <a:t>Head of the department  </a:t>
          </a:r>
        </a:p>
        <a:p>
          <a:pPr marL="0" lvl="0" indent="0" algn="ctr" defTabSz="800100">
            <a:lnSpc>
              <a:spcPct val="90000"/>
            </a:lnSpc>
            <a:spcBef>
              <a:spcPct val="0"/>
            </a:spcBef>
            <a:spcAft>
              <a:spcPct val="35000"/>
            </a:spcAft>
            <a:buNone/>
          </a:pPr>
          <a:r>
            <a:rPr lang="en-US" sz="1800" kern="1200" dirty="0"/>
            <a:t>Department of Computer Science Faculty of Science &amp; IT  </a:t>
          </a:r>
        </a:p>
        <a:p>
          <a:pPr marL="0" lvl="0" indent="0" algn="ctr" defTabSz="800100">
            <a:lnSpc>
              <a:spcPct val="90000"/>
            </a:lnSpc>
            <a:spcBef>
              <a:spcPct val="0"/>
            </a:spcBef>
            <a:spcAft>
              <a:spcPct val="35000"/>
            </a:spcAft>
            <a:buNone/>
          </a:pPr>
          <a:r>
            <a:rPr lang="en-US" sz="1800" kern="1200" dirty="0"/>
            <a:t>American International University-Bangladesh</a:t>
          </a:r>
        </a:p>
      </dsp:txBody>
      <dsp:txXfrm>
        <a:off x="3921532" y="395711"/>
        <a:ext cx="3434536" cy="1964025"/>
      </dsp:txXfrm>
    </dsp:sp>
    <dsp:sp modelId="{4A491A3D-343B-4473-88B1-16A6C3E7BC18}">
      <dsp:nvSpPr>
        <dsp:cNvPr id="0" name=""/>
        <dsp:cNvSpPr/>
      </dsp:nvSpPr>
      <dsp:spPr>
        <a:xfrm>
          <a:off x="7678990" y="377741"/>
          <a:ext cx="3776866" cy="1983442"/>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Mashiour</a:t>
          </a:r>
          <a:r>
            <a:rPr lang="en-US" sz="1800" kern="1200" dirty="0"/>
            <a:t> Rahman </a:t>
          </a:r>
        </a:p>
        <a:p>
          <a:pPr marL="0" lvl="0" indent="0" algn="ctr" defTabSz="800100">
            <a:lnSpc>
              <a:spcPct val="90000"/>
            </a:lnSpc>
            <a:spcBef>
              <a:spcPct val="0"/>
            </a:spcBef>
            <a:spcAft>
              <a:spcPct val="35000"/>
            </a:spcAft>
            <a:buNone/>
          </a:pPr>
          <a:r>
            <a:rPr lang="en-US" sz="1800" kern="1200" dirty="0"/>
            <a:t>Director</a:t>
          </a:r>
        </a:p>
        <a:p>
          <a:pPr marL="0" lvl="0" indent="0" algn="ctr" defTabSz="800100">
            <a:lnSpc>
              <a:spcPct val="90000"/>
            </a:lnSpc>
            <a:spcBef>
              <a:spcPct val="0"/>
            </a:spcBef>
            <a:spcAft>
              <a:spcPct val="35000"/>
            </a:spcAft>
            <a:buNone/>
          </a:pPr>
          <a:r>
            <a:rPr lang="en-US" sz="1800" kern="1200" dirty="0"/>
            <a:t> Department of Computer Science </a:t>
          </a:r>
        </a:p>
        <a:p>
          <a:pPr marL="0" lvl="0" indent="0" algn="ctr" defTabSz="800100">
            <a:lnSpc>
              <a:spcPct val="90000"/>
            </a:lnSpc>
            <a:spcBef>
              <a:spcPct val="0"/>
            </a:spcBef>
            <a:spcAft>
              <a:spcPct val="35000"/>
            </a:spcAft>
            <a:buNone/>
          </a:pPr>
          <a:r>
            <a:rPr lang="en-US" sz="1800" kern="1200" dirty="0"/>
            <a:t>Faculty of Science &amp; IT </a:t>
          </a:r>
        </a:p>
        <a:p>
          <a:pPr marL="0" lvl="0" indent="0" algn="ctr" defTabSz="800100">
            <a:lnSpc>
              <a:spcPct val="90000"/>
            </a:lnSpc>
            <a:spcBef>
              <a:spcPct val="0"/>
            </a:spcBef>
            <a:spcAft>
              <a:spcPct val="35000"/>
            </a:spcAft>
            <a:buNone/>
          </a:pPr>
          <a:r>
            <a:rPr lang="en-US" sz="1800" kern="1200" dirty="0"/>
            <a:t>American International University-Bangladesh</a:t>
          </a:r>
        </a:p>
      </dsp:txBody>
      <dsp:txXfrm>
        <a:off x="7678990" y="377741"/>
        <a:ext cx="3776866" cy="1983442"/>
      </dsp:txXfrm>
    </dsp:sp>
    <dsp:sp modelId="{1B00D925-8464-4FD7-B564-78B947F849E2}">
      <dsp:nvSpPr>
        <dsp:cNvPr id="0" name=""/>
        <dsp:cNvSpPr/>
      </dsp:nvSpPr>
      <dsp:spPr>
        <a:xfrm>
          <a:off x="1415849" y="2839026"/>
          <a:ext cx="4113731" cy="1789869"/>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Professor Dr. </a:t>
          </a:r>
          <a:r>
            <a:rPr lang="en-US" sz="1800" kern="1200" dirty="0" err="1"/>
            <a:t>Tafazzal</a:t>
          </a:r>
          <a:r>
            <a:rPr lang="en-US" sz="1800" kern="1200" dirty="0"/>
            <a:t> Hossain </a:t>
          </a:r>
        </a:p>
        <a:p>
          <a:pPr marL="0" lvl="0" indent="0" algn="ctr" defTabSz="800100">
            <a:lnSpc>
              <a:spcPct val="90000"/>
            </a:lnSpc>
            <a:spcBef>
              <a:spcPct val="0"/>
            </a:spcBef>
            <a:spcAft>
              <a:spcPct val="35000"/>
            </a:spcAft>
            <a:buNone/>
          </a:pPr>
          <a:r>
            <a:rPr lang="en-US" sz="1800" kern="1200" dirty="0"/>
            <a:t>Dean </a:t>
          </a:r>
        </a:p>
        <a:p>
          <a:pPr marL="0" lvl="0" indent="0" algn="ctr" defTabSz="800100">
            <a:lnSpc>
              <a:spcPct val="90000"/>
            </a:lnSpc>
            <a:spcBef>
              <a:spcPct val="0"/>
            </a:spcBef>
            <a:spcAft>
              <a:spcPct val="35000"/>
            </a:spcAft>
            <a:buNone/>
          </a:pPr>
          <a:r>
            <a:rPr lang="en-US" sz="1800" kern="1200" dirty="0"/>
            <a:t>Faculty of Science and information Technology </a:t>
          </a:r>
        </a:p>
        <a:p>
          <a:pPr marL="0" lvl="0" indent="0" algn="ctr" defTabSz="800100">
            <a:lnSpc>
              <a:spcPct val="90000"/>
            </a:lnSpc>
            <a:spcBef>
              <a:spcPct val="0"/>
            </a:spcBef>
            <a:spcAft>
              <a:spcPct val="35000"/>
            </a:spcAft>
            <a:buNone/>
          </a:pPr>
          <a:r>
            <a:rPr lang="en-US" sz="1800" kern="1200" dirty="0"/>
            <a:t>American International University-Bangladesh </a:t>
          </a:r>
        </a:p>
      </dsp:txBody>
      <dsp:txXfrm>
        <a:off x="1415849" y="2839026"/>
        <a:ext cx="4113731" cy="1789869"/>
      </dsp:txXfrm>
    </dsp:sp>
    <dsp:sp modelId="{2516F0BC-5F89-4287-AEA3-380AEE23F080}">
      <dsp:nvSpPr>
        <dsp:cNvPr id="0" name=""/>
        <dsp:cNvSpPr/>
      </dsp:nvSpPr>
      <dsp:spPr>
        <a:xfrm>
          <a:off x="5975622" y="2823327"/>
          <a:ext cx="4158744" cy="1742774"/>
        </a:xfrm>
        <a:prstGeom prst="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Dr. Carmen Z. </a:t>
          </a:r>
          <a:r>
            <a:rPr lang="en-US" sz="1800" kern="1200" dirty="0" err="1"/>
            <a:t>Lamagna</a:t>
          </a:r>
          <a:r>
            <a:rPr lang="en-US" sz="1800" kern="1200" dirty="0"/>
            <a:t> </a:t>
          </a:r>
        </a:p>
        <a:p>
          <a:pPr marL="0" lvl="0" indent="0" algn="ctr" defTabSz="800100">
            <a:lnSpc>
              <a:spcPct val="90000"/>
            </a:lnSpc>
            <a:spcBef>
              <a:spcPct val="0"/>
            </a:spcBef>
            <a:spcAft>
              <a:spcPct val="35000"/>
            </a:spcAft>
            <a:buNone/>
          </a:pPr>
          <a:r>
            <a:rPr lang="en-US" sz="1800" kern="1200" dirty="0"/>
            <a:t>Vice Chancellor </a:t>
          </a:r>
        </a:p>
        <a:p>
          <a:pPr marL="0" lvl="0" indent="0" algn="ctr" defTabSz="800100">
            <a:lnSpc>
              <a:spcPct val="90000"/>
            </a:lnSpc>
            <a:spcBef>
              <a:spcPct val="0"/>
            </a:spcBef>
            <a:spcAft>
              <a:spcPct val="35000"/>
            </a:spcAft>
            <a:buNone/>
          </a:pPr>
          <a:r>
            <a:rPr lang="en-US" sz="1800" kern="1200" dirty="0"/>
            <a:t>American International University-Bangladesh </a:t>
          </a:r>
        </a:p>
      </dsp:txBody>
      <dsp:txXfrm>
        <a:off x="5975622" y="2823327"/>
        <a:ext cx="4158744" cy="17427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248422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416310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2407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3897880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2393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3890870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4238898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281172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3598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ABB5D-D0BA-40DC-B670-795542584FA1}"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64684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CABB5D-D0BA-40DC-B670-795542584FA1}"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40840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ABB5D-D0BA-40DC-B670-795542584FA1}"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55374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ABB5D-D0BA-40DC-B670-795542584FA1}"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420109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ABB5D-D0BA-40DC-B670-795542584FA1}"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220937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ABB5D-D0BA-40DC-B670-795542584FA1}"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260810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CABB5D-D0BA-40DC-B670-795542584FA1}"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A285A-A73D-4EEC-A8FE-1C5D859C42E0}" type="slidenum">
              <a:rPr lang="en-US" smtClean="0"/>
              <a:t>‹#›</a:t>
            </a:fld>
            <a:endParaRPr lang="en-US"/>
          </a:p>
        </p:txBody>
      </p:sp>
    </p:spTree>
    <p:extLst>
      <p:ext uri="{BB962C8B-B14F-4D97-AF65-F5344CB8AC3E}">
        <p14:creationId xmlns:p14="http://schemas.microsoft.com/office/powerpoint/2010/main" val="36954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CABB5D-D0BA-40DC-B670-795542584FA1}" type="datetimeFigureOut">
              <a:rPr lang="en-US" smtClean="0"/>
              <a:t>1/26/2020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EA285A-A73D-4EEC-A8FE-1C5D859C42E0}" type="slidenum">
              <a:rPr lang="en-US" smtClean="0"/>
              <a:t>‹#›</a:t>
            </a:fld>
            <a:endParaRPr lang="en-US"/>
          </a:p>
        </p:txBody>
      </p:sp>
    </p:spTree>
    <p:extLst>
      <p:ext uri="{BB962C8B-B14F-4D97-AF65-F5344CB8AC3E}">
        <p14:creationId xmlns:p14="http://schemas.microsoft.com/office/powerpoint/2010/main" val="4047038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367" y="216201"/>
            <a:ext cx="11697730" cy="937096"/>
          </a:xfrm>
        </p:spPr>
        <p:txBody>
          <a:bodyPr>
            <a:noAutofit/>
          </a:bodyPr>
          <a:lstStyle/>
          <a:p>
            <a:pPr algn="l"/>
            <a:r>
              <a:rPr lang="en-US" sz="3200" b="1" dirty="0"/>
              <a:t>   Industrial Engineering Data Management System </a:t>
            </a:r>
            <a:br>
              <a:rPr lang="en-US" sz="3200" b="1" dirty="0"/>
            </a:br>
            <a:r>
              <a:rPr lang="en-US" sz="3200" b="1" dirty="0"/>
              <a:t>                       for Garments industry </a:t>
            </a:r>
          </a:p>
        </p:txBody>
      </p:sp>
      <p:sp>
        <p:nvSpPr>
          <p:cNvPr id="3" name="Subtitle 2"/>
          <p:cNvSpPr>
            <a:spLocks noGrp="1"/>
          </p:cNvSpPr>
          <p:nvPr>
            <p:ph type="subTitle" idx="1"/>
          </p:nvPr>
        </p:nvSpPr>
        <p:spPr>
          <a:xfrm>
            <a:off x="914400" y="1624956"/>
            <a:ext cx="10816280" cy="4858221"/>
          </a:xfrm>
        </p:spPr>
        <p:txBody>
          <a:bodyPr/>
          <a:lstStyle/>
          <a:p>
            <a:pPr algn="l"/>
            <a:r>
              <a:rPr lang="en-US" b="1" dirty="0"/>
              <a:t>Project Members: </a:t>
            </a:r>
          </a:p>
          <a:p>
            <a:pPr algn="l"/>
            <a:r>
              <a:rPr lang="en-US" sz="2000" dirty="0"/>
              <a:t>Noman, Md Abdullah Al ID: 14-28106-3 Program: SE </a:t>
            </a:r>
          </a:p>
          <a:p>
            <a:pPr algn="l"/>
            <a:r>
              <a:rPr lang="en-US" sz="2000" dirty="0"/>
              <a:t>Das, </a:t>
            </a:r>
            <a:r>
              <a:rPr lang="en-US" sz="2000" dirty="0" err="1"/>
              <a:t>Sudipta</a:t>
            </a:r>
            <a:r>
              <a:rPr lang="en-US" sz="2000" dirty="0"/>
              <a:t>  ID: 14-28145-3 Program: CSSE </a:t>
            </a:r>
          </a:p>
          <a:p>
            <a:pPr algn="l"/>
            <a:r>
              <a:rPr lang="en-US" sz="2000" dirty="0"/>
              <a:t>Mustafa, H.M. </a:t>
            </a:r>
            <a:r>
              <a:rPr lang="en-US" sz="2000" dirty="0" err="1"/>
              <a:t>faysal</a:t>
            </a:r>
            <a:r>
              <a:rPr lang="en-US" sz="2000" dirty="0"/>
              <a:t> </a:t>
            </a:r>
            <a:r>
              <a:rPr lang="en-US" sz="2000" dirty="0" err="1"/>
              <a:t>Ibne</a:t>
            </a:r>
            <a:r>
              <a:rPr lang="en-US" sz="2000" dirty="0"/>
              <a:t> ID: 14-28079-3 Program: SE </a:t>
            </a:r>
          </a:p>
          <a:p>
            <a:pPr algn="l"/>
            <a:r>
              <a:rPr lang="en-US" dirty="0"/>
              <a:t> </a:t>
            </a:r>
          </a:p>
          <a:p>
            <a:pPr algn="l"/>
            <a:r>
              <a:rPr lang="en-US" dirty="0"/>
              <a:t> </a:t>
            </a:r>
            <a:r>
              <a:rPr lang="en-US" sz="2800" b="1" dirty="0"/>
              <a:t>Supervisor:</a:t>
            </a:r>
          </a:p>
          <a:p>
            <a:pPr algn="l"/>
            <a:r>
              <a:rPr lang="en-US" sz="2000" dirty="0"/>
              <a:t>Md. </a:t>
            </a:r>
            <a:r>
              <a:rPr lang="en-US" sz="2000" dirty="0" err="1"/>
              <a:t>Shamsur</a:t>
            </a:r>
            <a:r>
              <a:rPr lang="en-US" sz="2000" dirty="0"/>
              <a:t> Rahim </a:t>
            </a:r>
          </a:p>
          <a:p>
            <a:pPr algn="l"/>
            <a:r>
              <a:rPr lang="en-US" sz="2000" dirty="0"/>
              <a:t>Department of Computer Science</a:t>
            </a:r>
          </a:p>
          <a:p>
            <a:pPr algn="l"/>
            <a:r>
              <a:rPr lang="en-US" sz="2000" dirty="0"/>
              <a:t>Faculty of Science &amp; IT  </a:t>
            </a:r>
          </a:p>
          <a:p>
            <a:pPr algn="l"/>
            <a:r>
              <a:rPr lang="en-US" sz="2000" dirty="0"/>
              <a:t>American International University-Bangladesh </a:t>
            </a:r>
          </a:p>
        </p:txBody>
      </p:sp>
    </p:spTree>
    <p:extLst>
      <p:ext uri="{BB962C8B-B14F-4D97-AF65-F5344CB8AC3E}">
        <p14:creationId xmlns:p14="http://schemas.microsoft.com/office/powerpoint/2010/main" val="54528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50941"/>
            <a:ext cx="10515600" cy="442183"/>
          </a:xfrm>
        </p:spPr>
        <p:txBody>
          <a:bodyPr>
            <a:normAutofit fontScale="90000"/>
          </a:bodyPr>
          <a:lstStyle/>
          <a:p>
            <a:pPr algn="ctr"/>
            <a:r>
              <a:rPr lang="en-US" dirty="0"/>
              <a:t>Technical Requirements:</a:t>
            </a:r>
          </a:p>
        </p:txBody>
      </p:sp>
      <p:sp>
        <p:nvSpPr>
          <p:cNvPr id="3" name="Content Placeholder 2"/>
          <p:cNvSpPr>
            <a:spLocks noGrp="1"/>
          </p:cNvSpPr>
          <p:nvPr>
            <p:ph idx="1"/>
          </p:nvPr>
        </p:nvSpPr>
        <p:spPr>
          <a:xfrm>
            <a:off x="280087" y="807308"/>
            <a:ext cx="11073714" cy="6050692"/>
          </a:xfrm>
        </p:spPr>
        <p:txBody>
          <a:bodyPr>
            <a:normAutofit fontScale="70000" lnSpcReduction="20000"/>
          </a:bodyPr>
          <a:lstStyle/>
          <a:p>
            <a:pPr marL="0" indent="0">
              <a:buNone/>
            </a:pPr>
            <a:r>
              <a:rPr lang="en-US" b="1" dirty="0"/>
              <a:t>Minimum Hardware Requirement</a:t>
            </a:r>
            <a:r>
              <a:rPr lang="en-US" dirty="0"/>
              <a:t>  :</a:t>
            </a:r>
          </a:p>
          <a:p>
            <a:pPr marL="0" indent="0">
              <a:buNone/>
            </a:pPr>
            <a:r>
              <a:rPr lang="en-US" dirty="0"/>
              <a:t> </a:t>
            </a:r>
          </a:p>
          <a:p>
            <a:pPr marL="0" indent="0">
              <a:buNone/>
            </a:pPr>
            <a:r>
              <a:rPr lang="en-US" i="1" dirty="0"/>
              <a:t>Server Side: </a:t>
            </a:r>
          </a:p>
          <a:p>
            <a:r>
              <a:rPr lang="en-US" dirty="0"/>
              <a:t>OS: Linux/Windows Server </a:t>
            </a:r>
          </a:p>
          <a:p>
            <a:r>
              <a:rPr lang="en-US" dirty="0"/>
              <a:t>  CPU: Minimum Intel Xenon or higher</a:t>
            </a:r>
          </a:p>
          <a:p>
            <a:r>
              <a:rPr lang="en-US" dirty="0"/>
              <a:t>  RAM: 8 GB or higher</a:t>
            </a:r>
          </a:p>
          <a:p>
            <a:r>
              <a:rPr lang="en-US" dirty="0"/>
              <a:t>  Hard Drive: 20 GB or more </a:t>
            </a:r>
          </a:p>
          <a:p>
            <a:pPr marL="0" indent="0">
              <a:buNone/>
            </a:pPr>
            <a:r>
              <a:rPr lang="en-US" i="1" dirty="0"/>
              <a:t>Client Side: </a:t>
            </a:r>
          </a:p>
          <a:p>
            <a:r>
              <a:rPr lang="en-US" dirty="0"/>
              <a:t>OS : Linux/Windows operating system </a:t>
            </a:r>
          </a:p>
          <a:p>
            <a:r>
              <a:rPr lang="en-US" dirty="0"/>
              <a:t> CPU: Minimum Intel Pentium or higher </a:t>
            </a:r>
          </a:p>
          <a:p>
            <a:r>
              <a:rPr lang="en-US" dirty="0"/>
              <a:t>RAM: 2 GB or higher </a:t>
            </a:r>
          </a:p>
          <a:p>
            <a:r>
              <a:rPr lang="en-US" dirty="0"/>
              <a:t> Hard Drive: 1 GB or more </a:t>
            </a:r>
          </a:p>
          <a:p>
            <a:pPr marL="0" indent="0">
              <a:buNone/>
            </a:pPr>
            <a:r>
              <a:rPr lang="en-US" dirty="0"/>
              <a:t> </a:t>
            </a:r>
          </a:p>
          <a:p>
            <a:pPr marL="0" indent="0">
              <a:buNone/>
            </a:pPr>
            <a:r>
              <a:rPr lang="en-US" b="1" dirty="0"/>
              <a:t>Software Interfaces </a:t>
            </a:r>
          </a:p>
          <a:p>
            <a:pPr marL="0" indent="0">
              <a:buNone/>
            </a:pPr>
            <a:r>
              <a:rPr lang="en-US" dirty="0"/>
              <a:t> </a:t>
            </a:r>
          </a:p>
          <a:p>
            <a:r>
              <a:rPr lang="en-US" dirty="0"/>
              <a:t> Database: MS SQL  </a:t>
            </a:r>
          </a:p>
          <a:p>
            <a:r>
              <a:rPr lang="en-US" dirty="0"/>
              <a:t> Programming language: C# </a:t>
            </a:r>
          </a:p>
          <a:p>
            <a:r>
              <a:rPr lang="en-US" dirty="0"/>
              <a:t> Development tool: Microsoft Visual Studio 2015 </a:t>
            </a:r>
          </a:p>
          <a:p>
            <a:pPr marL="0" indent="0">
              <a:buNone/>
            </a:pPr>
            <a:r>
              <a:rPr lang="en-US" dirty="0"/>
              <a:t> </a:t>
            </a:r>
            <a:r>
              <a:rPr lang="en-US" b="1" dirty="0"/>
              <a:t>Communication Interface </a:t>
            </a:r>
          </a:p>
          <a:p>
            <a:r>
              <a:rPr lang="en-US" dirty="0"/>
              <a:t>LAN connection. </a:t>
            </a:r>
          </a:p>
          <a:p>
            <a:pPr marL="0" indent="0">
              <a:buNone/>
            </a:pPr>
            <a:r>
              <a:rPr lang="en-US" dirty="0"/>
              <a:t> </a:t>
            </a:r>
          </a:p>
        </p:txBody>
      </p:sp>
    </p:spTree>
    <p:extLst>
      <p:ext uri="{BB962C8B-B14F-4D97-AF65-F5344CB8AC3E}">
        <p14:creationId xmlns:p14="http://schemas.microsoft.com/office/powerpoint/2010/main" val="288509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665"/>
            <a:ext cx="9360243" cy="576649"/>
          </a:xfrm>
        </p:spPr>
        <p:txBody>
          <a:bodyPr>
            <a:normAutofit fontScale="90000"/>
          </a:bodyPr>
          <a:lstStyle/>
          <a:p>
            <a:pPr algn="ctr"/>
            <a:r>
              <a:rPr lang="en-US" dirty="0"/>
              <a:t>Project Scope </a:t>
            </a:r>
          </a:p>
        </p:txBody>
      </p:sp>
      <p:sp>
        <p:nvSpPr>
          <p:cNvPr id="3" name="Content Placeholder 2"/>
          <p:cNvSpPr>
            <a:spLocks noGrp="1"/>
          </p:cNvSpPr>
          <p:nvPr>
            <p:ph idx="1"/>
          </p:nvPr>
        </p:nvSpPr>
        <p:spPr>
          <a:xfrm>
            <a:off x="230659" y="634314"/>
            <a:ext cx="11813060" cy="6087762"/>
          </a:xfrm>
        </p:spPr>
        <p:txBody>
          <a:bodyPr>
            <a:normAutofit/>
          </a:bodyPr>
          <a:lstStyle/>
          <a:p>
            <a:pPr marL="0" indent="0">
              <a:buNone/>
            </a:pPr>
            <a:r>
              <a:rPr lang="en-US" dirty="0"/>
              <a:t>In Scope:  </a:t>
            </a:r>
          </a:p>
          <a:p>
            <a:r>
              <a:rPr lang="en-US" sz="2200" dirty="0"/>
              <a:t> </a:t>
            </a:r>
            <a:r>
              <a:rPr lang="en-US" sz="2000" dirty="0"/>
              <a:t>User Registration </a:t>
            </a:r>
          </a:p>
          <a:p>
            <a:r>
              <a:rPr lang="en-US" sz="2000" dirty="0"/>
              <a:t> Log in </a:t>
            </a:r>
          </a:p>
          <a:p>
            <a:r>
              <a:rPr lang="en-US" sz="2000" dirty="0"/>
              <a:t> Categorized homepage</a:t>
            </a:r>
          </a:p>
          <a:p>
            <a:r>
              <a:rPr lang="en-US" sz="2000" dirty="0"/>
              <a:t> User  Information Insert, update ,delete </a:t>
            </a:r>
          </a:p>
          <a:p>
            <a:r>
              <a:rPr lang="en-US" sz="2000" dirty="0"/>
              <a:t> Product Information Insert, update ,delete</a:t>
            </a:r>
          </a:p>
          <a:p>
            <a:r>
              <a:rPr lang="en-US" sz="2000" dirty="0"/>
              <a:t> Team Information Insert, update ,delete </a:t>
            </a:r>
          </a:p>
          <a:p>
            <a:r>
              <a:rPr lang="en-US" sz="2000" dirty="0"/>
              <a:t> Workers Information Insert, update ,delete </a:t>
            </a:r>
          </a:p>
          <a:p>
            <a:r>
              <a:rPr lang="en-US" sz="2000" dirty="0"/>
              <a:t> Team update history</a:t>
            </a:r>
          </a:p>
          <a:p>
            <a:r>
              <a:rPr lang="en-US" sz="2000" dirty="0"/>
              <a:t> Workers update history</a:t>
            </a:r>
          </a:p>
          <a:p>
            <a:r>
              <a:rPr lang="en-US" sz="2000" dirty="0"/>
              <a:t> Product update history </a:t>
            </a:r>
          </a:p>
          <a:p>
            <a:pPr marL="0" indent="0">
              <a:buNone/>
            </a:pPr>
            <a:r>
              <a:rPr lang="en-US" dirty="0"/>
              <a:t>Out of Scope:  </a:t>
            </a:r>
          </a:p>
          <a:p>
            <a:r>
              <a:rPr lang="en-US" sz="2000" dirty="0"/>
              <a:t>Report generating  </a:t>
            </a:r>
          </a:p>
          <a:p>
            <a:r>
              <a:rPr lang="en-US" sz="2000" dirty="0"/>
              <a:t>Automated Management System (Salary, HR etc.)  </a:t>
            </a:r>
          </a:p>
        </p:txBody>
      </p:sp>
    </p:spTree>
    <p:extLst>
      <p:ext uri="{BB962C8B-B14F-4D97-AF65-F5344CB8AC3E}">
        <p14:creationId xmlns:p14="http://schemas.microsoft.com/office/powerpoint/2010/main" val="85491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Feature</a:t>
            </a:r>
          </a:p>
        </p:txBody>
      </p:sp>
      <p:sp>
        <p:nvSpPr>
          <p:cNvPr id="3" name="Content Placeholder 2"/>
          <p:cNvSpPr>
            <a:spLocks noGrp="1"/>
          </p:cNvSpPr>
          <p:nvPr>
            <p:ph idx="1"/>
          </p:nvPr>
        </p:nvSpPr>
        <p:spPr/>
        <p:txBody>
          <a:bodyPr/>
          <a:lstStyle/>
          <a:p>
            <a:r>
              <a:rPr lang="en-US" dirty="0"/>
              <a:t> Maintain product database. </a:t>
            </a:r>
          </a:p>
          <a:p>
            <a:r>
              <a:rPr lang="en-US" dirty="0"/>
              <a:t> Login system for different kinds of users. </a:t>
            </a:r>
          </a:p>
          <a:p>
            <a:r>
              <a:rPr lang="en-US" dirty="0"/>
              <a:t> Registration for the new employee. </a:t>
            </a:r>
          </a:p>
          <a:p>
            <a:r>
              <a:rPr lang="en-US" dirty="0"/>
              <a:t> Add new product, employee, and team. </a:t>
            </a:r>
          </a:p>
          <a:p>
            <a:r>
              <a:rPr lang="en-US" dirty="0"/>
              <a:t> Particular control panel for particular user.</a:t>
            </a:r>
          </a:p>
          <a:p>
            <a:r>
              <a:rPr lang="en-US" dirty="0"/>
              <a:t> Editing Data.</a:t>
            </a:r>
          </a:p>
          <a:p>
            <a:r>
              <a:rPr lang="en-US" dirty="0"/>
              <a:t> Accessing data level according to the user. </a:t>
            </a:r>
          </a:p>
          <a:p>
            <a:r>
              <a:rPr lang="en-US" dirty="0"/>
              <a:t> Report generation.</a:t>
            </a:r>
          </a:p>
        </p:txBody>
      </p:sp>
    </p:spTree>
    <p:extLst>
      <p:ext uri="{BB962C8B-B14F-4D97-AF65-F5344CB8AC3E}">
        <p14:creationId xmlns:p14="http://schemas.microsoft.com/office/powerpoint/2010/main" val="354769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Development (Software Design )</a:t>
            </a:r>
          </a:p>
        </p:txBody>
      </p:sp>
      <p:sp>
        <p:nvSpPr>
          <p:cNvPr id="3" name="Content Placeholder 2"/>
          <p:cNvSpPr>
            <a:spLocks noGrp="1"/>
          </p:cNvSpPr>
          <p:nvPr>
            <p:ph idx="1"/>
          </p:nvPr>
        </p:nvSpPr>
        <p:spPr/>
        <p:txBody>
          <a:bodyPr/>
          <a:lstStyle/>
          <a:p>
            <a:pPr marL="0" indent="0">
              <a:buNone/>
            </a:pPr>
            <a:r>
              <a:rPr lang="en-US" dirty="0"/>
              <a:t>System Overview:</a:t>
            </a:r>
          </a:p>
          <a:p>
            <a:pPr marL="457200" indent="-457200">
              <a:buAutoNum type="arabicPeriod"/>
            </a:pPr>
            <a:r>
              <a:rPr lang="en-US" sz="2000" dirty="0"/>
              <a:t>Use Case</a:t>
            </a:r>
          </a:p>
          <a:p>
            <a:pPr marL="0" indent="0">
              <a:buNone/>
            </a:pPr>
            <a:r>
              <a:rPr lang="en-US" dirty="0"/>
              <a:t>System Architecture:</a:t>
            </a:r>
          </a:p>
          <a:p>
            <a:pPr marL="514350" indent="-514350">
              <a:buFont typeface="+mj-lt"/>
              <a:buAutoNum type="arabicPeriod"/>
            </a:pPr>
            <a:r>
              <a:rPr lang="en-US" sz="2000" dirty="0"/>
              <a:t>Activity Diagram of Login</a:t>
            </a:r>
          </a:p>
          <a:p>
            <a:pPr marL="514350" indent="-514350">
              <a:buFont typeface="+mj-lt"/>
              <a:buAutoNum type="arabicPeriod"/>
            </a:pPr>
            <a:r>
              <a:rPr lang="en-US" sz="2000" dirty="0"/>
              <a:t>Activity Diagram of Sign up</a:t>
            </a:r>
          </a:p>
          <a:p>
            <a:pPr marL="514350" indent="-514350">
              <a:buFont typeface="+mj-lt"/>
              <a:buAutoNum type="arabicPeriod"/>
            </a:pPr>
            <a:r>
              <a:rPr lang="en-US" sz="2000" dirty="0"/>
              <a:t>Activity Diagram of production data entry</a:t>
            </a:r>
          </a:p>
          <a:p>
            <a:pPr marL="0" indent="0">
              <a:buNone/>
            </a:pPr>
            <a:r>
              <a:rPr lang="en-US" dirty="0"/>
              <a:t>Database: </a:t>
            </a:r>
          </a:p>
          <a:p>
            <a:pPr marL="457200" indent="-457200">
              <a:buAutoNum type="arabicPeriod"/>
            </a:pPr>
            <a:r>
              <a:rPr lang="en-US" sz="2000" dirty="0"/>
              <a:t>ER Diagram</a:t>
            </a:r>
          </a:p>
          <a:p>
            <a:pPr marL="0" indent="0">
              <a:buNone/>
            </a:pPr>
            <a:endParaRPr lang="en-US" sz="2000" dirty="0"/>
          </a:p>
        </p:txBody>
      </p:sp>
    </p:spTree>
    <p:extLst>
      <p:ext uri="{BB962C8B-B14F-4D97-AF65-F5344CB8AC3E}">
        <p14:creationId xmlns:p14="http://schemas.microsoft.com/office/powerpoint/2010/main" val="83394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176" y="3541146"/>
            <a:ext cx="8596668" cy="1320800"/>
          </a:xfrm>
        </p:spPr>
        <p:txBody>
          <a:bodyPr>
            <a:normAutofit/>
          </a:bodyPr>
          <a:lstStyle/>
          <a:p>
            <a:r>
              <a:rPr lang="en-US" sz="1600" dirty="0"/>
              <a:t>Fig: Use Case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317" y="344557"/>
            <a:ext cx="6563859" cy="6361043"/>
          </a:xfrm>
        </p:spPr>
      </p:pic>
    </p:spTree>
    <p:extLst>
      <p:ext uri="{BB962C8B-B14F-4D97-AF65-F5344CB8AC3E}">
        <p14:creationId xmlns:p14="http://schemas.microsoft.com/office/powerpoint/2010/main" val="173523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3509" y="2694878"/>
            <a:ext cx="8596668" cy="1320800"/>
          </a:xfrm>
        </p:spPr>
        <p:txBody>
          <a:bodyPr>
            <a:normAutofit/>
          </a:bodyPr>
          <a:lstStyle/>
          <a:p>
            <a:r>
              <a:rPr lang="en-US" sz="1600" dirty="0"/>
              <a:t>Fig: Activity Diagram</a:t>
            </a:r>
            <a:br>
              <a:rPr lang="en-US" sz="1600" dirty="0"/>
            </a:br>
            <a:r>
              <a:rPr lang="en-US" sz="1600" dirty="0"/>
              <a:t>       (Login)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432" y="379141"/>
            <a:ext cx="3162867" cy="6399290"/>
          </a:xfrm>
        </p:spPr>
      </p:pic>
    </p:spTree>
    <p:extLst>
      <p:ext uri="{BB962C8B-B14F-4D97-AF65-F5344CB8AC3E}">
        <p14:creationId xmlns:p14="http://schemas.microsoft.com/office/powerpoint/2010/main" val="3381118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9435" y="3391550"/>
            <a:ext cx="8596668" cy="1320800"/>
          </a:xfrm>
        </p:spPr>
        <p:txBody>
          <a:bodyPr>
            <a:normAutofit/>
          </a:bodyPr>
          <a:lstStyle/>
          <a:p>
            <a:pPr algn="ctr"/>
            <a:r>
              <a:rPr lang="en-US" sz="1600" dirty="0"/>
              <a:t>Fig : Activity Diagram</a:t>
            </a:r>
            <a:br>
              <a:rPr lang="en-US" sz="1600" dirty="0"/>
            </a:br>
            <a:r>
              <a:rPr lang="en-US" sz="1600" dirty="0"/>
              <a:t>production data entry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4147" y="609600"/>
            <a:ext cx="2052916" cy="5967933"/>
          </a:xfrm>
        </p:spPr>
      </p:pic>
    </p:spTree>
    <p:extLst>
      <p:ext uri="{BB962C8B-B14F-4D97-AF65-F5344CB8AC3E}">
        <p14:creationId xmlns:p14="http://schemas.microsoft.com/office/powerpoint/2010/main" val="718758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9714" y="3352800"/>
            <a:ext cx="8596668" cy="1320800"/>
          </a:xfrm>
        </p:spPr>
        <p:txBody>
          <a:bodyPr>
            <a:normAutofit/>
          </a:bodyPr>
          <a:lstStyle/>
          <a:p>
            <a:r>
              <a:rPr lang="en-US" sz="1600" dirty="0"/>
              <a:t>Fig: Activity Diagram</a:t>
            </a:r>
            <a:br>
              <a:rPr lang="en-US" sz="1600" dirty="0"/>
            </a:br>
            <a:r>
              <a:rPr lang="en-US" sz="1600" dirty="0"/>
              <a:t>     (Sing Up)</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6620" y="777240"/>
            <a:ext cx="2358798" cy="5264785"/>
          </a:xfrm>
        </p:spPr>
      </p:pic>
    </p:spTree>
    <p:extLst>
      <p:ext uri="{BB962C8B-B14F-4D97-AF65-F5344CB8AC3E}">
        <p14:creationId xmlns:p14="http://schemas.microsoft.com/office/powerpoint/2010/main" val="360420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16692"/>
          </a:xfrm>
        </p:spPr>
        <p:txBody>
          <a:bodyPr/>
          <a:lstStyle/>
          <a:p>
            <a:pPr algn="ctr"/>
            <a:r>
              <a:rPr lang="en-US" dirty="0"/>
              <a:t>Development (User Interface ) </a:t>
            </a:r>
          </a:p>
        </p:txBody>
      </p:sp>
      <p:sp>
        <p:nvSpPr>
          <p:cNvPr id="3" name="Content Placeholder 2"/>
          <p:cNvSpPr>
            <a:spLocks noGrp="1"/>
          </p:cNvSpPr>
          <p:nvPr>
            <p:ph idx="1"/>
          </p:nvPr>
        </p:nvSpPr>
        <p:spPr>
          <a:xfrm>
            <a:off x="659028" y="716693"/>
            <a:ext cx="10462054" cy="6071285"/>
          </a:xfrm>
        </p:spPr>
        <p:txBody>
          <a:bodyPr>
            <a:normAutofit fontScale="77500" lnSpcReduction="20000"/>
          </a:bodyPr>
          <a:lstStyle/>
          <a:p>
            <a:r>
              <a:rPr lang="en-US" dirty="0"/>
              <a:t>welcome Page</a:t>
            </a:r>
          </a:p>
          <a:p>
            <a:r>
              <a:rPr lang="en-US" dirty="0"/>
              <a:t>Log in Page</a:t>
            </a:r>
          </a:p>
          <a:p>
            <a:r>
              <a:rPr lang="en-US" dirty="0"/>
              <a:t>Registration </a:t>
            </a:r>
          </a:p>
          <a:p>
            <a:r>
              <a:rPr lang="en-US" dirty="0"/>
              <a:t> Successful Message </a:t>
            </a:r>
          </a:p>
          <a:p>
            <a:r>
              <a:rPr lang="en-US" dirty="0"/>
              <a:t>Manager Homepage</a:t>
            </a:r>
          </a:p>
          <a:p>
            <a:r>
              <a:rPr lang="en-US" dirty="0"/>
              <a:t>Owner Homepage</a:t>
            </a:r>
          </a:p>
          <a:p>
            <a:r>
              <a:rPr lang="en-US" dirty="0"/>
              <a:t>Supervisor Homepage</a:t>
            </a:r>
          </a:p>
          <a:p>
            <a:pPr marL="0" indent="0">
              <a:buNone/>
            </a:pPr>
            <a:r>
              <a:rPr lang="en-US" sz="2900" b="1" i="1" dirty="0"/>
              <a:t>From manager accounts</a:t>
            </a:r>
          </a:p>
          <a:p>
            <a:r>
              <a:rPr lang="en-US" dirty="0"/>
              <a:t>Supervisor Info </a:t>
            </a:r>
          </a:p>
          <a:p>
            <a:r>
              <a:rPr lang="en-US" dirty="0"/>
              <a:t>Edit Team Info </a:t>
            </a:r>
          </a:p>
          <a:p>
            <a:r>
              <a:rPr lang="en-US" dirty="0"/>
              <a:t>Edit Product Information</a:t>
            </a:r>
          </a:p>
          <a:p>
            <a:r>
              <a:rPr lang="en-US" dirty="0"/>
              <a:t>Supervisor Log</a:t>
            </a:r>
          </a:p>
          <a:p>
            <a:pPr marL="0" indent="0">
              <a:buNone/>
            </a:pPr>
            <a:r>
              <a:rPr lang="en-US" sz="2800" b="1" i="1" dirty="0"/>
              <a:t>From owner accounts</a:t>
            </a:r>
          </a:p>
          <a:p>
            <a:r>
              <a:rPr lang="en-US" dirty="0"/>
              <a:t>Edit Manager Information</a:t>
            </a:r>
          </a:p>
          <a:p>
            <a:r>
              <a:rPr lang="en-US" dirty="0"/>
              <a:t>Editing Owner Information</a:t>
            </a:r>
          </a:p>
          <a:p>
            <a:r>
              <a:rPr lang="en-US" dirty="0"/>
              <a:t>Manager Log (Product) </a:t>
            </a:r>
          </a:p>
          <a:p>
            <a:r>
              <a:rPr lang="en-US" dirty="0"/>
              <a:t> Manager Log (Team)</a:t>
            </a:r>
          </a:p>
          <a:p>
            <a:pPr marL="0" indent="0">
              <a:buNone/>
            </a:pPr>
            <a:r>
              <a:rPr lang="en-US" sz="2800" b="1" i="1" dirty="0"/>
              <a:t>From supervisor accounts</a:t>
            </a:r>
          </a:p>
          <a:p>
            <a:r>
              <a:rPr lang="en-US" dirty="0"/>
              <a:t>Edit Worker Information</a:t>
            </a:r>
          </a:p>
          <a:p>
            <a:endParaRPr lang="en-US" dirty="0"/>
          </a:p>
          <a:p>
            <a:endParaRPr lang="en-US" dirty="0"/>
          </a:p>
          <a:p>
            <a:endParaRPr lang="en-US" dirty="0"/>
          </a:p>
        </p:txBody>
      </p:sp>
    </p:spTree>
    <p:extLst>
      <p:ext uri="{BB962C8B-B14F-4D97-AF65-F5344CB8AC3E}">
        <p14:creationId xmlns:p14="http://schemas.microsoft.com/office/powerpoint/2010/main" val="272324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6897"/>
          </a:xfrm>
        </p:spPr>
        <p:txBody>
          <a:bodyPr>
            <a:normAutofit fontScale="90000"/>
          </a:bodyPr>
          <a:lstStyle/>
          <a:p>
            <a:pPr algn="ctr"/>
            <a:r>
              <a:rPr lang="en-US" dirty="0"/>
              <a:t>Software Testing (Test Plan) </a:t>
            </a:r>
          </a:p>
        </p:txBody>
      </p:sp>
      <p:sp>
        <p:nvSpPr>
          <p:cNvPr id="3" name="Content Placeholder 2"/>
          <p:cNvSpPr>
            <a:spLocks noGrp="1"/>
          </p:cNvSpPr>
          <p:nvPr>
            <p:ph idx="1"/>
          </p:nvPr>
        </p:nvSpPr>
        <p:spPr>
          <a:xfrm>
            <a:off x="411891" y="832022"/>
            <a:ext cx="11524735" cy="5955956"/>
          </a:xfrm>
        </p:spPr>
        <p:txBody>
          <a:bodyPr>
            <a:normAutofit fontScale="92500" lnSpcReduction="10000"/>
          </a:bodyPr>
          <a:lstStyle/>
          <a:p>
            <a:pPr marL="0" indent="0">
              <a:buNone/>
            </a:pPr>
            <a:r>
              <a:rPr lang="en-US" sz="2000" dirty="0"/>
              <a:t>Test coverages : </a:t>
            </a:r>
          </a:p>
          <a:p>
            <a:pPr marL="0" indent="0">
              <a:buNone/>
            </a:pPr>
            <a:r>
              <a:rPr lang="en-US" sz="2000" dirty="0"/>
              <a:t>Basic Features Test :</a:t>
            </a:r>
          </a:p>
          <a:p>
            <a:r>
              <a:rPr lang="en-US" sz="2000" dirty="0"/>
              <a:t>“Create Account” test</a:t>
            </a:r>
          </a:p>
          <a:p>
            <a:r>
              <a:rPr lang="en-US" sz="2000" dirty="0"/>
              <a:t>Login test </a:t>
            </a:r>
          </a:p>
          <a:p>
            <a:r>
              <a:rPr lang="en-US" sz="2000" dirty="0"/>
              <a:t>Homepage test </a:t>
            </a:r>
            <a:r>
              <a:rPr lang="en-US" sz="2400" dirty="0"/>
              <a:t>(</a:t>
            </a:r>
            <a:r>
              <a:rPr lang="en-US" sz="1800" dirty="0"/>
              <a:t>Manager, Owner ,Supervisor </a:t>
            </a:r>
            <a:r>
              <a:rPr lang="en-US" sz="2400" dirty="0"/>
              <a:t>)</a:t>
            </a:r>
          </a:p>
          <a:p>
            <a:r>
              <a:rPr lang="en-US" sz="2000" dirty="0"/>
              <a:t>User data </a:t>
            </a:r>
            <a:r>
              <a:rPr lang="en-US" sz="2400" dirty="0"/>
              <a:t>( </a:t>
            </a:r>
            <a:r>
              <a:rPr lang="en-US" sz="1600" dirty="0"/>
              <a:t>inside  Supervisor info, Manager info and Owner info </a:t>
            </a:r>
            <a:r>
              <a:rPr lang="en-US" sz="2400" dirty="0"/>
              <a:t>) </a:t>
            </a:r>
            <a:r>
              <a:rPr lang="en-US" sz="2000" dirty="0"/>
              <a:t>(Content , Table, Operations</a:t>
            </a:r>
            <a:r>
              <a:rPr lang="en-US" sz="2400" dirty="0"/>
              <a:t>)</a:t>
            </a:r>
          </a:p>
          <a:p>
            <a:r>
              <a:rPr lang="en-US" sz="2000" dirty="0"/>
              <a:t>production data (Content , Table, Operations)</a:t>
            </a:r>
          </a:p>
          <a:p>
            <a:r>
              <a:rPr lang="en-US" sz="2000" dirty="0"/>
              <a:t>Remark the workers (Content , Table, Operations)</a:t>
            </a:r>
          </a:p>
          <a:p>
            <a:r>
              <a:rPr lang="en-US" sz="2000" dirty="0"/>
              <a:t>Manager Log  (Product ,Team , Clear Log)</a:t>
            </a:r>
          </a:p>
          <a:p>
            <a:r>
              <a:rPr lang="en-US" sz="2000" dirty="0"/>
              <a:t>Supervisor Log (Product ,Workers, Clear Log)</a:t>
            </a:r>
          </a:p>
          <a:p>
            <a:r>
              <a:rPr lang="en-US" sz="2000" dirty="0"/>
              <a:t>Team info (Content , Table, Operations)</a:t>
            </a:r>
          </a:p>
          <a:p>
            <a:pPr marL="0" indent="0">
              <a:buNone/>
            </a:pPr>
            <a:r>
              <a:rPr lang="en-US" sz="2400" i="1" dirty="0"/>
              <a:t>Additional Test :</a:t>
            </a:r>
          </a:p>
          <a:p>
            <a:r>
              <a:rPr lang="en-US" sz="2000" dirty="0"/>
              <a:t>Main Homepage </a:t>
            </a:r>
          </a:p>
          <a:p>
            <a:r>
              <a:rPr lang="en-US" sz="2000" dirty="0"/>
              <a:t>Navigation (options in every page  )</a:t>
            </a:r>
          </a:p>
          <a:p>
            <a:r>
              <a:rPr lang="en-US" sz="2000" dirty="0"/>
              <a:t>Form icons ( for all pages ) </a:t>
            </a:r>
          </a:p>
          <a:p>
            <a:pPr marL="0" indent="0">
              <a:buNone/>
            </a:pPr>
            <a:endParaRPr lang="en-US" sz="2000" dirty="0"/>
          </a:p>
          <a:p>
            <a:endParaRPr lang="en-US" sz="2000" dirty="0"/>
          </a:p>
          <a:p>
            <a:endParaRPr lang="en-US" sz="2000" dirty="0"/>
          </a:p>
          <a:p>
            <a:endParaRPr lang="en-US" sz="2000" dirty="0"/>
          </a:p>
          <a:p>
            <a:pPr marL="0" indent="0">
              <a:buNone/>
            </a:pPr>
            <a:endParaRPr lang="en-US" sz="1800" dirty="0"/>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19366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Declaration</a:t>
            </a:r>
          </a:p>
        </p:txBody>
      </p:sp>
      <p:sp>
        <p:nvSpPr>
          <p:cNvPr id="3" name="Content Placeholder 2"/>
          <p:cNvSpPr>
            <a:spLocks noGrp="1"/>
          </p:cNvSpPr>
          <p:nvPr>
            <p:ph idx="1"/>
          </p:nvPr>
        </p:nvSpPr>
        <p:spPr>
          <a:xfrm>
            <a:off x="659027" y="1243914"/>
            <a:ext cx="10694773" cy="5387545"/>
          </a:xfrm>
        </p:spPr>
        <p:txBody>
          <a:bodyPr>
            <a:normAutofit/>
          </a:bodyPr>
          <a:lstStyle/>
          <a:p>
            <a:pPr marL="0" indent="0">
              <a:buNone/>
            </a:pPr>
            <a:r>
              <a:rPr lang="en-US" sz="2000" dirty="0"/>
              <a:t>We declare that the submitted project is our original work and has not been submitted in any form for another degree or diploma at any university or other institute of tertiary education. Information derived from the published and unpublished work of others has been acknowledged in the text and a list of references is given.  </a:t>
            </a:r>
          </a:p>
          <a:p>
            <a:pPr marL="0" indent="0">
              <a:buNone/>
            </a:pPr>
            <a:r>
              <a:rPr lang="en-US" sz="2000" dirty="0"/>
              <a:t> </a:t>
            </a:r>
          </a:p>
          <a:p>
            <a:pPr marL="0" indent="0">
              <a:buNone/>
            </a:pPr>
            <a:r>
              <a:rPr lang="en-US" sz="2000" dirty="0"/>
              <a:t>We declare that this project does not contain any content that discloses the secret of any organization or related parties. American International University – Bangladesh (AIUB) will not be held liable for any such activities, as for the project is presented as our original work. </a:t>
            </a:r>
          </a:p>
          <a:p>
            <a:pPr marL="0" indent="0">
              <a:buNone/>
            </a:pPr>
            <a:endParaRPr lang="en-US" dirty="0"/>
          </a:p>
          <a:p>
            <a:pPr marL="0" indent="0">
              <a:buNone/>
            </a:pPr>
            <a:r>
              <a:rPr lang="en-US" dirty="0"/>
              <a:t> </a:t>
            </a:r>
          </a:p>
          <a:p>
            <a:pPr marL="0" indent="0">
              <a:buNone/>
            </a:pPr>
            <a:r>
              <a:rPr lang="en-US" dirty="0"/>
              <a:t> </a:t>
            </a:r>
          </a:p>
        </p:txBody>
      </p:sp>
      <p:graphicFrame>
        <p:nvGraphicFramePr>
          <p:cNvPr id="6" name="Table 5"/>
          <p:cNvGraphicFramePr>
            <a:graphicFrameLocks noGrp="1"/>
          </p:cNvGraphicFramePr>
          <p:nvPr>
            <p:extLst>
              <p:ext uri="{D42A27DB-BD31-4B8C-83A1-F6EECF244321}">
                <p14:modId xmlns:p14="http://schemas.microsoft.com/office/powerpoint/2010/main" val="299821163"/>
              </p:ext>
            </p:extLst>
          </p:nvPr>
        </p:nvGraphicFramePr>
        <p:xfrm>
          <a:off x="838201" y="4761470"/>
          <a:ext cx="8423874" cy="1540476"/>
        </p:xfrm>
        <a:graphic>
          <a:graphicData uri="http://schemas.openxmlformats.org/drawingml/2006/table">
            <a:tbl>
              <a:tblPr firstRow="1" bandRow="1">
                <a:tableStyleId>{5C22544A-7EE6-4342-B048-85BDC9FD1C3A}</a:tableStyleId>
              </a:tblPr>
              <a:tblGrid>
                <a:gridCol w="2807958">
                  <a:extLst>
                    <a:ext uri="{9D8B030D-6E8A-4147-A177-3AD203B41FA5}">
                      <a16:colId xmlns:a16="http://schemas.microsoft.com/office/drawing/2014/main" val="20000"/>
                    </a:ext>
                  </a:extLst>
                </a:gridCol>
                <a:gridCol w="2807958">
                  <a:extLst>
                    <a:ext uri="{9D8B030D-6E8A-4147-A177-3AD203B41FA5}">
                      <a16:colId xmlns:a16="http://schemas.microsoft.com/office/drawing/2014/main" val="20001"/>
                    </a:ext>
                  </a:extLst>
                </a:gridCol>
                <a:gridCol w="2807958">
                  <a:extLst>
                    <a:ext uri="{9D8B030D-6E8A-4147-A177-3AD203B41FA5}">
                      <a16:colId xmlns:a16="http://schemas.microsoft.com/office/drawing/2014/main" val="20002"/>
                    </a:ext>
                  </a:extLst>
                </a:gridCol>
              </a:tblGrid>
              <a:tr h="1540476">
                <a:tc>
                  <a:txBody>
                    <a:bodyPr/>
                    <a:lstStyle/>
                    <a:p>
                      <a:pPr marL="0" indent="0">
                        <a:buNone/>
                      </a:pPr>
                      <a:r>
                        <a:rPr lang="en-US" dirty="0"/>
                        <a:t>Noman, Md Abdullah Al     </a:t>
                      </a:r>
                    </a:p>
                    <a:p>
                      <a:pPr marL="0" indent="0">
                        <a:buNone/>
                      </a:pPr>
                      <a:r>
                        <a:rPr lang="en-US" dirty="0"/>
                        <a:t>ID: 14-28106-3      </a:t>
                      </a:r>
                    </a:p>
                    <a:p>
                      <a:pPr marL="0" indent="0">
                        <a:buNone/>
                      </a:pPr>
                      <a:r>
                        <a:rPr lang="en-US" dirty="0"/>
                        <a:t>Program: SE       </a:t>
                      </a:r>
                    </a:p>
                    <a:p>
                      <a:endParaRPr lang="en-US" sz="1800" b="1" kern="1200" dirty="0">
                        <a:solidFill>
                          <a:schemeClr val="lt1"/>
                        </a:solidFill>
                        <a:latin typeface="+mn-lt"/>
                        <a:ea typeface="+mn-ea"/>
                        <a:cs typeface="+mn-cs"/>
                      </a:endParaRPr>
                    </a:p>
                  </a:txBody>
                  <a:tcPr/>
                </a:tc>
                <a:tc>
                  <a:txBody>
                    <a:bodyPr/>
                    <a:lstStyle/>
                    <a:p>
                      <a:pPr marL="0" indent="0">
                        <a:buNone/>
                      </a:pPr>
                      <a:r>
                        <a:rPr lang="en-US" dirty="0"/>
                        <a:t>Das, </a:t>
                      </a:r>
                      <a:r>
                        <a:rPr lang="en-US" dirty="0" err="1"/>
                        <a:t>Sudipta</a:t>
                      </a:r>
                      <a:r>
                        <a:rPr lang="en-US" dirty="0"/>
                        <a:t>  </a:t>
                      </a:r>
                    </a:p>
                    <a:p>
                      <a:pPr marL="0" indent="0">
                        <a:buNone/>
                      </a:pPr>
                      <a:r>
                        <a:rPr lang="en-US" dirty="0"/>
                        <a:t>ID: 14-28145-3 </a:t>
                      </a:r>
                    </a:p>
                    <a:p>
                      <a:pPr marL="0" indent="0">
                        <a:buNone/>
                      </a:pPr>
                      <a:r>
                        <a:rPr lang="en-US" dirty="0"/>
                        <a:t>Program: CSSE </a:t>
                      </a:r>
                    </a:p>
                    <a:p>
                      <a:endParaRPr lang="en-US" dirty="0"/>
                    </a:p>
                  </a:txBody>
                  <a:tcPr/>
                </a:tc>
                <a:tc>
                  <a:txBody>
                    <a:bodyPr/>
                    <a:lstStyle/>
                    <a:p>
                      <a:pPr marL="0" indent="0">
                        <a:buNone/>
                      </a:pPr>
                      <a:r>
                        <a:rPr lang="en-US" dirty="0"/>
                        <a:t>Mustafa, H.M. </a:t>
                      </a:r>
                      <a:r>
                        <a:rPr lang="en-US" dirty="0" err="1"/>
                        <a:t>Faysal</a:t>
                      </a:r>
                      <a:r>
                        <a:rPr lang="en-US" dirty="0"/>
                        <a:t> </a:t>
                      </a:r>
                      <a:r>
                        <a:rPr lang="en-US" dirty="0" err="1"/>
                        <a:t>Ibne</a:t>
                      </a:r>
                      <a:r>
                        <a:rPr lang="en-US" dirty="0"/>
                        <a:t>      </a:t>
                      </a:r>
                    </a:p>
                    <a:p>
                      <a:pPr marL="0" indent="0">
                        <a:buNone/>
                      </a:pPr>
                      <a:r>
                        <a:rPr lang="en-US" dirty="0"/>
                        <a:t>ID: 14-28145-3    </a:t>
                      </a:r>
                    </a:p>
                    <a:p>
                      <a:pPr marL="0" indent="0">
                        <a:buNone/>
                      </a:pPr>
                      <a:r>
                        <a:rPr lang="en-US" dirty="0"/>
                        <a:t>   Program: SE         </a:t>
                      </a:r>
                    </a:p>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7767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536" y="60324"/>
            <a:ext cx="10515600" cy="351567"/>
          </a:xfrm>
        </p:spPr>
        <p:txBody>
          <a:bodyPr>
            <a:normAutofit fontScale="90000"/>
          </a:bodyPr>
          <a:lstStyle/>
          <a:p>
            <a:pPr algn="ctr"/>
            <a:r>
              <a:rPr lang="en-US" dirty="0"/>
              <a:t>Project management </a:t>
            </a:r>
          </a:p>
        </p:txBody>
      </p:sp>
      <p:sp>
        <p:nvSpPr>
          <p:cNvPr id="3" name="Content Placeholder 2"/>
          <p:cNvSpPr>
            <a:spLocks noGrp="1"/>
          </p:cNvSpPr>
          <p:nvPr>
            <p:ph idx="1"/>
          </p:nvPr>
        </p:nvSpPr>
        <p:spPr>
          <a:xfrm>
            <a:off x="222421" y="716692"/>
            <a:ext cx="11623589" cy="6141308"/>
          </a:xfrm>
        </p:spPr>
        <p:txBody>
          <a:bodyPr>
            <a:normAutofit/>
          </a:bodyPr>
          <a:lstStyle/>
          <a:p>
            <a:pPr marL="0" indent="0">
              <a:buNone/>
            </a:pPr>
            <a:r>
              <a:rPr lang="en-US" sz="3200" dirty="0"/>
              <a:t>Project Scheduling :</a:t>
            </a:r>
          </a:p>
          <a:p>
            <a:pPr marL="0" indent="0">
              <a:buNone/>
            </a:pPr>
            <a:r>
              <a:rPr lang="en-US" sz="2000" dirty="0"/>
              <a:t>Total Project Time: 18 Weeks </a:t>
            </a:r>
          </a:p>
          <a:p>
            <a:pPr marL="0" indent="0">
              <a:buNone/>
            </a:pPr>
            <a:r>
              <a:rPr lang="en-US" sz="2000" dirty="0"/>
              <a:t>Start Date: 15 February, 2017 </a:t>
            </a:r>
          </a:p>
          <a:p>
            <a:pPr marL="0" indent="0">
              <a:buNone/>
            </a:pPr>
            <a:r>
              <a:rPr lang="en-US" sz="2000" dirty="0"/>
              <a:t>Release Date: 11 June, 2017 </a:t>
            </a:r>
          </a:p>
        </p:txBody>
      </p:sp>
      <p:graphicFrame>
        <p:nvGraphicFramePr>
          <p:cNvPr id="4" name="Table 3"/>
          <p:cNvGraphicFramePr>
            <a:graphicFrameLocks noGrp="1"/>
          </p:cNvGraphicFramePr>
          <p:nvPr>
            <p:extLst>
              <p:ext uri="{D42A27DB-BD31-4B8C-83A1-F6EECF244321}">
                <p14:modId xmlns:p14="http://schemas.microsoft.com/office/powerpoint/2010/main" val="858075335"/>
              </p:ext>
            </p:extLst>
          </p:nvPr>
        </p:nvGraphicFramePr>
        <p:xfrm>
          <a:off x="7097086" y="128848"/>
          <a:ext cx="4697835" cy="6649483"/>
        </p:xfrm>
        <a:graphic>
          <a:graphicData uri="http://schemas.openxmlformats.org/drawingml/2006/table">
            <a:tbl>
              <a:tblPr firstRow="1" bandRow="1">
                <a:tableStyleId>{5C22544A-7EE6-4342-B048-85BDC9FD1C3A}</a:tableStyleId>
              </a:tblPr>
              <a:tblGrid>
                <a:gridCol w="3154261">
                  <a:extLst>
                    <a:ext uri="{9D8B030D-6E8A-4147-A177-3AD203B41FA5}">
                      <a16:colId xmlns:a16="http://schemas.microsoft.com/office/drawing/2014/main" val="20000"/>
                    </a:ext>
                  </a:extLst>
                </a:gridCol>
                <a:gridCol w="1543574">
                  <a:extLst>
                    <a:ext uri="{9D8B030D-6E8A-4147-A177-3AD203B41FA5}">
                      <a16:colId xmlns:a16="http://schemas.microsoft.com/office/drawing/2014/main" val="20001"/>
                    </a:ext>
                  </a:extLst>
                </a:gridCol>
              </a:tblGrid>
              <a:tr h="599471">
                <a:tc>
                  <a:txBody>
                    <a:bodyPr/>
                    <a:lstStyle/>
                    <a:p>
                      <a:r>
                        <a:rPr lang="en-US" dirty="0"/>
                        <a:t>Task</a:t>
                      </a:r>
                    </a:p>
                  </a:txBody>
                  <a:tcPr/>
                </a:tc>
                <a:tc>
                  <a:txBody>
                    <a:bodyPr/>
                    <a:lstStyle/>
                    <a:p>
                      <a:r>
                        <a:rPr lang="en-US" dirty="0"/>
                        <a:t>Time(Week) </a:t>
                      </a:r>
                    </a:p>
                  </a:txBody>
                  <a:tcPr/>
                </a:tc>
                <a:extLst>
                  <a:ext uri="{0D108BD9-81ED-4DB2-BD59-A6C34878D82A}">
                    <a16:rowId xmlns:a16="http://schemas.microsoft.com/office/drawing/2014/main" val="10000"/>
                  </a:ext>
                </a:extLst>
              </a:tr>
              <a:tr h="342555">
                <a:tc>
                  <a:txBody>
                    <a:bodyPr/>
                    <a:lstStyle/>
                    <a:p>
                      <a:r>
                        <a:rPr lang="en-US" dirty="0"/>
                        <a:t>Field study</a:t>
                      </a:r>
                    </a:p>
                  </a:txBody>
                  <a:tcPr/>
                </a:tc>
                <a:tc>
                  <a:txBody>
                    <a:bodyPr/>
                    <a:lstStyle/>
                    <a:p>
                      <a:r>
                        <a:rPr lang="en-US" dirty="0"/>
                        <a:t>0-1 </a:t>
                      </a:r>
                    </a:p>
                  </a:txBody>
                  <a:tcPr/>
                </a:tc>
                <a:extLst>
                  <a:ext uri="{0D108BD9-81ED-4DB2-BD59-A6C34878D82A}">
                    <a16:rowId xmlns:a16="http://schemas.microsoft.com/office/drawing/2014/main" val="10001"/>
                  </a:ext>
                </a:extLst>
              </a:tr>
              <a:tr h="342555">
                <a:tc>
                  <a:txBody>
                    <a:bodyPr/>
                    <a:lstStyle/>
                    <a:p>
                      <a:r>
                        <a:rPr lang="en-US" dirty="0"/>
                        <a:t>Study on SDLC</a:t>
                      </a:r>
                    </a:p>
                  </a:txBody>
                  <a:tcPr/>
                </a:tc>
                <a:tc>
                  <a:txBody>
                    <a:bodyPr/>
                    <a:lstStyle/>
                    <a:p>
                      <a:r>
                        <a:rPr lang="en-US" dirty="0"/>
                        <a:t>1-2</a:t>
                      </a:r>
                    </a:p>
                  </a:txBody>
                  <a:tcPr/>
                </a:tc>
                <a:extLst>
                  <a:ext uri="{0D108BD9-81ED-4DB2-BD59-A6C34878D82A}">
                    <a16:rowId xmlns:a16="http://schemas.microsoft.com/office/drawing/2014/main" val="10002"/>
                  </a:ext>
                </a:extLst>
              </a:tr>
              <a:tr h="342555">
                <a:tc>
                  <a:txBody>
                    <a:bodyPr/>
                    <a:lstStyle/>
                    <a:p>
                      <a:r>
                        <a:rPr lang="en-US" dirty="0"/>
                        <a:t>Study on previous works</a:t>
                      </a:r>
                    </a:p>
                  </a:txBody>
                  <a:tcPr/>
                </a:tc>
                <a:tc>
                  <a:txBody>
                    <a:bodyPr/>
                    <a:lstStyle/>
                    <a:p>
                      <a:r>
                        <a:rPr lang="en-US" dirty="0"/>
                        <a:t>1-2 </a:t>
                      </a:r>
                    </a:p>
                  </a:txBody>
                  <a:tcPr/>
                </a:tc>
                <a:extLst>
                  <a:ext uri="{0D108BD9-81ED-4DB2-BD59-A6C34878D82A}">
                    <a16:rowId xmlns:a16="http://schemas.microsoft.com/office/drawing/2014/main" val="10003"/>
                  </a:ext>
                </a:extLst>
              </a:tr>
              <a:tr h="342555">
                <a:tc>
                  <a:txBody>
                    <a:bodyPr/>
                    <a:lstStyle/>
                    <a:p>
                      <a:r>
                        <a:rPr lang="en-US" dirty="0"/>
                        <a:t>Prepare user story</a:t>
                      </a:r>
                    </a:p>
                  </a:txBody>
                  <a:tcPr/>
                </a:tc>
                <a:tc>
                  <a:txBody>
                    <a:bodyPr/>
                    <a:lstStyle/>
                    <a:p>
                      <a:r>
                        <a:rPr lang="en-US" dirty="0"/>
                        <a:t>2-3 </a:t>
                      </a:r>
                    </a:p>
                  </a:txBody>
                  <a:tcPr/>
                </a:tc>
                <a:extLst>
                  <a:ext uri="{0D108BD9-81ED-4DB2-BD59-A6C34878D82A}">
                    <a16:rowId xmlns:a16="http://schemas.microsoft.com/office/drawing/2014/main" val="10004"/>
                  </a:ext>
                </a:extLst>
              </a:tr>
              <a:tr h="459562">
                <a:tc>
                  <a:txBody>
                    <a:bodyPr/>
                    <a:lstStyle/>
                    <a:p>
                      <a:r>
                        <a:rPr lang="en-US" dirty="0"/>
                        <a:t>Identify user requirements </a:t>
                      </a:r>
                    </a:p>
                  </a:txBody>
                  <a:tcPr/>
                </a:tc>
                <a:tc>
                  <a:txBody>
                    <a:bodyPr/>
                    <a:lstStyle/>
                    <a:p>
                      <a:r>
                        <a:rPr lang="en-US" dirty="0"/>
                        <a:t>3-4 </a:t>
                      </a:r>
                    </a:p>
                  </a:txBody>
                  <a:tcPr/>
                </a:tc>
                <a:extLst>
                  <a:ext uri="{0D108BD9-81ED-4DB2-BD59-A6C34878D82A}">
                    <a16:rowId xmlns:a16="http://schemas.microsoft.com/office/drawing/2014/main" val="10005"/>
                  </a:ext>
                </a:extLst>
              </a:tr>
              <a:tr h="423489">
                <a:tc>
                  <a:txBody>
                    <a:bodyPr/>
                    <a:lstStyle/>
                    <a:p>
                      <a:r>
                        <a:rPr lang="en-US" dirty="0"/>
                        <a:t>Develop Use case diagram</a:t>
                      </a:r>
                    </a:p>
                  </a:txBody>
                  <a:tcPr/>
                </a:tc>
                <a:tc>
                  <a:txBody>
                    <a:bodyPr/>
                    <a:lstStyle/>
                    <a:p>
                      <a:r>
                        <a:rPr lang="en-US" dirty="0"/>
                        <a:t>4-5 </a:t>
                      </a:r>
                    </a:p>
                  </a:txBody>
                  <a:tcPr/>
                </a:tc>
                <a:extLst>
                  <a:ext uri="{0D108BD9-81ED-4DB2-BD59-A6C34878D82A}">
                    <a16:rowId xmlns:a16="http://schemas.microsoft.com/office/drawing/2014/main" val="10006"/>
                  </a:ext>
                </a:extLst>
              </a:tr>
              <a:tr h="412081">
                <a:tc>
                  <a:txBody>
                    <a:bodyPr/>
                    <a:lstStyle/>
                    <a:p>
                      <a:r>
                        <a:rPr lang="en-US" dirty="0"/>
                        <a:t>Develop Activity diagram</a:t>
                      </a:r>
                    </a:p>
                  </a:txBody>
                  <a:tcPr/>
                </a:tc>
                <a:tc>
                  <a:txBody>
                    <a:bodyPr/>
                    <a:lstStyle/>
                    <a:p>
                      <a:r>
                        <a:rPr lang="en-US" dirty="0"/>
                        <a:t>4-5 </a:t>
                      </a:r>
                    </a:p>
                  </a:txBody>
                  <a:tcPr/>
                </a:tc>
                <a:extLst>
                  <a:ext uri="{0D108BD9-81ED-4DB2-BD59-A6C34878D82A}">
                    <a16:rowId xmlns:a16="http://schemas.microsoft.com/office/drawing/2014/main" val="10007"/>
                  </a:ext>
                </a:extLst>
              </a:tr>
              <a:tr h="342555">
                <a:tc>
                  <a:txBody>
                    <a:bodyPr/>
                    <a:lstStyle/>
                    <a:p>
                      <a:r>
                        <a:rPr lang="en-US" dirty="0"/>
                        <a:t>Develop Class diagram</a:t>
                      </a:r>
                    </a:p>
                  </a:txBody>
                  <a:tcPr/>
                </a:tc>
                <a:tc>
                  <a:txBody>
                    <a:bodyPr/>
                    <a:lstStyle/>
                    <a:p>
                      <a:r>
                        <a:rPr lang="en-US" dirty="0"/>
                        <a:t>4-5 </a:t>
                      </a:r>
                    </a:p>
                  </a:txBody>
                  <a:tcPr/>
                </a:tc>
                <a:extLst>
                  <a:ext uri="{0D108BD9-81ED-4DB2-BD59-A6C34878D82A}">
                    <a16:rowId xmlns:a16="http://schemas.microsoft.com/office/drawing/2014/main" val="10008"/>
                  </a:ext>
                </a:extLst>
              </a:tr>
              <a:tr h="342555">
                <a:tc>
                  <a:txBody>
                    <a:bodyPr/>
                    <a:lstStyle/>
                    <a:p>
                      <a:r>
                        <a:rPr lang="en-US" dirty="0"/>
                        <a:t>Develop E-R diagram</a:t>
                      </a:r>
                    </a:p>
                  </a:txBody>
                  <a:tcPr/>
                </a:tc>
                <a:tc>
                  <a:txBody>
                    <a:bodyPr/>
                    <a:lstStyle/>
                    <a:p>
                      <a:r>
                        <a:rPr lang="en-US" dirty="0"/>
                        <a:t>4-6 </a:t>
                      </a:r>
                    </a:p>
                  </a:txBody>
                  <a:tcPr/>
                </a:tc>
                <a:extLst>
                  <a:ext uri="{0D108BD9-81ED-4DB2-BD59-A6C34878D82A}">
                    <a16:rowId xmlns:a16="http://schemas.microsoft.com/office/drawing/2014/main" val="10009"/>
                  </a:ext>
                </a:extLst>
              </a:tr>
              <a:tr h="342555">
                <a:tc>
                  <a:txBody>
                    <a:bodyPr/>
                    <a:lstStyle/>
                    <a:p>
                      <a:r>
                        <a:rPr lang="en-US" dirty="0"/>
                        <a:t>Create Database</a:t>
                      </a:r>
                    </a:p>
                  </a:txBody>
                  <a:tcPr/>
                </a:tc>
                <a:tc>
                  <a:txBody>
                    <a:bodyPr/>
                    <a:lstStyle/>
                    <a:p>
                      <a:r>
                        <a:rPr lang="en-US" dirty="0"/>
                        <a:t>6-7 </a:t>
                      </a:r>
                    </a:p>
                  </a:txBody>
                  <a:tcPr/>
                </a:tc>
                <a:extLst>
                  <a:ext uri="{0D108BD9-81ED-4DB2-BD59-A6C34878D82A}">
                    <a16:rowId xmlns:a16="http://schemas.microsoft.com/office/drawing/2014/main" val="10010"/>
                  </a:ext>
                </a:extLst>
              </a:tr>
              <a:tr h="342555">
                <a:tc>
                  <a:txBody>
                    <a:bodyPr/>
                    <a:lstStyle/>
                    <a:p>
                      <a:r>
                        <a:rPr lang="en-US" dirty="0"/>
                        <a:t>Create user interface</a:t>
                      </a:r>
                    </a:p>
                  </a:txBody>
                  <a:tcPr/>
                </a:tc>
                <a:tc>
                  <a:txBody>
                    <a:bodyPr/>
                    <a:lstStyle/>
                    <a:p>
                      <a:r>
                        <a:rPr lang="en-US" dirty="0"/>
                        <a:t>6-8 </a:t>
                      </a:r>
                    </a:p>
                  </a:txBody>
                  <a:tcPr/>
                </a:tc>
                <a:extLst>
                  <a:ext uri="{0D108BD9-81ED-4DB2-BD59-A6C34878D82A}">
                    <a16:rowId xmlns:a16="http://schemas.microsoft.com/office/drawing/2014/main" val="10011"/>
                  </a:ext>
                </a:extLst>
              </a:tr>
              <a:tr h="342555">
                <a:tc>
                  <a:txBody>
                    <a:bodyPr/>
                    <a:lstStyle/>
                    <a:p>
                      <a:r>
                        <a:rPr lang="en-US" dirty="0"/>
                        <a:t>Software Development</a:t>
                      </a:r>
                    </a:p>
                  </a:txBody>
                  <a:tcPr/>
                </a:tc>
                <a:tc>
                  <a:txBody>
                    <a:bodyPr/>
                    <a:lstStyle/>
                    <a:p>
                      <a:r>
                        <a:rPr lang="en-US" dirty="0"/>
                        <a:t>6-16 </a:t>
                      </a:r>
                    </a:p>
                  </a:txBody>
                  <a:tcPr/>
                </a:tc>
                <a:extLst>
                  <a:ext uri="{0D108BD9-81ED-4DB2-BD59-A6C34878D82A}">
                    <a16:rowId xmlns:a16="http://schemas.microsoft.com/office/drawing/2014/main" val="10012"/>
                  </a:ext>
                </a:extLst>
              </a:tr>
              <a:tr h="342555">
                <a:tc>
                  <a:txBody>
                    <a:bodyPr/>
                    <a:lstStyle/>
                    <a:p>
                      <a:r>
                        <a:rPr lang="en-US" dirty="0"/>
                        <a:t>Prepare Test plan</a:t>
                      </a:r>
                    </a:p>
                  </a:txBody>
                  <a:tcPr/>
                </a:tc>
                <a:tc>
                  <a:txBody>
                    <a:bodyPr/>
                    <a:lstStyle/>
                    <a:p>
                      <a:r>
                        <a:rPr lang="en-US" dirty="0"/>
                        <a:t>3-4 </a:t>
                      </a:r>
                    </a:p>
                  </a:txBody>
                  <a:tcPr/>
                </a:tc>
                <a:extLst>
                  <a:ext uri="{0D108BD9-81ED-4DB2-BD59-A6C34878D82A}">
                    <a16:rowId xmlns:a16="http://schemas.microsoft.com/office/drawing/2014/main" val="10013"/>
                  </a:ext>
                </a:extLst>
              </a:tr>
              <a:tr h="342555">
                <a:tc>
                  <a:txBody>
                    <a:bodyPr/>
                    <a:lstStyle/>
                    <a:p>
                      <a:r>
                        <a:rPr lang="en-US" dirty="0"/>
                        <a:t>Prepare Test Suit </a:t>
                      </a:r>
                    </a:p>
                  </a:txBody>
                  <a:tcPr/>
                </a:tc>
                <a:tc>
                  <a:txBody>
                    <a:bodyPr/>
                    <a:lstStyle/>
                    <a:p>
                      <a:r>
                        <a:rPr lang="en-US" dirty="0"/>
                        <a:t>4-6 </a:t>
                      </a:r>
                    </a:p>
                  </a:txBody>
                  <a:tcPr/>
                </a:tc>
                <a:extLst>
                  <a:ext uri="{0D108BD9-81ED-4DB2-BD59-A6C34878D82A}">
                    <a16:rowId xmlns:a16="http://schemas.microsoft.com/office/drawing/2014/main" val="10014"/>
                  </a:ext>
                </a:extLst>
              </a:tr>
              <a:tr h="342555">
                <a:tc>
                  <a:txBody>
                    <a:bodyPr/>
                    <a:lstStyle/>
                    <a:p>
                      <a:r>
                        <a:rPr lang="en-US" dirty="0"/>
                        <a:t>Prepare Test Suit </a:t>
                      </a:r>
                    </a:p>
                  </a:txBody>
                  <a:tcPr/>
                </a:tc>
                <a:tc>
                  <a:txBody>
                    <a:bodyPr/>
                    <a:lstStyle/>
                    <a:p>
                      <a:r>
                        <a:rPr lang="en-US" dirty="0"/>
                        <a:t>7-17 </a:t>
                      </a:r>
                    </a:p>
                  </a:txBody>
                  <a:tcPr/>
                </a:tc>
                <a:extLst>
                  <a:ext uri="{0D108BD9-81ED-4DB2-BD59-A6C34878D82A}">
                    <a16:rowId xmlns:a16="http://schemas.microsoft.com/office/drawing/2014/main" val="10015"/>
                  </a:ext>
                </a:extLst>
              </a:tr>
              <a:tr h="342555">
                <a:tc>
                  <a:txBody>
                    <a:bodyPr/>
                    <a:lstStyle/>
                    <a:p>
                      <a:r>
                        <a:rPr lang="en-US" dirty="0"/>
                        <a:t>Documentation</a:t>
                      </a:r>
                    </a:p>
                  </a:txBody>
                  <a:tcPr/>
                </a:tc>
                <a:tc>
                  <a:txBody>
                    <a:bodyPr/>
                    <a:lstStyle/>
                    <a:p>
                      <a:r>
                        <a:rPr lang="en-US" dirty="0"/>
                        <a:t>17-18 </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85794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4" y="6197600"/>
            <a:ext cx="8596668" cy="1320800"/>
          </a:xfrm>
        </p:spPr>
        <p:txBody>
          <a:bodyPr/>
          <a:lstStyle/>
          <a:p>
            <a:pPr algn="ctr"/>
            <a:r>
              <a:rPr lang="en-US" dirty="0"/>
              <a:t>Fig</a:t>
            </a:r>
            <a:r>
              <a:rPr lang="en-US"/>
              <a:t>:  E-R </a:t>
            </a:r>
            <a:r>
              <a:rPr lang="en-US" dirty="0"/>
              <a:t>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863" y="0"/>
            <a:ext cx="7610087" cy="6015521"/>
          </a:xfrm>
        </p:spPr>
      </p:pic>
    </p:spTree>
    <p:extLst>
      <p:ext uri="{BB962C8B-B14F-4D97-AF65-F5344CB8AC3E}">
        <p14:creationId xmlns:p14="http://schemas.microsoft.com/office/powerpoint/2010/main" val="164986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73497" cy="738745"/>
          </a:xfrm>
        </p:spPr>
        <p:txBody>
          <a:bodyPr>
            <a:normAutofit fontScale="90000"/>
          </a:bodyPr>
          <a:lstStyle/>
          <a:p>
            <a:pPr algn="ctr"/>
            <a:r>
              <a:rPr lang="en-US" dirty="0"/>
              <a:t>Project Management tool (</a:t>
            </a:r>
            <a:r>
              <a:rPr lang="en-US" dirty="0" err="1"/>
              <a:t>Meistertask</a:t>
            </a:r>
            <a:r>
              <a:rPr lang="en-US" dirty="0"/>
              <a:t>) </a:t>
            </a:r>
            <a:br>
              <a:rPr lang="en-US" dirty="0"/>
            </a:br>
            <a:endParaRPr lang="en-US" sz="2000" dirty="0"/>
          </a:p>
        </p:txBody>
      </p:sp>
      <p:sp>
        <p:nvSpPr>
          <p:cNvPr id="8" name="Content Placeholder 7"/>
          <p:cNvSpPr>
            <a:spLocks noGrp="1"/>
          </p:cNvSpPr>
          <p:nvPr>
            <p:ph idx="1"/>
          </p:nvPr>
        </p:nvSpPr>
        <p:spPr>
          <a:xfrm>
            <a:off x="634314" y="840259"/>
            <a:ext cx="10791567" cy="5840627"/>
          </a:xfrm>
        </p:spPr>
        <p:txBody>
          <a:bodyPr>
            <a:normAutofit fontScale="77500" lnSpcReduction="20000"/>
          </a:bodyPr>
          <a:lstStyle/>
          <a:p>
            <a:pPr algn="r"/>
            <a:endParaRPr lang="en-US" sz="1800" dirty="0"/>
          </a:p>
          <a:p>
            <a:pPr marL="0" indent="0">
              <a:buNone/>
            </a:pPr>
            <a:r>
              <a:rPr lang="en-US" sz="1800" dirty="0" err="1"/>
              <a:t>MeisterTask</a:t>
            </a:r>
            <a:r>
              <a:rPr lang="en-US" sz="1800" dirty="0"/>
              <a:t> was used as our project management and issue tracking tool.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Fig : </a:t>
            </a:r>
            <a:r>
              <a:rPr lang="en-US" sz="1800" dirty="0" err="1"/>
              <a:t>Meistertask</a:t>
            </a:r>
            <a:r>
              <a:rPr lang="en-US" sz="1800" dirty="0"/>
              <a:t> Homepage </a:t>
            </a:r>
          </a:p>
          <a:p>
            <a:endParaRPr lang="en-US" dirty="0"/>
          </a:p>
        </p:txBody>
      </p:sp>
      <p:pic>
        <p:nvPicPr>
          <p:cNvPr id="7" name="Picture 6"/>
          <p:cNvPicPr>
            <a:picLocks noChangeAspect="1"/>
          </p:cNvPicPr>
          <p:nvPr/>
        </p:nvPicPr>
        <p:blipFill>
          <a:blip r:embed="rId2"/>
          <a:stretch>
            <a:fillRect/>
          </a:stretch>
        </p:blipFill>
        <p:spPr>
          <a:xfrm>
            <a:off x="1482811" y="1579004"/>
            <a:ext cx="8760711" cy="4462659"/>
          </a:xfrm>
          <a:prstGeom prst="rect">
            <a:avLst/>
          </a:prstGeom>
        </p:spPr>
      </p:pic>
    </p:spTree>
    <p:extLst>
      <p:ext uri="{BB962C8B-B14F-4D97-AF65-F5344CB8AC3E}">
        <p14:creationId xmlns:p14="http://schemas.microsoft.com/office/powerpoint/2010/main" val="3460709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507067" y="3601844"/>
            <a:ext cx="10168260" cy="3197419"/>
          </a:xfrm>
        </p:spPr>
        <p:txBody>
          <a:bodyPr/>
          <a:lstStyle/>
          <a:p>
            <a:pPr algn="l"/>
            <a:r>
              <a:rPr lang="en-US" dirty="0"/>
              <a:t>                           </a:t>
            </a:r>
          </a:p>
          <a:p>
            <a:pPr algn="l"/>
            <a:endParaRPr lang="en-US" dirty="0"/>
          </a:p>
          <a:p>
            <a:pPr algn="l"/>
            <a:endParaRPr lang="en-US" dirty="0"/>
          </a:p>
          <a:p>
            <a:pPr algn="l"/>
            <a:endParaRPr lang="en-US" dirty="0"/>
          </a:p>
          <a:p>
            <a:pPr algn="l"/>
            <a:endParaRPr lang="en-US" dirty="0"/>
          </a:p>
          <a:p>
            <a:pPr algn="l"/>
            <a:endParaRPr lang="en-US" dirty="0"/>
          </a:p>
          <a:p>
            <a:pPr algn="l"/>
            <a:r>
              <a:rPr lang="en-US" dirty="0"/>
              <a:t>                            Fig: </a:t>
            </a:r>
            <a:r>
              <a:rPr lang="en-US" b="1" dirty="0"/>
              <a:t>Sample task                                                        Fig :Activities related                                                                                 																		  to task </a:t>
            </a:r>
            <a:endParaRPr lang="en-US" dirty="0"/>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3400425" cy="679926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8498" y="0"/>
            <a:ext cx="2462029" cy="6858000"/>
          </a:xfrm>
          <a:prstGeom prst="rect">
            <a:avLst/>
          </a:prstGeom>
        </p:spPr>
      </p:pic>
    </p:spTree>
    <p:extLst>
      <p:ext uri="{BB962C8B-B14F-4D97-AF65-F5344CB8AC3E}">
        <p14:creationId xmlns:p14="http://schemas.microsoft.com/office/powerpoint/2010/main" val="41254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6940"/>
          </a:xfrm>
        </p:spPr>
        <p:txBody>
          <a:bodyPr>
            <a:normAutofit fontScale="90000"/>
          </a:bodyPr>
          <a:lstStyle/>
          <a:p>
            <a:pPr algn="ctr"/>
            <a:r>
              <a:rPr lang="en-US" dirty="0"/>
              <a:t>Repositories (</a:t>
            </a:r>
            <a:r>
              <a:rPr lang="en-US" dirty="0" err="1"/>
              <a:t>deveo</a:t>
            </a:r>
            <a:r>
              <a:rPr lang="en-US" dirty="0"/>
              <a:t>)</a:t>
            </a:r>
          </a:p>
        </p:txBody>
      </p:sp>
      <p:sp>
        <p:nvSpPr>
          <p:cNvPr id="3" name="Content Placeholder 2"/>
          <p:cNvSpPr>
            <a:spLocks noGrp="1"/>
          </p:cNvSpPr>
          <p:nvPr>
            <p:ph idx="1"/>
          </p:nvPr>
        </p:nvSpPr>
        <p:spPr>
          <a:xfrm>
            <a:off x="214184" y="906162"/>
            <a:ext cx="11285837" cy="5951838"/>
          </a:xfrm>
        </p:spPr>
        <p:txBody>
          <a:bodyPr>
            <a:normAutofit fontScale="92500" lnSpcReduction="10000"/>
          </a:bodyPr>
          <a:lstStyle/>
          <a:p>
            <a:pPr marL="0" indent="0">
              <a:buNone/>
            </a:pPr>
            <a:r>
              <a:rPr lang="en-US" sz="2000" dirty="0"/>
              <a:t>We used </a:t>
            </a:r>
            <a:r>
              <a:rPr lang="en-US" sz="2000" dirty="0" err="1"/>
              <a:t>Deveo</a:t>
            </a:r>
            <a:r>
              <a:rPr lang="en-US" sz="2000" dirty="0"/>
              <a:t> as our online repository.</a:t>
            </a:r>
          </a:p>
          <a:p>
            <a:pPr marL="0" indent="0">
              <a:buNone/>
            </a:pPr>
            <a:r>
              <a:rPr lang="en-US" sz="2000" dirty="0"/>
              <a:t> By using Tortoise SVN we can access the repository</a:t>
            </a:r>
          </a:p>
          <a:p>
            <a:pPr marL="0" indent="0">
              <a:buNone/>
            </a:pPr>
            <a:r>
              <a:rPr lang="en-US" sz="2000" dirty="0"/>
              <a:t> from everyone’s computer .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Fig : Repository use history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86860"/>
            <a:ext cx="3968016" cy="5368167"/>
          </a:xfrm>
          <a:prstGeom prst="rect">
            <a:avLst/>
          </a:prstGeom>
        </p:spPr>
      </p:pic>
    </p:spTree>
    <p:extLst>
      <p:ext uri="{BB962C8B-B14F-4D97-AF65-F5344CB8AC3E}">
        <p14:creationId xmlns:p14="http://schemas.microsoft.com/office/powerpoint/2010/main" val="1433221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98956" y="4980879"/>
            <a:ext cx="8596668" cy="1320800"/>
          </a:xfrm>
        </p:spPr>
        <p:txBody>
          <a:bodyPr>
            <a:normAutofit/>
          </a:bodyPr>
          <a:lstStyle/>
          <a:p>
            <a:r>
              <a:rPr lang="en-US" sz="1600" dirty="0"/>
              <a:t>Fig : </a:t>
            </a:r>
            <a:r>
              <a:rPr lang="en-US" sz="1600" b="1" dirty="0"/>
              <a:t>Repository folders</a:t>
            </a:r>
            <a:endParaRPr lang="en-US" sz="1600" dirty="0"/>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80225" y="369230"/>
            <a:ext cx="9191625" cy="4478337"/>
          </a:xfrm>
        </p:spPr>
      </p:pic>
    </p:spTree>
    <p:extLst>
      <p:ext uri="{BB962C8B-B14F-4D97-AF65-F5344CB8AC3E}">
        <p14:creationId xmlns:p14="http://schemas.microsoft.com/office/powerpoint/2010/main" val="2741958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448" y="5371009"/>
            <a:ext cx="8596668" cy="1320800"/>
          </a:xfrm>
        </p:spPr>
        <p:txBody>
          <a:bodyPr>
            <a:normAutofit/>
          </a:bodyPr>
          <a:lstStyle/>
          <a:p>
            <a:pPr algn="ctr"/>
            <a:r>
              <a:rPr lang="en-US" sz="1600" dirty="0"/>
              <a:t>Fig : </a:t>
            </a:r>
            <a:r>
              <a:rPr lang="en-US" sz="1600" b="1" dirty="0"/>
              <a:t>Repository users </a:t>
            </a:r>
            <a:endParaRPr lang="en-US" sz="1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861" y="1246188"/>
            <a:ext cx="5624315" cy="3881437"/>
          </a:xfrm>
        </p:spPr>
      </p:pic>
    </p:spTree>
    <p:extLst>
      <p:ext uri="{BB962C8B-B14F-4D97-AF65-F5344CB8AC3E}">
        <p14:creationId xmlns:p14="http://schemas.microsoft.com/office/powerpoint/2010/main" val="2286494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30" y="12790"/>
            <a:ext cx="10515600" cy="417470"/>
          </a:xfrm>
        </p:spPr>
        <p:txBody>
          <a:bodyPr>
            <a:normAutofit fontScale="90000"/>
          </a:bodyPr>
          <a:lstStyle/>
          <a:p>
            <a:pPr algn="ctr"/>
            <a:r>
              <a:rPr lang="en-US" dirty="0"/>
              <a:t>Version controlling tool (tortoise SVN)</a:t>
            </a:r>
          </a:p>
        </p:txBody>
      </p:sp>
      <p:sp>
        <p:nvSpPr>
          <p:cNvPr id="3" name="Content Placeholder 2"/>
          <p:cNvSpPr>
            <a:spLocks noGrp="1"/>
          </p:cNvSpPr>
          <p:nvPr>
            <p:ph idx="1"/>
          </p:nvPr>
        </p:nvSpPr>
        <p:spPr>
          <a:xfrm>
            <a:off x="115330" y="782596"/>
            <a:ext cx="11887200" cy="5988907"/>
          </a:xfrm>
        </p:spPr>
        <p:txBody>
          <a:bodyPr>
            <a:normAutofit fontScale="85000" lnSpcReduction="20000"/>
          </a:bodyPr>
          <a:lstStyle/>
          <a:p>
            <a:pPr marL="0" indent="0">
              <a:buNone/>
            </a:pPr>
            <a:r>
              <a:rPr lang="en-US" sz="2000" dirty="0"/>
              <a:t>We used Tortoise SVN as our </a:t>
            </a:r>
          </a:p>
          <a:p>
            <a:pPr marL="0" indent="0">
              <a:buNone/>
            </a:pPr>
            <a:r>
              <a:rPr lang="en-US" sz="2000" dirty="0"/>
              <a:t>version controlling tool with</a:t>
            </a:r>
          </a:p>
          <a:p>
            <a:pPr marL="0" indent="0">
              <a:buNone/>
            </a:pPr>
            <a:r>
              <a:rPr lang="en-US" sz="2000" dirty="0"/>
              <a:t> the help of </a:t>
            </a:r>
            <a:r>
              <a:rPr lang="en-US" sz="2000" b="1" dirty="0" err="1"/>
              <a:t>Deveo</a:t>
            </a:r>
            <a:r>
              <a:rPr lang="en-US" sz="2000" dirty="0"/>
              <a:t> repository</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 : Update or step 1 to commit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673" y="1069798"/>
            <a:ext cx="6803792" cy="5701705"/>
          </a:xfrm>
          <a:prstGeom prst="rect">
            <a:avLst/>
          </a:prstGeom>
        </p:spPr>
      </p:pic>
    </p:spTree>
    <p:extLst>
      <p:ext uri="{BB962C8B-B14F-4D97-AF65-F5344CB8AC3E}">
        <p14:creationId xmlns:p14="http://schemas.microsoft.com/office/powerpoint/2010/main" val="119339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683" y="2160588"/>
            <a:ext cx="4544672" cy="3881437"/>
          </a:xfrm>
        </p:spPr>
      </p:pic>
    </p:spTree>
    <p:extLst>
      <p:ext uri="{BB962C8B-B14F-4D97-AF65-F5344CB8AC3E}">
        <p14:creationId xmlns:p14="http://schemas.microsoft.com/office/powerpoint/2010/main" val="1462670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09" y="255698"/>
            <a:ext cx="8943118" cy="26032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00" y="3198837"/>
            <a:ext cx="8929464" cy="2976676"/>
          </a:xfrm>
          <a:prstGeom prst="rect">
            <a:avLst/>
          </a:prstGeom>
        </p:spPr>
      </p:pic>
      <p:sp>
        <p:nvSpPr>
          <p:cNvPr id="8" name="Title 7"/>
          <p:cNvSpPr>
            <a:spLocks noGrp="1"/>
          </p:cNvSpPr>
          <p:nvPr>
            <p:ph type="title"/>
          </p:nvPr>
        </p:nvSpPr>
        <p:spPr>
          <a:xfrm>
            <a:off x="3309021" y="6139797"/>
            <a:ext cx="8596668" cy="1320800"/>
          </a:xfrm>
        </p:spPr>
        <p:txBody>
          <a:bodyPr>
            <a:normAutofit/>
          </a:bodyPr>
          <a:lstStyle/>
          <a:p>
            <a:r>
              <a:rPr lang="en-US" sz="1600" dirty="0"/>
              <a:t>Fig : </a:t>
            </a:r>
            <a:r>
              <a:rPr lang="en-US" sz="1600" b="1" dirty="0"/>
              <a:t>Committing process</a:t>
            </a:r>
            <a:endParaRPr lang="en-US" sz="1600" dirty="0"/>
          </a:p>
        </p:txBody>
      </p:sp>
    </p:spTree>
    <p:extLst>
      <p:ext uri="{BB962C8B-B14F-4D97-AF65-F5344CB8AC3E}">
        <p14:creationId xmlns:p14="http://schemas.microsoft.com/office/powerpoint/2010/main" val="242873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05" y="57665"/>
            <a:ext cx="11221995" cy="1606378"/>
          </a:xfrm>
        </p:spPr>
        <p:txBody>
          <a:bodyPr>
            <a:noAutofit/>
          </a:bodyPr>
          <a:lstStyle/>
          <a:p>
            <a:pPr algn="ctr"/>
            <a:r>
              <a:rPr lang="en-US" sz="2800" b="1" dirty="0"/>
              <a:t>Approval</a:t>
            </a:r>
            <a:br>
              <a:rPr lang="en-US" sz="2000" dirty="0"/>
            </a:br>
            <a:r>
              <a:rPr lang="en-US" sz="1800" dirty="0">
                <a:solidFill>
                  <a:schemeClr val="tx1"/>
                </a:solidFill>
              </a:rPr>
              <a:t>This software project “Industrial Engineering Data Management System for Garments industry” has been submitted to the following respected members of the board of examiners of the Department of Computer Science in partial fulfillment of the requirements for the degree of Bachelor of Science in Computer Science and Software Engineering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5247644"/>
              </p:ext>
            </p:extLst>
          </p:nvPr>
        </p:nvGraphicFramePr>
        <p:xfrm>
          <a:off x="313038" y="1664043"/>
          <a:ext cx="11565924" cy="4975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8766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p:txBody>
          <a:bodyPr>
            <a:normAutofit/>
          </a:bodyPr>
          <a:lstStyle/>
          <a:p>
            <a:pPr marL="0" indent="0">
              <a:buNone/>
            </a:pPr>
            <a:r>
              <a:rPr lang="en-US" sz="2000" dirty="0"/>
              <a:t>1.Shamsur, M., Rahman</a:t>
            </a:r>
          </a:p>
          <a:p>
            <a:pPr marL="0" indent="0">
              <a:buNone/>
            </a:pPr>
            <a:r>
              <a:rPr lang="en-US" sz="2000" dirty="0"/>
              <a:t>M., &amp; </a:t>
            </a:r>
            <a:r>
              <a:rPr lang="en-US" sz="2000" dirty="0" err="1"/>
              <a:t>Ehtesham</a:t>
            </a:r>
            <a:r>
              <a:rPr lang="en-US" sz="2000" dirty="0"/>
              <a:t>, A. (2017).</a:t>
            </a:r>
          </a:p>
          <a:p>
            <a:pPr marL="0" indent="0">
              <a:buNone/>
            </a:pPr>
            <a:r>
              <a:rPr lang="en-US" sz="2000" dirty="0"/>
              <a:t>Mining Industrial Engineered Data of Apparel Industry: A Proposed Methodology. International Journal of Computer Applications, 161(7) 1-7. doi:10.5120/ijca2017913262</a:t>
            </a:r>
          </a:p>
          <a:p>
            <a:pPr marL="0" indent="0">
              <a:buNone/>
            </a:pPr>
            <a:r>
              <a:rPr lang="en-US" sz="2000" dirty="0"/>
              <a:t>2. http://en.wikipedia.org/wiki/Software_documentation </a:t>
            </a:r>
          </a:p>
          <a:p>
            <a:pPr marL="0" indent="0">
              <a:buNone/>
            </a:pPr>
            <a:r>
              <a:rPr lang="en-US" sz="2000" dirty="0"/>
              <a:t>3. http://www.meistertask.com/app/dashboard </a:t>
            </a:r>
          </a:p>
          <a:p>
            <a:pPr marL="0" indent="0">
              <a:buNone/>
            </a:pPr>
            <a:r>
              <a:rPr lang="en-US" sz="2000" dirty="0"/>
              <a:t>4. http://tortoisesvn.net/downloads.html </a:t>
            </a:r>
          </a:p>
          <a:p>
            <a:pPr marL="0" indent="0">
              <a:buNone/>
            </a:pPr>
            <a:r>
              <a:rPr lang="en-US" sz="2000" dirty="0"/>
              <a:t>5. http://app.deveo.com/login </a:t>
            </a:r>
          </a:p>
        </p:txBody>
      </p:sp>
    </p:spTree>
    <p:extLst>
      <p:ext uri="{BB962C8B-B14F-4D97-AF65-F5344CB8AC3E}">
        <p14:creationId xmlns:p14="http://schemas.microsoft.com/office/powerpoint/2010/main" val="3719048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248" y="365125"/>
            <a:ext cx="10167551" cy="45719"/>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993" y="-140043"/>
            <a:ext cx="12580092" cy="7076302"/>
          </a:xfrm>
        </p:spPr>
      </p:pic>
    </p:spTree>
    <p:extLst>
      <p:ext uri="{BB962C8B-B14F-4D97-AF65-F5344CB8AC3E}">
        <p14:creationId xmlns:p14="http://schemas.microsoft.com/office/powerpoint/2010/main" val="163381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751"/>
          </a:xfrm>
        </p:spPr>
        <p:txBody>
          <a:bodyPr>
            <a:normAutofit fontScale="90000"/>
          </a:bodyPr>
          <a:lstStyle/>
          <a:p>
            <a:pPr algn="ctr"/>
            <a:r>
              <a:rPr lang="en-US" dirty="0"/>
              <a:t>Project history </a:t>
            </a:r>
          </a:p>
        </p:txBody>
      </p:sp>
      <p:sp>
        <p:nvSpPr>
          <p:cNvPr id="3" name="Content Placeholder 2"/>
          <p:cNvSpPr>
            <a:spLocks noGrp="1"/>
          </p:cNvSpPr>
          <p:nvPr>
            <p:ph idx="1"/>
          </p:nvPr>
        </p:nvSpPr>
        <p:spPr>
          <a:xfrm>
            <a:off x="370703" y="930876"/>
            <a:ext cx="10983097" cy="5246087"/>
          </a:xfrm>
        </p:spPr>
        <p:txBody>
          <a:bodyPr>
            <a:normAutofit fontScale="92500" lnSpcReduction="10000"/>
          </a:bodyPr>
          <a:lstStyle/>
          <a:p>
            <a:r>
              <a:rPr lang="en-US" dirty="0"/>
              <a:t>Field Study: </a:t>
            </a:r>
            <a:r>
              <a:rPr lang="en-US" sz="2000" dirty="0"/>
              <a:t>We went to visit an industry named Sadia Fashion. Address Plot # 4, Road # 27/</a:t>
            </a:r>
            <a:r>
              <a:rPr lang="en-US" sz="2000" dirty="0" err="1"/>
              <a:t>Ka</a:t>
            </a:r>
            <a:r>
              <a:rPr lang="en-US" sz="2000" dirty="0"/>
              <a:t>, </a:t>
            </a:r>
            <a:r>
              <a:rPr lang="en-US" sz="2000" dirty="0" err="1"/>
              <a:t>Rupnagar</a:t>
            </a:r>
            <a:r>
              <a:rPr lang="en-US" sz="2000" dirty="0"/>
              <a:t> Rd, Dhaka, Bangladesh. They are Contract based small production industry</a:t>
            </a:r>
          </a:p>
          <a:p>
            <a:endParaRPr lang="en-US" sz="2000" dirty="0"/>
          </a:p>
          <a:p>
            <a:r>
              <a:rPr lang="en-US" dirty="0"/>
              <a:t>Problematic Field: </a:t>
            </a:r>
            <a:r>
              <a:rPr lang="en-US" sz="2000" dirty="0"/>
              <a:t>Their order size small (5000-15000) and production line is max 2 to 3, they can handle their data manually by pen and paper, no computerized data collection. This causes a minor problem for report generating and further analysis after a month or year, on profit- loss. But if the industry is big, multiple line of work then it is near impossible to handle such massive amount of data. This why we need automated system that will work for any kind, any size of garments industry. </a:t>
            </a:r>
          </a:p>
          <a:p>
            <a:endParaRPr lang="en-US" sz="2000" dirty="0"/>
          </a:p>
          <a:p>
            <a:r>
              <a:rPr lang="en-US" dirty="0"/>
              <a:t>Background to the Problem:  </a:t>
            </a:r>
            <a:r>
              <a:rPr lang="en-US" sz="2000" dirty="0"/>
              <a:t>Due to lack of data, they cannot analyze their production. They cannot evaluate each worker accurately. As they do not keep data of employee, they cannot point out the fault in the production line. They cannot monitor hourly production rate. They cannot accurately predict production for each employee and their maximum capability of production</a:t>
            </a:r>
          </a:p>
          <a:p>
            <a:pPr marL="0" indent="0">
              <a:buNone/>
            </a:pPr>
            <a:r>
              <a:rPr lang="en-US" sz="2000" dirty="0"/>
              <a:t> </a:t>
            </a:r>
          </a:p>
          <a:p>
            <a:endParaRPr lang="en-US" dirty="0"/>
          </a:p>
        </p:txBody>
      </p:sp>
    </p:spTree>
    <p:extLst>
      <p:ext uri="{BB962C8B-B14F-4D97-AF65-F5344CB8AC3E}">
        <p14:creationId xmlns:p14="http://schemas.microsoft.com/office/powerpoint/2010/main" val="198585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Related Field Study </a:t>
            </a:r>
          </a:p>
        </p:txBody>
      </p:sp>
      <p:sp>
        <p:nvSpPr>
          <p:cNvPr id="3" name="Content Placeholder 2"/>
          <p:cNvSpPr>
            <a:spLocks noGrp="1"/>
          </p:cNvSpPr>
          <p:nvPr>
            <p:ph idx="1"/>
          </p:nvPr>
        </p:nvSpPr>
        <p:spPr/>
        <p:txBody>
          <a:bodyPr/>
          <a:lstStyle/>
          <a:p>
            <a:pPr marL="0" indent="0">
              <a:buNone/>
            </a:pPr>
            <a:r>
              <a:rPr lang="en-US" sz="2400" dirty="0"/>
              <a:t>We studied on existing software  in market related garments for better understanding of our project and find out what betterment can be done . We studied on  </a:t>
            </a:r>
          </a:p>
          <a:p>
            <a:r>
              <a:rPr lang="en-US" dirty="0" err="1"/>
              <a:t>Faabe</a:t>
            </a:r>
            <a:endParaRPr lang="en-US" dirty="0"/>
          </a:p>
          <a:p>
            <a:r>
              <a:rPr lang="en-US" dirty="0"/>
              <a:t>Marg</a:t>
            </a:r>
          </a:p>
          <a:p>
            <a:r>
              <a:rPr lang="en-US" dirty="0" err="1"/>
              <a:t>Startex</a:t>
            </a:r>
            <a:endParaRPr lang="en-US" dirty="0"/>
          </a:p>
          <a:p>
            <a:r>
              <a:rPr lang="en-US" dirty="0" err="1"/>
              <a:t>Drost</a:t>
            </a:r>
            <a:endParaRPr lang="en-US" dirty="0"/>
          </a:p>
          <a:p>
            <a:endParaRPr lang="en-US" dirty="0"/>
          </a:p>
        </p:txBody>
      </p:sp>
    </p:spTree>
    <p:extLst>
      <p:ext uri="{BB962C8B-B14F-4D97-AF65-F5344CB8AC3E}">
        <p14:creationId xmlns:p14="http://schemas.microsoft.com/office/powerpoint/2010/main" val="44286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354" y="1"/>
            <a:ext cx="10804954" cy="790832"/>
          </a:xfrm>
        </p:spPr>
        <p:txBody>
          <a:bodyPr>
            <a:normAutofit/>
          </a:bodyPr>
          <a:lstStyle/>
          <a:p>
            <a:pPr algn="ctr"/>
            <a:r>
              <a:rPr lang="en-US" dirty="0"/>
              <a:t>Study on SDLC models</a:t>
            </a:r>
          </a:p>
        </p:txBody>
      </p:sp>
      <p:sp>
        <p:nvSpPr>
          <p:cNvPr id="3" name="Content Placeholder 2"/>
          <p:cNvSpPr>
            <a:spLocks noGrp="1"/>
          </p:cNvSpPr>
          <p:nvPr>
            <p:ph idx="1"/>
          </p:nvPr>
        </p:nvSpPr>
        <p:spPr>
          <a:xfrm>
            <a:off x="510745" y="1325563"/>
            <a:ext cx="11022227" cy="5412988"/>
          </a:xfrm>
        </p:spPr>
        <p:txBody>
          <a:bodyPr/>
          <a:lstStyle/>
          <a:p>
            <a:pPr marL="0" indent="0">
              <a:buNone/>
            </a:pPr>
            <a:r>
              <a:rPr lang="en-US" sz="2000" dirty="0"/>
              <a:t>We did study on SDLC and SDLC models like </a:t>
            </a:r>
          </a:p>
          <a:p>
            <a:pPr marL="0" indent="0">
              <a:buNone/>
            </a:pPr>
            <a:r>
              <a:rPr lang="en-US" sz="2400" b="1" dirty="0"/>
              <a:t>Traditional Models</a:t>
            </a:r>
            <a:r>
              <a:rPr lang="en-US" sz="2400" dirty="0"/>
              <a:t>:   </a:t>
            </a:r>
          </a:p>
          <a:p>
            <a:pPr marL="0" indent="0">
              <a:buNone/>
            </a:pPr>
            <a:r>
              <a:rPr lang="en-US" sz="2000" dirty="0"/>
              <a:t>1. Waterfall Model</a:t>
            </a:r>
          </a:p>
          <a:p>
            <a:pPr marL="0" indent="0">
              <a:buNone/>
            </a:pPr>
            <a:r>
              <a:rPr lang="en-US" sz="2000" dirty="0"/>
              <a:t>2. Iterative Model</a:t>
            </a:r>
          </a:p>
          <a:p>
            <a:pPr marL="0" indent="0">
              <a:buNone/>
            </a:pPr>
            <a:r>
              <a:rPr lang="en-US" sz="2000" dirty="0"/>
              <a:t>3. Spiral Model</a:t>
            </a:r>
          </a:p>
          <a:p>
            <a:pPr marL="0" indent="0">
              <a:buNone/>
            </a:pPr>
            <a:r>
              <a:rPr lang="en-US" sz="2000" dirty="0"/>
              <a:t>4. V – Model</a:t>
            </a:r>
          </a:p>
          <a:p>
            <a:pPr marL="0" indent="0">
              <a:buNone/>
            </a:pPr>
            <a:r>
              <a:rPr lang="en-US" sz="2000" dirty="0"/>
              <a:t>5. Prototyping Model</a:t>
            </a:r>
          </a:p>
          <a:p>
            <a:pPr marL="0" indent="0">
              <a:buNone/>
            </a:pPr>
            <a:r>
              <a:rPr lang="en-US" b="1" dirty="0"/>
              <a:t>Agile Methods</a:t>
            </a:r>
            <a:r>
              <a:rPr lang="en-US" sz="2400" b="1" dirty="0"/>
              <a:t>: </a:t>
            </a:r>
          </a:p>
          <a:p>
            <a:pPr marL="457200" indent="-457200">
              <a:buAutoNum type="arabicPeriod"/>
            </a:pPr>
            <a:r>
              <a:rPr lang="en-US" sz="2000" dirty="0"/>
              <a:t>Scrum</a:t>
            </a:r>
          </a:p>
          <a:p>
            <a:pPr marL="457200" indent="-457200">
              <a:buAutoNum type="arabicPeriod"/>
            </a:pPr>
            <a:r>
              <a:rPr lang="en-US" sz="2000" dirty="0"/>
              <a:t>Extreme Programming (XP</a:t>
            </a:r>
          </a:p>
          <a:p>
            <a:pPr marL="457200" indent="-457200">
              <a:buAutoNum type="arabicPeriod"/>
            </a:pPr>
            <a:r>
              <a:rPr lang="en-US" sz="2000" dirty="0"/>
              <a:t>Feature Driven Development (FDD)</a:t>
            </a:r>
          </a:p>
          <a:p>
            <a:pPr marL="457200" indent="-457200">
              <a:buAutoNum type="arabicPeriod"/>
            </a:pPr>
            <a:r>
              <a:rPr lang="en-US" sz="2000" dirty="0"/>
              <a:t>4. Dynamic Systems Development Method (DSDM)</a:t>
            </a:r>
          </a:p>
        </p:txBody>
      </p:sp>
    </p:spTree>
    <p:extLst>
      <p:ext uri="{BB962C8B-B14F-4D97-AF65-F5344CB8AC3E}">
        <p14:creationId xmlns:p14="http://schemas.microsoft.com/office/powerpoint/2010/main" val="211716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67551" cy="615178"/>
          </a:xfrm>
        </p:spPr>
        <p:txBody>
          <a:bodyPr>
            <a:normAutofit fontScale="90000"/>
          </a:bodyPr>
          <a:lstStyle/>
          <a:p>
            <a:pPr algn="ctr"/>
            <a:r>
              <a:rPr lang="en-US" dirty="0"/>
              <a:t>Why we choose Scrum</a:t>
            </a:r>
          </a:p>
        </p:txBody>
      </p:sp>
      <p:sp>
        <p:nvSpPr>
          <p:cNvPr id="3" name="Content Placeholder 2"/>
          <p:cNvSpPr>
            <a:spLocks noGrp="1"/>
          </p:cNvSpPr>
          <p:nvPr>
            <p:ph idx="1"/>
          </p:nvPr>
        </p:nvSpPr>
        <p:spPr>
          <a:xfrm>
            <a:off x="560173" y="980304"/>
            <a:ext cx="10793627" cy="5196659"/>
          </a:xfrm>
        </p:spPr>
        <p:txBody>
          <a:bodyPr>
            <a:normAutofit lnSpcReduction="10000"/>
          </a:bodyPr>
          <a:lstStyle/>
          <a:p>
            <a:pPr marL="0" indent="0">
              <a:buNone/>
            </a:pPr>
            <a:r>
              <a:rPr lang="en-US" sz="1800" i="1" dirty="0"/>
              <a:t>Problem with Traditional Methods </a:t>
            </a:r>
            <a:r>
              <a:rPr lang="en-US" sz="1800" dirty="0"/>
              <a:t>:</a:t>
            </a:r>
          </a:p>
          <a:p>
            <a:r>
              <a:rPr lang="en-US" sz="1800" dirty="0"/>
              <a:t> Our requirements are not clear and software is not safety critical.  So waterfall model is not good for us. There will be also good amount of change in requirements.</a:t>
            </a:r>
          </a:p>
          <a:p>
            <a:r>
              <a:rPr lang="en-US" sz="1800" dirty="0"/>
              <a:t>Iterative method , Prototyping model  is an option but our time limit is too short for iterative method or Prototyping model. it also does not support mass amount of change.</a:t>
            </a:r>
          </a:p>
          <a:p>
            <a:r>
              <a:rPr lang="en-US" sz="1800" dirty="0"/>
              <a:t>As we need to adapt change overtime, so V-model and spiral model will not work.</a:t>
            </a:r>
          </a:p>
          <a:p>
            <a:pPr marL="0" indent="0">
              <a:buNone/>
            </a:pPr>
            <a:r>
              <a:rPr lang="en-US" sz="1800" dirty="0"/>
              <a:t> </a:t>
            </a:r>
            <a:r>
              <a:rPr lang="en-US" sz="1800" i="1" dirty="0"/>
              <a:t>So we moved to AGILE . In Agile Methods </a:t>
            </a:r>
          </a:p>
          <a:p>
            <a:r>
              <a:rPr lang="en-US" sz="1800" dirty="0"/>
              <a:t> we can’t follow XP because our team is too short</a:t>
            </a:r>
          </a:p>
          <a:p>
            <a:r>
              <a:rPr lang="en-US" sz="1800" dirty="0"/>
              <a:t>FDD needs some experience for the development and also features can be changed over time</a:t>
            </a:r>
          </a:p>
          <a:p>
            <a:r>
              <a:rPr lang="en-US" sz="1800" dirty="0"/>
              <a:t>DSDM support urgent business need but there is no industry’s business need now.</a:t>
            </a:r>
          </a:p>
          <a:p>
            <a:pPr marL="0" indent="0">
              <a:buNone/>
            </a:pPr>
            <a:r>
              <a:rPr lang="en-US" sz="1800" i="1" dirty="0"/>
              <a:t>That leads us to Scrum. In Scrum </a:t>
            </a:r>
          </a:p>
          <a:p>
            <a:r>
              <a:rPr lang="en-US" sz="1800" dirty="0"/>
              <a:t> supports small iteration or sprint, it support small group. </a:t>
            </a:r>
          </a:p>
          <a:p>
            <a:r>
              <a:rPr lang="en-US" sz="1800" dirty="0"/>
              <a:t>In the other SDLC method, we need a project manager but we don’t have any project manager. Scrum team is responsible for project management. </a:t>
            </a:r>
          </a:p>
          <a:p>
            <a:pPr marL="0" indent="0">
              <a:buNone/>
            </a:pPr>
            <a:r>
              <a:rPr lang="en-US" sz="1800" i="1" dirty="0"/>
              <a:t>So SCRUM is best for us in this sector</a:t>
            </a:r>
            <a:r>
              <a:rPr lang="en-US" sz="1800" dirty="0"/>
              <a:t>.  </a:t>
            </a:r>
          </a:p>
          <a:p>
            <a:endParaRPr lang="en-US" sz="1800" dirty="0"/>
          </a:p>
          <a:p>
            <a:pPr marL="0" indent="0">
              <a:buNone/>
            </a:pPr>
            <a:endParaRPr lang="en-US" sz="2000" dirty="0"/>
          </a:p>
        </p:txBody>
      </p:sp>
    </p:spTree>
    <p:extLst>
      <p:ext uri="{BB962C8B-B14F-4D97-AF65-F5344CB8AC3E}">
        <p14:creationId xmlns:p14="http://schemas.microsoft.com/office/powerpoint/2010/main" val="44527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613" y="49428"/>
            <a:ext cx="10515600" cy="845838"/>
          </a:xfrm>
        </p:spPr>
        <p:txBody>
          <a:bodyPr/>
          <a:lstStyle/>
          <a:p>
            <a:pPr algn="ctr"/>
            <a:r>
              <a:rPr lang="en-US" dirty="0"/>
              <a:t>User Story </a:t>
            </a:r>
          </a:p>
        </p:txBody>
      </p:sp>
      <p:sp>
        <p:nvSpPr>
          <p:cNvPr id="3" name="Content Placeholder 2"/>
          <p:cNvSpPr>
            <a:spLocks noGrp="1"/>
          </p:cNvSpPr>
          <p:nvPr>
            <p:ph idx="1"/>
          </p:nvPr>
        </p:nvSpPr>
        <p:spPr>
          <a:xfrm>
            <a:off x="815546" y="1334530"/>
            <a:ext cx="10694773" cy="5064856"/>
          </a:xfrm>
        </p:spPr>
        <p:txBody>
          <a:bodyPr/>
          <a:lstStyle/>
          <a:p>
            <a:r>
              <a:rPr lang="en-US" dirty="0"/>
              <a:t>1.1 Log in (supervisor)</a:t>
            </a:r>
          </a:p>
          <a:p>
            <a:r>
              <a:rPr lang="en-US" dirty="0"/>
              <a:t>1.2 Log in (Manager )</a:t>
            </a:r>
          </a:p>
          <a:p>
            <a:r>
              <a:rPr lang="en-US" dirty="0"/>
              <a:t>1.3 Log in Owner) </a:t>
            </a:r>
          </a:p>
          <a:p>
            <a:endParaRPr lang="en-US" dirty="0"/>
          </a:p>
          <a:p>
            <a:r>
              <a:rPr lang="en-US" dirty="0"/>
              <a:t>2.0 entry Data</a:t>
            </a:r>
          </a:p>
          <a:p>
            <a:endParaRPr lang="en-US" dirty="0"/>
          </a:p>
          <a:p>
            <a:r>
              <a:rPr lang="en-US" dirty="0"/>
              <a:t>3.1 Report (Manager )</a:t>
            </a:r>
          </a:p>
          <a:p>
            <a:r>
              <a:rPr lang="en-US" dirty="0"/>
              <a:t>3.2 Report (Owner)</a:t>
            </a:r>
          </a:p>
          <a:p>
            <a:endParaRPr lang="en-US" dirty="0"/>
          </a:p>
          <a:p>
            <a:endParaRPr lang="en-US" dirty="0"/>
          </a:p>
        </p:txBody>
      </p:sp>
    </p:spTree>
    <p:extLst>
      <p:ext uri="{BB962C8B-B14F-4D97-AF65-F5344CB8AC3E}">
        <p14:creationId xmlns:p14="http://schemas.microsoft.com/office/powerpoint/2010/main" val="50823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User Requirements </a:t>
            </a:r>
          </a:p>
        </p:txBody>
      </p:sp>
      <p:sp>
        <p:nvSpPr>
          <p:cNvPr id="3" name="Content Placeholder 2"/>
          <p:cNvSpPr>
            <a:spLocks noGrp="1"/>
          </p:cNvSpPr>
          <p:nvPr>
            <p:ph idx="1"/>
          </p:nvPr>
        </p:nvSpPr>
        <p:spPr>
          <a:xfrm>
            <a:off x="197708" y="1482812"/>
            <a:ext cx="11156092" cy="5313404"/>
          </a:xfrm>
        </p:spPr>
        <p:txBody>
          <a:bodyPr>
            <a:normAutofit fontScale="92500" lnSpcReduction="20000"/>
          </a:bodyPr>
          <a:lstStyle/>
          <a:p>
            <a:pPr marL="0" indent="0">
              <a:buNone/>
            </a:pPr>
            <a:r>
              <a:rPr lang="en-US" b="1" dirty="0"/>
              <a:t># primary</a:t>
            </a:r>
          </a:p>
          <a:p>
            <a:pPr marL="0" indent="0">
              <a:buNone/>
            </a:pPr>
            <a:endParaRPr lang="en-US" dirty="0"/>
          </a:p>
          <a:p>
            <a:pPr marL="0" indent="0">
              <a:buNone/>
            </a:pPr>
            <a:r>
              <a:rPr lang="en-US" dirty="0"/>
              <a:t>1. User can log in with Username and password.</a:t>
            </a:r>
          </a:p>
          <a:p>
            <a:pPr marL="0" indent="0">
              <a:buNone/>
            </a:pPr>
            <a:r>
              <a:rPr lang="en-US" dirty="0"/>
              <a:t>2. User can enlist new employee or remove them.</a:t>
            </a:r>
          </a:p>
          <a:p>
            <a:pPr marL="0" indent="0">
              <a:buNone/>
            </a:pPr>
            <a:r>
              <a:rPr lang="en-US" dirty="0"/>
              <a:t>3. User can entry production data into the software.</a:t>
            </a:r>
          </a:p>
          <a:p>
            <a:pPr marL="0" indent="0">
              <a:buNone/>
            </a:pPr>
            <a:r>
              <a:rPr lang="en-US" dirty="0"/>
              <a:t>4. They can add or delete column, edit data afterwards.</a:t>
            </a:r>
          </a:p>
          <a:p>
            <a:pPr marL="0" indent="0">
              <a:buNone/>
            </a:pPr>
            <a:r>
              <a:rPr lang="en-US" dirty="0"/>
              <a:t>5. User can generate report from the data for any duration of time</a:t>
            </a:r>
          </a:p>
          <a:p>
            <a:pPr marL="0" indent="0">
              <a:buNone/>
            </a:pPr>
            <a:r>
              <a:rPr lang="en-US" dirty="0"/>
              <a:t>6. Data access will be controlled according to the role of user.</a:t>
            </a:r>
          </a:p>
          <a:p>
            <a:pPr marL="0" indent="0">
              <a:buNone/>
            </a:pPr>
            <a:r>
              <a:rPr lang="en-US" dirty="0"/>
              <a:t>7. Manager will able to initiate new product into the product list and store order document.</a:t>
            </a:r>
          </a:p>
          <a:p>
            <a:pPr marL="0" indent="0">
              <a:buNone/>
            </a:pPr>
            <a:endParaRPr lang="en-US" dirty="0"/>
          </a:p>
          <a:p>
            <a:pPr marL="0" indent="0">
              <a:buNone/>
            </a:pPr>
            <a:r>
              <a:rPr lang="en-US" sz="3100" b="1" dirty="0"/>
              <a:t># Secondary:</a:t>
            </a:r>
          </a:p>
          <a:p>
            <a:pPr marL="0" indent="0">
              <a:buNone/>
            </a:pPr>
            <a:r>
              <a:rPr lang="en-US" dirty="0"/>
              <a:t>1. For a particular type of product, running states(completed percentage, number of workers, total investment) can be seen any time.</a:t>
            </a:r>
          </a:p>
          <a:p>
            <a:pPr marL="0" indent="0">
              <a:buNone/>
            </a:pPr>
            <a:r>
              <a:rPr lang="en-US" dirty="0"/>
              <a:t>2. All the workers will be given remarks after a product completed according to their</a:t>
            </a:r>
          </a:p>
          <a:p>
            <a:pPr marL="0" indent="0">
              <a:buNone/>
            </a:pPr>
            <a:r>
              <a:rPr lang="en-US" dirty="0"/>
              <a:t>performance by supervisor.</a:t>
            </a:r>
          </a:p>
        </p:txBody>
      </p:sp>
    </p:spTree>
    <p:extLst>
      <p:ext uri="{BB962C8B-B14F-4D97-AF65-F5344CB8AC3E}">
        <p14:creationId xmlns:p14="http://schemas.microsoft.com/office/powerpoint/2010/main" val="23635689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1821</Words>
  <Application>Microsoft Office PowerPoint</Application>
  <PresentationFormat>Widescreen</PresentationFormat>
  <Paragraphs>324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Trebuchet MS</vt:lpstr>
      <vt:lpstr>Wingdings</vt:lpstr>
      <vt:lpstr>Wingdings 3</vt:lpstr>
      <vt:lpstr>Facet</vt:lpstr>
      <vt:lpstr>   Industrial Engineering Data Management System                         for Garments industry </vt:lpstr>
      <vt:lpstr>Declaration</vt:lpstr>
      <vt:lpstr>Approval This software project “Industrial Engineering Data Management System for Garments industry” has been submitted to the following respected members of the board of examiners of the Department of Computer Science in partial fulfillment of the requirements for the degree of Bachelor of Science in Computer Science and Software Engineering</vt:lpstr>
      <vt:lpstr>Project history </vt:lpstr>
      <vt:lpstr>Related Field Study </vt:lpstr>
      <vt:lpstr>Study on SDLC models</vt:lpstr>
      <vt:lpstr>Why we choose Scrum</vt:lpstr>
      <vt:lpstr>User Story </vt:lpstr>
      <vt:lpstr>User Requirements </vt:lpstr>
      <vt:lpstr>Technical Requirements:</vt:lpstr>
      <vt:lpstr>Project Scope </vt:lpstr>
      <vt:lpstr>Project Feature</vt:lpstr>
      <vt:lpstr>Development (Software Design )</vt:lpstr>
      <vt:lpstr>Fig: Use Case </vt:lpstr>
      <vt:lpstr>Fig: Activity Diagram        (Login)</vt:lpstr>
      <vt:lpstr>Fig : Activity Diagram production data entry</vt:lpstr>
      <vt:lpstr>Fig: Activity Diagram      (Sing Up)</vt:lpstr>
      <vt:lpstr>Development (User Interface ) </vt:lpstr>
      <vt:lpstr>Software Testing (Test Plan) </vt:lpstr>
      <vt:lpstr>Project management </vt:lpstr>
      <vt:lpstr>Fig:  E-R Diagram</vt:lpstr>
      <vt:lpstr>Project Management tool (Meistertask)  </vt:lpstr>
      <vt:lpstr>PowerPoint Presentation</vt:lpstr>
      <vt:lpstr>Repositories (deveo)</vt:lpstr>
      <vt:lpstr>Fig : Repository folders</vt:lpstr>
      <vt:lpstr>Fig : Repository users </vt:lpstr>
      <vt:lpstr>Version controlling tool (tortoise SVN)</vt:lpstr>
      <vt:lpstr>PowerPoint Presentation</vt:lpstr>
      <vt:lpstr>Fig : Committing process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Engineering Data Management System for Garments industry</dc:title>
  <dc:creator>Md Abdullah Al Noman</dc:creator>
  <cp:lastModifiedBy>MD. Abdullah Al Noman</cp:lastModifiedBy>
  <cp:revision>21</cp:revision>
  <dcterms:created xsi:type="dcterms:W3CDTF">2017-06-20T04:01:36Z</dcterms:created>
  <dcterms:modified xsi:type="dcterms:W3CDTF">2020-01-26T09:02:00Z</dcterms:modified>
</cp:coreProperties>
</file>