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2DE"/>
    <a:srgbClr val="A31164"/>
    <a:srgbClr val="FBB13C"/>
    <a:srgbClr val="218380"/>
    <a:srgbClr val="8F2D56"/>
    <a:srgbClr val="D8115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6194-ADD3-4BF9-BD76-33429F3B5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85C2-7EBB-4F24-B559-B29C14CA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629E-C8E0-4BD9-B6AB-9C563C0E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2984-066B-46A4-B521-206BF0F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5209-A024-4109-BE0C-BC35E469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3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4454-1E64-48CC-A7AC-1620AAAC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9A6C-C8F5-4BA4-8604-E50C87315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11C5-D767-4E93-B1E0-9406ED0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5E03-536F-4AF1-91F4-EB89ECC4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7DBB-F42C-4A42-8120-6B61F3A0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9C1B9-4523-413B-89A7-742E7C5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C453E-F004-43C4-8CBB-614058BC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3182-3B76-4334-9D06-BD2B6FBB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7232-0BF5-44C2-B13C-D410859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70D2-31CF-4705-A96D-91DB5458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0C28-204C-418E-9341-B3370F0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1EF7-0C96-4304-BC9E-BE05B94B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3F15-A161-4DBE-B0D5-B00D418B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A33E-3738-494A-B591-DF7EA0E3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3E22-5725-490E-B3B1-E4AC709D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03B8-3337-471D-A7E3-E841BA85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E9F2-0926-4F96-B712-0BBF1F11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DC57-734F-4991-8604-FB377836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3BAA-D2C8-4DDE-95F3-77130D2E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5666-C1EE-461D-A596-9945032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CDA3-DB67-4006-A4DC-84FB629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1D56-9BE1-4DB0-AABB-66B69F14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63F1-6D6A-4566-B7D8-8DC6A709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DBF5C-A1CC-4D3B-963E-47F6E330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77E6-4170-484B-B70E-6FB2A02F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CADB8-E39C-4A34-BB78-390A1FF4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8D65-E367-40EA-AD8B-BC67895C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92FB-2F62-4C3F-8A4F-46291050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AB33-4D80-410F-8FAA-44AFB55F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2D86C-B265-49D3-A53B-3E9BC450F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EEAD5-F40C-4886-AEE9-F9043FC3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9E80A-1D44-41C6-B855-6F0D6FDC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1475-9A5D-44B5-8D68-193B34DE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6563F-4E0E-463D-9D08-2A898F5E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017E-58E4-4150-ABAF-E034E563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AD8FF-9974-4032-B13B-38E3A6DC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ACF09-2435-44AA-B804-1A55103C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D425-5B1F-4CF6-9CD6-F1325192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1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4B13A-2759-441D-89D0-6D0EBF0C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0AB0F-3922-4B2A-98F9-C52B7D1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8458-3191-4B41-A9EF-0651CF99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9C7A-C8B7-44A7-B936-9E89F0D0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4A4C-7BEE-45C5-9547-3E29A62E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73-3935-4E6A-BDC1-C117938B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5497-45E3-4402-858D-05893336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9A52-3B94-4981-86F3-9617CD6A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38C0F-3D35-475F-AF26-8B03165B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5C35-4483-44BA-BF58-60494E7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F7C9D-49D4-4287-A4F9-C16ADAE9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8EA7C-3152-4E45-97C5-43620407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1260-2FCD-4D40-97AE-7C4FA8E9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F167-EC78-42E6-921C-E0A94510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0DE0-5DF9-4B22-B091-D3202823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CBBB-699F-4BAE-99DA-1AE30734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1189-7938-4161-A84B-5B0BC5F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2B93-B745-4481-ADF3-9DBE4731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490-BA09-4420-8945-D73810CCC15F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2956-1D71-4AB4-A8A6-160767CE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8AB9-1180-4D7C-A8D1-C2AF1E93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3DA4-4ED4-485D-98A9-11B53BE3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6580C6-BE3A-4930-A4F0-B49B6670B649}"/>
              </a:ext>
            </a:extLst>
          </p:cNvPr>
          <p:cNvSpPr/>
          <p:nvPr/>
        </p:nvSpPr>
        <p:spPr>
          <a:xfrm>
            <a:off x="3594889" y="4721905"/>
            <a:ext cx="1980000" cy="6878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7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980000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09853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66DCB-A3B8-4149-BC42-108424276AD5}"/>
              </a:ext>
            </a:extLst>
          </p:cNvPr>
          <p:cNvSpPr txBox="1"/>
          <p:nvPr/>
        </p:nvSpPr>
        <p:spPr>
          <a:xfrm>
            <a:off x="6740046" y="1851526"/>
            <a:ext cx="4734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Implement an automatic system to detect the moisture of the soil and water the plant accordingly.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Temperature monitor and rain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Send notification to user.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Details will be shown in LCD.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6990735" y="1043039"/>
            <a:ext cx="244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OBJECTIVES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F703A-DD89-4F7C-AA89-2D018FFD9B18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B37DA-CB39-4C73-842A-1C6EE1360DFB}"/>
              </a:ext>
            </a:extLst>
          </p:cNvPr>
          <p:cNvSpPr txBox="1"/>
          <p:nvPr/>
        </p:nvSpPr>
        <p:spPr>
          <a:xfrm rot="16200000">
            <a:off x="877748" y="1394288"/>
            <a:ext cx="19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Automatic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B3B87-2995-435A-80A2-1B6A4D6A23D7}"/>
              </a:ext>
            </a:extLst>
          </p:cNvPr>
          <p:cNvSpPr txBox="1"/>
          <p:nvPr/>
        </p:nvSpPr>
        <p:spPr>
          <a:xfrm>
            <a:off x="1545581" y="2534783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WATERING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9390D-D26C-413C-AA1B-137EEF6ADF4C}"/>
              </a:ext>
            </a:extLst>
          </p:cNvPr>
          <p:cNvSpPr txBox="1"/>
          <p:nvPr/>
        </p:nvSpPr>
        <p:spPr>
          <a:xfrm rot="16200000">
            <a:off x="2123349" y="3131177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CDBC2-CC9B-476C-B4A5-BFA11D8E8451}"/>
              </a:ext>
            </a:extLst>
          </p:cNvPr>
          <p:cNvSpPr txBox="1"/>
          <p:nvPr/>
        </p:nvSpPr>
        <p:spPr>
          <a:xfrm>
            <a:off x="2035242" y="2122740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A31164"/>
                </a:solidFill>
                <a:latin typeface="Agency FB" panose="020B0503020202020204" pitchFamily="34" charset="0"/>
              </a:rPr>
              <a:t>PLANT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7B58D-6D22-430B-8DD0-0949D9BD8296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PRESENTED BY-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07972-6E57-48F3-B9B6-E0F9A4E5F9AE}"/>
              </a:ext>
            </a:extLst>
          </p:cNvPr>
          <p:cNvSpPr txBox="1"/>
          <p:nvPr/>
        </p:nvSpPr>
        <p:spPr>
          <a:xfrm>
            <a:off x="923883" y="4753728"/>
            <a:ext cx="25471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Noman Ahmed   180104108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Mehedi Hasan     180104114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Fabliha Nahid      180104116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Alphi Shahrin       180104121</a:t>
            </a:r>
          </a:p>
          <a:p>
            <a:pPr algn="just"/>
            <a:endParaRPr lang="en-IN" sz="11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1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78D865-79AD-49EB-80CA-0A9C47CE18C6}"/>
              </a:ext>
            </a:extLst>
          </p:cNvPr>
          <p:cNvSpPr/>
          <p:nvPr/>
        </p:nvSpPr>
        <p:spPr>
          <a:xfrm>
            <a:off x="3594889" y="4721905"/>
            <a:ext cx="1980000" cy="6878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7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980000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66DCB-A3B8-4149-BC42-108424276AD5}"/>
              </a:ext>
            </a:extLst>
          </p:cNvPr>
          <p:cNvSpPr txBox="1"/>
          <p:nvPr/>
        </p:nvSpPr>
        <p:spPr>
          <a:xfrm>
            <a:off x="6688011" y="2015018"/>
            <a:ext cx="5111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/>
              </a:rPr>
              <a:t>Automatically water the plant regularly</a:t>
            </a:r>
          </a:p>
          <a:p>
            <a:pPr algn="just"/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" panose="0000050000000000000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/>
              </a:rPr>
              <a:t>A well-designed system ensures that your grass and plants are getting the proper amount of water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/>
              </a:rPr>
              <a:t>Helps to give the exact amount of water 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e plant needs.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7009045" y="1043039"/>
            <a:ext cx="357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REASON OF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74010-0B4B-4C80-938F-B7FCED0790E9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84C82-0185-47B2-B534-0802FB5AE9A6}"/>
              </a:ext>
            </a:extLst>
          </p:cNvPr>
          <p:cNvSpPr txBox="1"/>
          <p:nvPr/>
        </p:nvSpPr>
        <p:spPr>
          <a:xfrm rot="16200000">
            <a:off x="877748" y="1394288"/>
            <a:ext cx="19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Automatic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9CD14-29B2-40BB-AF69-F8DF493C1EAF}"/>
              </a:ext>
            </a:extLst>
          </p:cNvPr>
          <p:cNvSpPr txBox="1"/>
          <p:nvPr/>
        </p:nvSpPr>
        <p:spPr>
          <a:xfrm>
            <a:off x="1545581" y="2534783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WATERING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B921B-847F-4A69-A53B-451CF94C80B1}"/>
              </a:ext>
            </a:extLst>
          </p:cNvPr>
          <p:cNvSpPr txBox="1"/>
          <p:nvPr/>
        </p:nvSpPr>
        <p:spPr>
          <a:xfrm rot="16200000">
            <a:off x="2123349" y="3131177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2D625-FB89-4631-A734-96CAFF676A75}"/>
              </a:ext>
            </a:extLst>
          </p:cNvPr>
          <p:cNvSpPr txBox="1"/>
          <p:nvPr/>
        </p:nvSpPr>
        <p:spPr>
          <a:xfrm>
            <a:off x="2035242" y="2122740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A31164"/>
                </a:solidFill>
                <a:latin typeface="Agency FB" panose="020B0503020202020204" pitchFamily="34" charset="0"/>
              </a:rPr>
              <a:t>PLANT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CBA34-2607-44F9-BC08-5E2EAE60E36A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PRESENTED BY-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92255-3834-48FC-B0BC-5DFDEA047B65}"/>
              </a:ext>
            </a:extLst>
          </p:cNvPr>
          <p:cNvSpPr txBox="1"/>
          <p:nvPr/>
        </p:nvSpPr>
        <p:spPr>
          <a:xfrm>
            <a:off x="923883" y="4753728"/>
            <a:ext cx="25471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Noman Ahmed   180104108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Mehedi Hasan     180104114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Fabliha Nahid      180104116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Alphi Shahrin       180104121</a:t>
            </a:r>
          </a:p>
          <a:p>
            <a:pPr algn="just"/>
            <a:endParaRPr lang="en-IN" sz="11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4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76DC7AA-D14C-4CFA-B744-F4A1225A149E}"/>
              </a:ext>
            </a:extLst>
          </p:cNvPr>
          <p:cNvSpPr/>
          <p:nvPr/>
        </p:nvSpPr>
        <p:spPr>
          <a:xfrm>
            <a:off x="3594889" y="4721905"/>
            <a:ext cx="1980000" cy="6878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7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980000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6990734" y="1043039"/>
            <a:ext cx="330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SOCIAL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9449E-B1BC-4680-A176-685BD70A1D01}"/>
              </a:ext>
            </a:extLst>
          </p:cNvPr>
          <p:cNvSpPr txBox="1"/>
          <p:nvPr/>
        </p:nvSpPr>
        <p:spPr>
          <a:xfrm>
            <a:off x="6990734" y="2024626"/>
            <a:ext cx="365568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Growth, production and quality of crops worldwide.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Automatic irrigation system.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Best suited for drip irrigation technique</a:t>
            </a:r>
          </a:p>
          <a:p>
            <a:pPr algn="just"/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017C2-DC42-4184-A2C7-CE58EA29443C}"/>
              </a:ext>
            </a:extLst>
          </p:cNvPr>
          <p:cNvSpPr txBox="1"/>
          <p:nvPr/>
        </p:nvSpPr>
        <p:spPr>
          <a:xfrm>
            <a:off x="6990735" y="3367128"/>
            <a:ext cx="448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2C56DC-407C-4012-9C9F-078D88E90A93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BD55B-9783-4DE3-809B-CAD8C426D23A}"/>
              </a:ext>
            </a:extLst>
          </p:cNvPr>
          <p:cNvSpPr txBox="1"/>
          <p:nvPr/>
        </p:nvSpPr>
        <p:spPr>
          <a:xfrm rot="16200000">
            <a:off x="877748" y="1394288"/>
            <a:ext cx="19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Automatic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21DD2D-C02D-4A08-B851-3927CE277A99}"/>
              </a:ext>
            </a:extLst>
          </p:cNvPr>
          <p:cNvSpPr txBox="1"/>
          <p:nvPr/>
        </p:nvSpPr>
        <p:spPr>
          <a:xfrm>
            <a:off x="1545581" y="2534783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WATERING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8AA223-2A65-4D62-B0DB-F75FCF7D857D}"/>
              </a:ext>
            </a:extLst>
          </p:cNvPr>
          <p:cNvSpPr txBox="1"/>
          <p:nvPr/>
        </p:nvSpPr>
        <p:spPr>
          <a:xfrm rot="16200000">
            <a:off x="2123349" y="3131177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96B69-CA3E-4FEF-A65A-0486283D752A}"/>
              </a:ext>
            </a:extLst>
          </p:cNvPr>
          <p:cNvSpPr txBox="1"/>
          <p:nvPr/>
        </p:nvSpPr>
        <p:spPr>
          <a:xfrm>
            <a:off x="2035242" y="2122740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A31164"/>
                </a:solidFill>
                <a:latin typeface="Agency FB" panose="020B0503020202020204" pitchFamily="34" charset="0"/>
              </a:rPr>
              <a:t>PLANT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A2B32-C1E5-4B31-8EA5-3F52A229124B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PRESENTED BY-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A3D84-9FE0-4403-953F-854C2B2AB637}"/>
              </a:ext>
            </a:extLst>
          </p:cNvPr>
          <p:cNvSpPr txBox="1"/>
          <p:nvPr/>
        </p:nvSpPr>
        <p:spPr>
          <a:xfrm>
            <a:off x="923883" y="4753728"/>
            <a:ext cx="25471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Noman Ahmed   180104108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Mehedi Hasan     180104114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Fabliha Nahid      180104116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Alphi Shahrin       180104121</a:t>
            </a:r>
          </a:p>
          <a:p>
            <a:pPr algn="just"/>
            <a:endParaRPr lang="en-IN" sz="11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01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E1631-1AE7-42D3-9222-E56AAC21BF76}"/>
              </a:ext>
            </a:extLst>
          </p:cNvPr>
          <p:cNvSpPr/>
          <p:nvPr/>
        </p:nvSpPr>
        <p:spPr>
          <a:xfrm>
            <a:off x="3594889" y="4721905"/>
            <a:ext cx="1980000" cy="6878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489587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980000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6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BC12-D1F6-4F9E-A0DD-F52202C3FF7B}"/>
              </a:ext>
            </a:extLst>
          </p:cNvPr>
          <p:cNvSpPr txBox="1"/>
          <p:nvPr/>
        </p:nvSpPr>
        <p:spPr>
          <a:xfrm>
            <a:off x="6990734" y="1043039"/>
            <a:ext cx="357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REQUIRED COMPONENTS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9449E-B1BC-4680-A176-685BD70A1D01}"/>
              </a:ext>
            </a:extLst>
          </p:cNvPr>
          <p:cNvSpPr txBox="1"/>
          <p:nvPr/>
        </p:nvSpPr>
        <p:spPr>
          <a:xfrm>
            <a:off x="6989287" y="1743116"/>
            <a:ext cx="3993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Arduino Mega 2560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Soil Moisture Sensor (LM393 Driver)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Rain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Ultrasonic Sensor HC-SR04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GSM Module Sim900D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Temperature Sensor LM35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20x4 LCD Display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Water level Switch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Speaker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5V Relay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BC547 or similar NPN Transistors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Resistors, Conductor, Capacitor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Potentiometer (10 Kilo Ohm)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5mm 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Terminal Strips and Screw Terminals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Breadboard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95369-5C1E-4B56-8D26-E850517B6435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A4C6F-68B0-4C89-A12B-A36A330FDE10}"/>
              </a:ext>
            </a:extLst>
          </p:cNvPr>
          <p:cNvSpPr txBox="1"/>
          <p:nvPr/>
        </p:nvSpPr>
        <p:spPr>
          <a:xfrm rot="16200000">
            <a:off x="877748" y="1394288"/>
            <a:ext cx="19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Automatic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C15413-20CA-4247-AAC7-7FCA5093EC16}"/>
              </a:ext>
            </a:extLst>
          </p:cNvPr>
          <p:cNvSpPr txBox="1"/>
          <p:nvPr/>
        </p:nvSpPr>
        <p:spPr>
          <a:xfrm>
            <a:off x="1545581" y="2534783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WATERING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E23D-225D-4917-B88B-014134D45FF5}"/>
              </a:ext>
            </a:extLst>
          </p:cNvPr>
          <p:cNvSpPr txBox="1"/>
          <p:nvPr/>
        </p:nvSpPr>
        <p:spPr>
          <a:xfrm rot="16200000">
            <a:off x="2123349" y="3131177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906D50-9426-47B2-9CD1-71B12B0278B7}"/>
              </a:ext>
            </a:extLst>
          </p:cNvPr>
          <p:cNvSpPr txBox="1"/>
          <p:nvPr/>
        </p:nvSpPr>
        <p:spPr>
          <a:xfrm>
            <a:off x="2035242" y="2122740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A31164"/>
                </a:solidFill>
                <a:latin typeface="Agency FB" panose="020B0503020202020204" pitchFamily="34" charset="0"/>
              </a:rPr>
              <a:t>PLANT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46B26E-1875-4997-BEDC-5A8F291434E3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PRESENTED BY-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91F1B-91CF-4AB6-BAAD-CD6D7BF5E448}"/>
              </a:ext>
            </a:extLst>
          </p:cNvPr>
          <p:cNvSpPr txBox="1"/>
          <p:nvPr/>
        </p:nvSpPr>
        <p:spPr>
          <a:xfrm>
            <a:off x="923883" y="4753728"/>
            <a:ext cx="25471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Noman Ahmed   180104108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Mehedi Hasan     180104114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Fabliha Nahid      180104116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Alphi Shahrin       180104121</a:t>
            </a:r>
          </a:p>
          <a:p>
            <a:pPr algn="just"/>
            <a:endParaRPr lang="en-IN" sz="11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153DF-777A-445E-85E5-A809DD524FE8}"/>
              </a:ext>
            </a:extLst>
          </p:cNvPr>
          <p:cNvSpPr/>
          <p:nvPr/>
        </p:nvSpPr>
        <p:spPr>
          <a:xfrm>
            <a:off x="3594889" y="4721905"/>
            <a:ext cx="1980000" cy="6878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085303" y="3986132"/>
            <a:ext cx="1980000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6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6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65B3C-6243-403D-B299-D4B6AF888E9B}"/>
              </a:ext>
            </a:extLst>
          </p:cNvPr>
          <p:cNvSpPr txBox="1"/>
          <p:nvPr/>
        </p:nvSpPr>
        <p:spPr>
          <a:xfrm>
            <a:off x="6961866" y="1043039"/>
            <a:ext cx="322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WORKING PROCEDURE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670C2-DDA1-4AF8-B418-E428E8C68B42}"/>
              </a:ext>
            </a:extLst>
          </p:cNvPr>
          <p:cNvSpPr txBox="1"/>
          <p:nvPr/>
        </p:nvSpPr>
        <p:spPr>
          <a:xfrm>
            <a:off x="6961865" y="1759452"/>
            <a:ext cx="4682143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The Arduino reads the status of the soil using the Soil Moisture Sensor. </a:t>
            </a: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If the Soil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DRY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, it does the following Operations:</a:t>
            </a: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Checks for the availability of water using a ultra sonic sensor.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If the water is available, the Pump is turned ON and is automatically turned OFF when a sufficient amount of water is supplied. The Pump is Driven by a Relay driver circuit.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If the Water is Unavailable, the system will notify with a buzzer.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700B6A-12AC-405A-8332-CDDCB3689F85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77815-4E63-4D58-9764-229A709AA766}"/>
              </a:ext>
            </a:extLst>
          </p:cNvPr>
          <p:cNvSpPr txBox="1"/>
          <p:nvPr/>
        </p:nvSpPr>
        <p:spPr>
          <a:xfrm rot="16200000">
            <a:off x="877748" y="1394288"/>
            <a:ext cx="19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Automatic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F4937-E87B-4B4E-A4E8-D2C042346E2C}"/>
              </a:ext>
            </a:extLst>
          </p:cNvPr>
          <p:cNvSpPr txBox="1"/>
          <p:nvPr/>
        </p:nvSpPr>
        <p:spPr>
          <a:xfrm>
            <a:off x="1545581" y="2534783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WATERING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7C9A5-348F-4893-A1F4-ABECF8ACFB91}"/>
              </a:ext>
            </a:extLst>
          </p:cNvPr>
          <p:cNvSpPr txBox="1"/>
          <p:nvPr/>
        </p:nvSpPr>
        <p:spPr>
          <a:xfrm rot="16200000">
            <a:off x="2123349" y="3131177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CB19B8-BF98-4778-B006-B9BA291365A3}"/>
              </a:ext>
            </a:extLst>
          </p:cNvPr>
          <p:cNvSpPr txBox="1"/>
          <p:nvPr/>
        </p:nvSpPr>
        <p:spPr>
          <a:xfrm>
            <a:off x="2035242" y="2122740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A31164"/>
                </a:solidFill>
                <a:latin typeface="Agency FB" panose="020B0503020202020204" pitchFamily="34" charset="0"/>
              </a:rPr>
              <a:t>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B0CBF-893E-44FF-9887-77D64F358EA3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PRESENTED BY-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A75B5-3347-4E25-9714-3082921E956D}"/>
              </a:ext>
            </a:extLst>
          </p:cNvPr>
          <p:cNvSpPr txBox="1"/>
          <p:nvPr/>
        </p:nvSpPr>
        <p:spPr>
          <a:xfrm>
            <a:off x="923883" y="4753728"/>
            <a:ext cx="25471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Noman Ahmed   180104108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Mehedi Hasan     180104114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Fabliha Nahid      180104116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Alphi Shahrin       180104121</a:t>
            </a:r>
          </a:p>
          <a:p>
            <a:pPr algn="just"/>
            <a:endParaRPr lang="en-IN" sz="11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4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9B9AB5-D5E1-4CB2-9A4C-EB154B0B56C7}"/>
              </a:ext>
            </a:extLst>
          </p:cNvPr>
          <p:cNvSpPr/>
          <p:nvPr/>
        </p:nvSpPr>
        <p:spPr>
          <a:xfrm>
            <a:off x="4127771" y="3995493"/>
            <a:ext cx="1489586" cy="687857"/>
          </a:xfrm>
          <a:prstGeom prst="roundRect">
            <a:avLst/>
          </a:prstGeom>
          <a:solidFill>
            <a:srgbClr val="73D2D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A6F2B8-3533-4DF6-B829-B4B9927A2EB6}"/>
              </a:ext>
            </a:extLst>
          </p:cNvPr>
          <p:cNvSpPr/>
          <p:nvPr/>
        </p:nvSpPr>
        <p:spPr>
          <a:xfrm>
            <a:off x="4223554" y="4731266"/>
            <a:ext cx="1980000" cy="6878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51652F-1B21-4C47-9743-88E5119E63EF}"/>
              </a:ext>
            </a:extLst>
          </p:cNvPr>
          <p:cNvSpPr/>
          <p:nvPr/>
        </p:nvSpPr>
        <p:spPr>
          <a:xfrm>
            <a:off x="4085303" y="3250358"/>
            <a:ext cx="1489586" cy="687857"/>
          </a:xfrm>
          <a:prstGeom prst="roundRect">
            <a:avLst/>
          </a:prstGeom>
          <a:solidFill>
            <a:srgbClr val="FBB1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9EBFE9-A738-41CE-9C43-038F3D7A0017}"/>
              </a:ext>
            </a:extLst>
          </p:cNvPr>
          <p:cNvSpPr/>
          <p:nvPr/>
        </p:nvSpPr>
        <p:spPr>
          <a:xfrm>
            <a:off x="4085303" y="2514585"/>
            <a:ext cx="1489586" cy="687857"/>
          </a:xfrm>
          <a:prstGeom prst="roundRect">
            <a:avLst/>
          </a:prstGeom>
          <a:solidFill>
            <a:srgbClr val="2183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F36D65-B68F-4C09-99F5-6557DA3CDD27}"/>
              </a:ext>
            </a:extLst>
          </p:cNvPr>
          <p:cNvSpPr/>
          <p:nvPr/>
        </p:nvSpPr>
        <p:spPr>
          <a:xfrm>
            <a:off x="4085303" y="1778812"/>
            <a:ext cx="1489586" cy="687857"/>
          </a:xfrm>
          <a:prstGeom prst="roundRect">
            <a:avLst/>
          </a:prstGeom>
          <a:solidFill>
            <a:srgbClr val="8F2D5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62F8C-5F10-447C-9C7F-4B527981C513}"/>
              </a:ext>
            </a:extLst>
          </p:cNvPr>
          <p:cNvSpPr/>
          <p:nvPr/>
        </p:nvSpPr>
        <p:spPr>
          <a:xfrm>
            <a:off x="4085302" y="1043039"/>
            <a:ext cx="1489587" cy="687857"/>
          </a:xfrm>
          <a:prstGeom prst="roundRect">
            <a:avLst/>
          </a:prstGeom>
          <a:solidFill>
            <a:srgbClr val="D811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800" b="1" dirty="0"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AE1B1C-FBBB-4EEF-99E2-A95746E30C62}"/>
              </a:ext>
            </a:extLst>
          </p:cNvPr>
          <p:cNvSpPr/>
          <p:nvPr/>
        </p:nvSpPr>
        <p:spPr>
          <a:xfrm>
            <a:off x="626804" y="619125"/>
            <a:ext cx="4225414" cy="5619750"/>
          </a:xfrm>
          <a:custGeom>
            <a:avLst/>
            <a:gdLst>
              <a:gd name="connsiteX0" fmla="*/ 0 w 4225414"/>
              <a:gd name="connsiteY0" fmla="*/ 0 h 5619750"/>
              <a:gd name="connsiteX1" fmla="*/ 3483086 w 4225414"/>
              <a:gd name="connsiteY1" fmla="*/ 0 h 5619750"/>
              <a:gd name="connsiteX2" fmla="*/ 3664975 w 4225414"/>
              <a:gd name="connsiteY2" fmla="*/ 0 h 5619750"/>
              <a:gd name="connsiteX3" fmla="*/ 3935355 w 4225414"/>
              <a:gd name="connsiteY3" fmla="*/ 0 h 5619750"/>
              <a:gd name="connsiteX4" fmla="*/ 4225414 w 4225414"/>
              <a:gd name="connsiteY4" fmla="*/ 290059 h 5619750"/>
              <a:gd name="connsiteX5" fmla="*/ 4225414 w 4225414"/>
              <a:gd name="connsiteY5" fmla="*/ 5329691 h 5619750"/>
              <a:gd name="connsiteX6" fmla="*/ 3935355 w 4225414"/>
              <a:gd name="connsiteY6" fmla="*/ 5619750 h 5619750"/>
              <a:gd name="connsiteX7" fmla="*/ 3664975 w 4225414"/>
              <a:gd name="connsiteY7" fmla="*/ 5619750 h 5619750"/>
              <a:gd name="connsiteX8" fmla="*/ 3483086 w 4225414"/>
              <a:gd name="connsiteY8" fmla="*/ 5619750 h 5619750"/>
              <a:gd name="connsiteX9" fmla="*/ 0 w 4225414"/>
              <a:gd name="connsiteY9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5414" h="5619750">
                <a:moveTo>
                  <a:pt x="0" y="0"/>
                </a:moveTo>
                <a:lnTo>
                  <a:pt x="3483086" y="0"/>
                </a:lnTo>
                <a:lnTo>
                  <a:pt x="3664975" y="0"/>
                </a:lnTo>
                <a:lnTo>
                  <a:pt x="3935355" y="0"/>
                </a:lnTo>
                <a:cubicBezTo>
                  <a:pt x="4095550" y="0"/>
                  <a:pt x="4225414" y="129864"/>
                  <a:pt x="4225414" y="290059"/>
                </a:cubicBezTo>
                <a:lnTo>
                  <a:pt x="4225414" y="5329691"/>
                </a:lnTo>
                <a:cubicBezTo>
                  <a:pt x="4225414" y="5489886"/>
                  <a:pt x="4095550" y="5619750"/>
                  <a:pt x="3935355" y="5619750"/>
                </a:cubicBezTo>
                <a:lnTo>
                  <a:pt x="3664975" y="5619750"/>
                </a:lnTo>
                <a:lnTo>
                  <a:pt x="3483086" y="5619750"/>
                </a:lnTo>
                <a:lnTo>
                  <a:pt x="0" y="561975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74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4F499-20C8-4D73-B49D-6DD55A41C2A6}"/>
              </a:ext>
            </a:extLst>
          </p:cNvPr>
          <p:cNvSpPr/>
          <p:nvPr/>
        </p:nvSpPr>
        <p:spPr>
          <a:xfrm>
            <a:off x="626805" y="619125"/>
            <a:ext cx="3458498" cy="163324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D5325-3717-459B-90F1-3A5965EDA412}"/>
              </a:ext>
            </a:extLst>
          </p:cNvPr>
          <p:cNvSpPr/>
          <p:nvPr/>
        </p:nvSpPr>
        <p:spPr>
          <a:xfrm>
            <a:off x="626804" y="4323217"/>
            <a:ext cx="2202563" cy="249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82959-5560-4202-A136-BCA075A490B3}"/>
              </a:ext>
            </a:extLst>
          </p:cNvPr>
          <p:cNvSpPr/>
          <p:nvPr/>
        </p:nvSpPr>
        <p:spPr>
          <a:xfrm>
            <a:off x="988142" y="619125"/>
            <a:ext cx="66367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B523D-820E-4BCE-8F4E-4AC0B65EE3DC}"/>
              </a:ext>
            </a:extLst>
          </p:cNvPr>
          <p:cNvSpPr/>
          <p:nvPr/>
        </p:nvSpPr>
        <p:spPr>
          <a:xfrm>
            <a:off x="1209367" y="4660491"/>
            <a:ext cx="1620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11500-E085-4E0F-B957-B2DFB7B313AB}"/>
              </a:ext>
            </a:extLst>
          </p:cNvPr>
          <p:cNvSpPr/>
          <p:nvPr/>
        </p:nvSpPr>
        <p:spPr>
          <a:xfrm>
            <a:off x="3082412" y="5294040"/>
            <a:ext cx="1360555" cy="954107"/>
          </a:xfrm>
          <a:prstGeom prst="rect">
            <a:avLst/>
          </a:prstGeom>
          <a:solidFill>
            <a:srgbClr val="FBB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04DE4-C748-44CC-9D10-CD92AC6BA1A7}"/>
              </a:ext>
            </a:extLst>
          </p:cNvPr>
          <p:cNvSpPr/>
          <p:nvPr/>
        </p:nvSpPr>
        <p:spPr>
          <a:xfrm>
            <a:off x="2961845" y="4998452"/>
            <a:ext cx="695372" cy="487638"/>
          </a:xfrm>
          <a:prstGeom prst="rect">
            <a:avLst/>
          </a:prstGeom>
          <a:solidFill>
            <a:srgbClr val="8F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F2D5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65B3C-6243-403D-B299-D4B6AF888E9B}"/>
              </a:ext>
            </a:extLst>
          </p:cNvPr>
          <p:cNvSpPr txBox="1"/>
          <p:nvPr/>
        </p:nvSpPr>
        <p:spPr>
          <a:xfrm>
            <a:off x="6961866" y="1043039"/>
            <a:ext cx="322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WORKING PROCEDURE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670C2-DDA1-4AF8-B418-E428E8C68B42}"/>
              </a:ext>
            </a:extLst>
          </p:cNvPr>
          <p:cNvSpPr txBox="1"/>
          <p:nvPr/>
        </p:nvSpPr>
        <p:spPr>
          <a:xfrm>
            <a:off x="6617113" y="1759452"/>
            <a:ext cx="502689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The Arduino also reads the status of the rain using a rain detection sensor. If it rains, The water pump will be turned OFF even if the soil is dry.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/>
              </a:rPr>
              <a:t>The notifications will be sent to the phone.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700B6A-12AC-405A-8332-CDDCB3689F85}"/>
              </a:ext>
            </a:extLst>
          </p:cNvPr>
          <p:cNvSpPr txBox="1"/>
          <p:nvPr/>
        </p:nvSpPr>
        <p:spPr>
          <a:xfrm>
            <a:off x="7477432" y="6238875"/>
            <a:ext cx="460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spc="300" dirty="0">
                <a:solidFill>
                  <a:schemeClr val="tx1">
                    <a:alpha val="12000"/>
                  </a:schemeClr>
                </a:solidFill>
                <a:latin typeface="Agency FB" panose="020B0503020202020204" pitchFamily="34" charset="0"/>
              </a:rPr>
              <a:t>CREATIVE VENUS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77815-4E63-4D58-9764-229A709AA766}"/>
              </a:ext>
            </a:extLst>
          </p:cNvPr>
          <p:cNvSpPr txBox="1"/>
          <p:nvPr/>
        </p:nvSpPr>
        <p:spPr>
          <a:xfrm rot="16200000">
            <a:off x="877748" y="1394288"/>
            <a:ext cx="19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Automatic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F4937-E87B-4B4E-A4E8-D2C042346E2C}"/>
              </a:ext>
            </a:extLst>
          </p:cNvPr>
          <p:cNvSpPr txBox="1"/>
          <p:nvPr/>
        </p:nvSpPr>
        <p:spPr>
          <a:xfrm>
            <a:off x="1545581" y="2534783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WATERING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7C9A5-348F-4893-A1F4-ABECF8ACFB91}"/>
              </a:ext>
            </a:extLst>
          </p:cNvPr>
          <p:cNvSpPr txBox="1"/>
          <p:nvPr/>
        </p:nvSpPr>
        <p:spPr>
          <a:xfrm rot="16200000">
            <a:off x="2123349" y="3131177"/>
            <a:ext cx="174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rgbClr val="D81159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CB19B8-BF98-4778-B006-B9BA291365A3}"/>
              </a:ext>
            </a:extLst>
          </p:cNvPr>
          <p:cNvSpPr txBox="1"/>
          <p:nvPr/>
        </p:nvSpPr>
        <p:spPr>
          <a:xfrm>
            <a:off x="2035242" y="2122740"/>
            <a:ext cx="1740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A31164"/>
                </a:solidFill>
                <a:latin typeface="Agency FB" panose="020B0503020202020204" pitchFamily="34" charset="0"/>
              </a:rPr>
              <a:t>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B0CBF-893E-44FF-9887-77D64F358EA3}"/>
              </a:ext>
            </a:extLst>
          </p:cNvPr>
          <p:cNvSpPr txBox="1"/>
          <p:nvPr/>
        </p:nvSpPr>
        <p:spPr>
          <a:xfrm>
            <a:off x="1179871" y="4293721"/>
            <a:ext cx="148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8F2D56"/>
                </a:solidFill>
                <a:latin typeface="Agency FB" panose="020B0503020202020204" pitchFamily="34" charset="0"/>
              </a:rPr>
              <a:t>PRESENTED BY-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A75B5-3347-4E25-9714-3082921E956D}"/>
              </a:ext>
            </a:extLst>
          </p:cNvPr>
          <p:cNvSpPr txBox="1"/>
          <p:nvPr/>
        </p:nvSpPr>
        <p:spPr>
          <a:xfrm>
            <a:off x="923883" y="4753728"/>
            <a:ext cx="25471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Noman Ahmed   180104108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Mehedi Hasan     180104114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Fabliha Nahid      180104116</a:t>
            </a:r>
          </a:p>
          <a:p>
            <a:pPr algn="just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Alphi Shahrin       180104121</a:t>
            </a:r>
          </a:p>
          <a:p>
            <a:pPr algn="just"/>
            <a:endParaRPr lang="en-IN" sz="11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  <a:p>
            <a:pPr algn="just"/>
            <a:endParaRPr lang="en-IN" sz="7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4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439</Words>
  <Application>Microsoft Office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 Venus</dc:creator>
  <cp:lastModifiedBy>Noman Ahmed</cp:lastModifiedBy>
  <cp:revision>9</cp:revision>
  <dcterms:created xsi:type="dcterms:W3CDTF">2018-08-19T14:55:37Z</dcterms:created>
  <dcterms:modified xsi:type="dcterms:W3CDTF">2021-10-06T10:12:24Z</dcterms:modified>
</cp:coreProperties>
</file>